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0" r:id="rId6"/>
    <p:sldId id="257" r:id="rId7"/>
    <p:sldId id="272" r:id="rId8"/>
    <p:sldId id="271" r:id="rId9"/>
    <p:sldId id="273" r:id="rId10"/>
    <p:sldId id="266" r:id="rId11"/>
    <p:sldId id="268" r:id="rId12"/>
    <p:sldId id="265" r:id="rId13"/>
    <p:sldId id="264" r:id="rId14"/>
    <p:sldId id="269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pos="1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orient="horz" pos="1321"/>
        <p:guide pos="11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E09D6-AD2B-4EA2-983B-CF3D9FA19257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D937-A791-4A1B-9FE7-309CD98BDED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30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77F1D-06C5-4D5B-AE0F-034A8D48021B}" type="datetime1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/>
              <a:t>Notas para el moderador: </a:t>
            </a:r>
          </a:p>
          <a:p>
            <a:pPr rtl="0"/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¿Cuál es su propósito al compartir esta reflexión?</a:t>
            </a:r>
          </a:p>
          <a:p>
            <a:pPr rtl="0"/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¿Es el final de un proyecto o unidad?  </a:t>
            </a:r>
          </a:p>
          <a:p>
            <a:pPr rtl="0"/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¿Está compartiendo esta reflexión como realización de un objetivo de aprendizaje que estableció para si mismo?  </a:t>
            </a:r>
          </a:p>
          <a:p>
            <a:pPr rtl="0"/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¿Es el final de un curso?  </a:t>
            </a:r>
          </a:p>
          <a:p>
            <a:pPr rtl="0"/>
            <a:endParaRPr lang="es-ES" baseline="0" dirty="0"/>
          </a:p>
          <a:p>
            <a:pPr rtl="0"/>
            <a:r>
              <a:rPr lang="es-ES" dirty="0"/>
              <a:t>Indique el propósito de su reflexión o incluso el propósito de la experiencia de aprendizaje o el objetivo de aprendizaje.  Sea claro y específico al indicar su propósito.</a:t>
            </a:r>
          </a:p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/>
              <a:t>Notas para el moderador: </a:t>
            </a:r>
          </a:p>
          <a:p>
            <a:pPr rtl="0"/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¿Cuál es su propósito al compartir esta reflexión?</a:t>
            </a:r>
          </a:p>
          <a:p>
            <a:pPr rtl="0"/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¿Es el final de un proyecto o unidad?  </a:t>
            </a:r>
          </a:p>
          <a:p>
            <a:pPr rtl="0"/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¿Está compartiendo esta reflexión como realización de un objetivo de aprendizaje que estableció para si mismo?  </a:t>
            </a:r>
          </a:p>
          <a:p>
            <a:pPr rtl="0"/>
            <a:r>
              <a:rPr lang="es-ES" i="1" dirty="0">
                <a:latin typeface="Segoe UI" panose="020B0502040204020203" pitchFamily="34" charset="0"/>
                <a:cs typeface="Segoe UI" panose="020B0502040204020203" pitchFamily="34" charset="0"/>
              </a:rPr>
              <a:t>¿Es el final de un curso?  </a:t>
            </a:r>
          </a:p>
          <a:p>
            <a:pPr rtl="0"/>
            <a:endParaRPr lang="es-ES" baseline="0" dirty="0"/>
          </a:p>
          <a:p>
            <a:pPr rtl="0"/>
            <a:r>
              <a:rPr lang="es-ES" dirty="0"/>
              <a:t>Indique el propósito de su reflexión o incluso el propósito de la experiencia de aprendizaje o el objetivo de aprendizaje.  Sea claro y específico al indicar su propósito.</a:t>
            </a:r>
          </a:p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387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dirty="0"/>
              <a:t>Notas para el moderador: 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Descripción de lo que ha aprendido con sus propias palabras en un lado.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Incluya información sobre el tema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También será útil incluir aquí más información sobre el tema.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Cuente la historia de su experiencia de aprendizaje.  Igual que en cualquier historia, debe haber siempre un principio, una parte central y un final.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En la otra cara, puede agregar un gráfico que proporcione una prueba de lo que ha aprendido.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dirty="0"/>
              <a:t>Notas para el moderador: 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¿Qué pensó al principio?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¿Qué obstáculos encontró sobre la marcha?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¿Cómo superó esos obstáculos?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¿Qué imágenes puede agregar para apoyar el proceso?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No dude en usar más de una diapositiva para reflexionar sobre el proceso.  También resulta útil agregar algunos vídeos sobre el proceso.</a:t>
            </a:r>
          </a:p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dirty="0"/>
              <a:t>Notas para el moderador: 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¿Qué fue importante sobre esta experiencia de aprendizaje?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¿Cómo es relevante para el curso, usted mismo, o la sociedad o comunidad?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¿Por qué es importante?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dirty="0"/>
              <a:t>Notas para el moderador: 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¿Qué pasos tomará como resultado de esta experiencia de aprendizaje?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¿Ha aprendido de las experiencias fallidas?  ¿Qué hará diferente la próxima vez?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¿Que consejo dará a otros usuarios para que puedan aprender de su experiencia?</a:t>
            </a:r>
          </a:p>
          <a:p>
            <a:pPr rtl="0"/>
            <a:r>
              <a:rPr lang="es-ES" b="0" i="1" dirty="0">
                <a:latin typeface="Segoe UI" panose="020B0502040204020203" pitchFamily="34" charset="0"/>
                <a:cs typeface="Segoe UI" panose="020B0502040204020203" pitchFamily="34" charset="0"/>
              </a:rPr>
              <a:t>¿Cómo puede compartir lo que ha aprendido con una audiencia real?  </a:t>
            </a:r>
          </a:p>
          <a:p>
            <a:pPr rtl="0"/>
            <a:endParaRPr lang="es-ES" dirty="0"/>
          </a:p>
          <a:p>
            <a:pPr rtl="0"/>
            <a:r>
              <a:rPr lang="es-ES" b="1" dirty="0"/>
              <a:t>Algunos ejemplos de los pasos siguientes pueden ser: </a:t>
            </a:r>
          </a:p>
          <a:p>
            <a:pPr marL="228600" indent="-228600" rtl="0">
              <a:buAutoNum type="arabicPeriod"/>
            </a:pPr>
            <a:r>
              <a:rPr lang="es-ES" dirty="0"/>
              <a:t>Después de realizar mi primera presentación convincente, estoy pensando en unirme al equipo de debate.</a:t>
            </a:r>
          </a:p>
          <a:p>
            <a:pPr marL="228600" indent="-228600" rtl="0">
              <a:buAutoNum type="arabicPeriod"/>
            </a:pPr>
            <a:r>
              <a:rPr lang="es-ES" dirty="0"/>
              <a:t>Después de realizar la primera película, estoy pensando en introducirla en nuestro festival de películas de la escuela o el festival de cine local.</a:t>
            </a:r>
          </a:p>
          <a:p>
            <a:pPr marL="228600" indent="-228600" rtl="0">
              <a:buAutoNum type="arabicPeriod"/>
            </a:pPr>
            <a:r>
              <a:rPr lang="es-ES" dirty="0"/>
              <a:t>Después de conectar con este experto de la profesión, me gustaría hacer una investigación en ese campo porque me parece algo interesante para mí.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r>
              <a:rPr lang="es-ES" dirty="0"/>
              <a:t>Este SmartArt le permite agregar imágenes y texto para describir el proceso.  Si una imagen vale más que mil palabras, las imágenes y palabras le ayudarán a comunicar esta reflexión de aprendizaje perfectamente.  Siempre puede hacer clic en Insertar &gt; SmartArt para cambiar este gráfico o seleccionar el gráfico y hacer clic en el menú contextual de Diseño para cambiar los colores.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No dude en usar más de una diapositiva para compartir los pasos siguientes.  También resulta útil agregar algún contenido de vídeo para explicar el mensaje.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37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áfico 9" descr="Engranaje simple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ángulo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CCAC9898-19F9-4AE2-BC7D-7733AAB5D6C7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816074A6-A6C7-4061-BD2B-4D937C891401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465E95DC-3AD1-45CB-9A2D-DA7F0A119F27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E5772-A878-4BEC-B480-C8A8B58445B8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Marcador de posición de SmartArt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es-ES" noProof="0" smtClean="0"/>
              <a:t>Haga clic en el icono para agregar un elemento gráfico SmartArt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8CC0B-C2C3-4546-9B0B-DD4DE162BEB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áfico 21" descr="Engranaje simple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E66403-21E8-4414-9317-2F381F0EC5E4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DA3D612B-8850-44D9-B9B7-4E9774D0618A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áfico 23" descr="Engranaje simple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áfico 24" descr="Engranaje simple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áfico 25" descr="Engranaje simple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áfico 26" descr="Engranaje simple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5D60D-E522-4993-A3B2-B0032B6112A1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áfico 19" descr="Engranaje simple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áfico 20" descr="Engranaje simple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áfico 21" descr="Engranaje simple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áfico 22" descr="Engranaje simple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AA4402BC-998A-469E-9199-2330C1BDCB66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es-ES" sz="2400" noProof="0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5" name="Marcador de texto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7" name="Marcador de contenido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8" name="Marcador de contenido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9" name="Marcador de contenido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áfico 28" descr="Engranaje simple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áfico 30" descr="Engranaje simple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áfico 31" descr="Engranaje simple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áfico 32" descr="Engranaje simple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0AB941-E517-46C9-AEF7-4E182642837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mú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90AEC2-9A7B-4901-8872-2AD12750DE83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Marcador de texto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048DE-B597-4968-9187-D89E24C24569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856F7-F274-4597-9875-DD47DDE25DD3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1_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E8E9F191-B2E7-4F78-ABF5-AFE67B96F2A4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áfico 17" descr="Engranaje simple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áfico 18" descr="Engranaje simple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8AA410-AE59-49F3-A6CD-8CE7E8B99BCE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áfico 15" descr="Engranaje simple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áfico 16" descr="Engranaje simple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86F16E6D-525D-4D13-BD91-12D8662946C3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áfico 11" descr="Engranaje simple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áfico 12" descr="Engranaje simple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áfico 13" descr="Engranaje simple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áfico 14" descr="Engranaje simple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A18F5-E7EA-46A8-8E0E-1061323F7864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áfico 7" descr="Engranaje simple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áfico 8" descr="Engranaje simple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áfico 9" descr="Engranaje simple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áfico 10" descr="Engranaje simple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4C1E5-2082-4065-8355-98D83CF567D7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FC1B72-4B86-4293-8B0C-FEE0B04CBEBE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ar-la-presentaci%c3%b3n-de-la-escuela-44445997-6769-4d44-8b30-f9e3050adbfb?omkt=es-ES&amp;ui=es-ES&amp;rs=es-ES&amp;ad=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es-ES" dirty="0" err="1" smtClean="0"/>
              <a:t>Vehiclegest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 smtClean="0"/>
              <a:t>Proyecto de Grado Superior de Desarrollo de Sistemas Informáticos</a:t>
            </a:r>
          </a:p>
          <a:p>
            <a:pPr rtl="0"/>
            <a:endParaRPr lang="es-ES" sz="2800" dirty="0"/>
          </a:p>
        </p:txBody>
      </p:sp>
      <p:pic>
        <p:nvPicPr>
          <p:cNvPr id="9" name="Gráfico 8" descr="Libro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079" y="62659"/>
            <a:ext cx="798645" cy="4267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4224" y="162029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Carlos Francisco </a:t>
            </a:r>
            <a:r>
              <a:rPr lang="es-ES" dirty="0" err="1" smtClean="0"/>
              <a:t>Caruncho</a:t>
            </a:r>
            <a:r>
              <a:rPr lang="es-ES" dirty="0" smtClean="0"/>
              <a:t> Serrano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arcador de texto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¿Cuáles son los pasos siguientes?</a:t>
            </a:r>
          </a:p>
        </p:txBody>
      </p:sp>
      <p:sp>
        <p:nvSpPr>
          <p:cNvPr id="75" name="Marcador de texto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6" name="Marcador de posición de texto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7" name="Marcador de texto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7" name="Gráfico 6" descr="Pasos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53" name="Grupo 52" descr="grupo de iconos&#10;">
            <a:extLst>
              <a:ext uri="{FF2B5EF4-FFF2-40B4-BE49-F238E27FC236}">
                <a16:creationId xmlns:a16="http://schemas.microsoft.com/office/drawing/2014/main" id="{1DB41AF2-9027-469C-A988-7A633B581F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12787" y="2086166"/>
            <a:ext cx="855663" cy="3683594"/>
            <a:chOff x="1106487" y="2086166"/>
            <a:chExt cx="855663" cy="3683594"/>
          </a:xfrm>
        </p:grpSpPr>
        <p:sp>
          <p:nvSpPr>
            <p:cNvPr id="42" name="Elipse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2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tlCol="0"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rtl="0" eaLnBrk="1" hangingPunct="1"/>
              <a:endParaRPr lang="es-ES" altLang="en-US" dirty="0"/>
            </a:p>
          </p:txBody>
        </p:sp>
        <p:sp>
          <p:nvSpPr>
            <p:cNvPr id="43" name="Forma libre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82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s-ES" dirty="0"/>
            </a:p>
          </p:txBody>
        </p:sp>
        <p:sp>
          <p:nvSpPr>
            <p:cNvPr id="45" name="Elipse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2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/>
          </p:spPr>
          <p:txBody>
            <a:bodyPr rtlCol="0"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rtl="0" eaLnBrk="1" hangingPunct="1"/>
              <a:endParaRPr lang="es-ES" altLang="en-US" dirty="0"/>
            </a:p>
          </p:txBody>
        </p:sp>
        <p:grpSp>
          <p:nvGrpSpPr>
            <p:cNvPr id="46" name="Grupo 45" descr="Reloj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13762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orma libre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48" name="Forma libre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49" name="Forma libre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50" name="Forma libre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51" name="Forma libre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52" name="Forma libre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</p:grpSp>
        <p:sp>
          <p:nvSpPr>
            <p:cNvPr id="54" name="Elipse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2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  <a:extLst/>
          </p:spPr>
          <p:txBody>
            <a:bodyPr rtlCol="0"/>
            <a:lstStyle/>
            <a:p>
              <a:pPr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grpSp>
          <p:nvGrpSpPr>
            <p:cNvPr id="55" name="Grupo 54" descr="Desbloquear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13868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orma libre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57" name="Forma libre 189">
                <a:extLst>
                  <a:ext uri="{FF2B5EF4-FFF2-40B4-BE49-F238E27FC236}">
                    <a16:creationId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58" name="Forma libre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59" name="Forma libre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</p:grpSp>
        <p:sp>
          <p:nvSpPr>
            <p:cNvPr id="61" name="Elipse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  <a:extLst/>
          </p:spPr>
          <p:txBody>
            <a:bodyPr rtlCol="0"/>
            <a:lstStyle/>
            <a:p>
              <a:pPr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grpSp>
          <p:nvGrpSpPr>
            <p:cNvPr id="62" name="Grupo 61" descr="Mecánica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13187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orma libre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64" name="Forma libre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65" name="Forma libre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</p:grpSp>
      </p:grpSp>
      <p:grpSp>
        <p:nvGrpSpPr>
          <p:cNvPr id="44" name="Grupo 43" descr="pasos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upo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orma libre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11" name="Forma libre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12" name="Forma libre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13" name="Grupo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orma libre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j-lt"/>
                </a:endParaRPr>
              </a:p>
            </p:txBody>
          </p:sp>
          <p:sp>
            <p:nvSpPr>
              <p:cNvPr id="15" name="Forma libre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j-lt"/>
                </a:endParaRPr>
              </a:p>
            </p:txBody>
          </p:sp>
          <p:sp>
            <p:nvSpPr>
              <p:cNvPr id="16" name="Forma libre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s-ES" dirty="0">
                  <a:latin typeface="+mj-lt"/>
                </a:endParaRPr>
              </a:p>
            </p:txBody>
          </p:sp>
        </p:grpSp>
        <p:grpSp>
          <p:nvGrpSpPr>
            <p:cNvPr id="17" name="Grupo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orma libre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19" name="Forma libre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20" name="Forma libre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</p:grpSp>
        <p:grpSp>
          <p:nvGrpSpPr>
            <p:cNvPr id="21" name="Grupo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orma libre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23" name="Forma libre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  <p:sp>
            <p:nvSpPr>
              <p:cNvPr id="24" name="Forma libre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n-lt"/>
                </a:endParaRP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200" dirty="0">
                  <a:latin typeface="+mj-lt"/>
                </a:endParaRPr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200" dirty="0">
                  <a:latin typeface="+mj-lt"/>
                </a:endParaRPr>
              </a:p>
            </p:txBody>
          </p:sp>
          <p:sp>
            <p:nvSpPr>
              <p:cNvPr id="38" name="Cuadro de texto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rtl="0" eaLnBrk="1" hangingPunct="1"/>
                <a:r>
                  <a:rPr lang="es-E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Lágrima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200" dirty="0">
                  <a:latin typeface="+mj-lt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200" dirty="0">
                  <a:latin typeface="+mj-lt"/>
                </a:endParaRPr>
              </a:p>
            </p:txBody>
          </p:sp>
          <p:sp>
            <p:nvSpPr>
              <p:cNvPr id="37" name="Cuadro de texto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rtl="0" eaLnBrk="1" hangingPunct="1"/>
                <a:r>
                  <a:rPr lang="es-E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200" dirty="0">
                  <a:latin typeface="+mj-lt"/>
                </a:endParaRPr>
              </a:p>
            </p:txBody>
          </p:sp>
          <p:sp>
            <p:nvSpPr>
              <p:cNvPr id="67" name="Cuadro de texto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rtl="0" eaLnBrk="1" hangingPunct="1"/>
                <a:r>
                  <a:rPr lang="es-ES" sz="1400" b="1" dirty="0">
                    <a:latin typeface="+mj-lt"/>
                  </a:rPr>
                  <a:t>3</a:t>
                </a:r>
                <a:endParaRPr lang="es-ES" altLang="en-US" sz="1400" b="1" dirty="0">
                  <a:latin typeface="+mj-lt"/>
                </a:endParaRPr>
              </a:p>
            </p:txBody>
          </p:sp>
          <p:sp>
            <p:nvSpPr>
              <p:cNvPr id="68" name="Lágrima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200" dirty="0">
                  <a:latin typeface="+mj-lt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sz="3200" dirty="0">
                    <a:latin typeface="+mj-lt"/>
                  </a:endParaRPr>
                </a:p>
              </p:txBody>
            </p:sp>
            <p:sp>
              <p:nvSpPr>
                <p:cNvPr id="70" name="Cuadro de texto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rtl="0" eaLnBrk="1" hangingPunct="1"/>
                  <a:r>
                    <a:rPr lang="es-ES" sz="1400" b="1" dirty="0">
                      <a:latin typeface="+mj-lt"/>
                    </a:rPr>
                    <a:t>4</a:t>
                  </a:r>
                  <a:endParaRPr lang="es-ES" altLang="en-US" sz="1400" b="1" dirty="0">
                    <a:latin typeface="+mj-lt"/>
                  </a:endParaRPr>
                </a:p>
              </p:txBody>
            </p:sp>
          </p:grpSp>
          <p:sp>
            <p:nvSpPr>
              <p:cNvPr id="71" name="Lágrima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Personalizar esta plantilla</a:t>
            </a:r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3"/>
            <a:ext cx="9096374" cy="3112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es-ES" sz="6000" u="sng" dirty="0"/>
              <a:t>Comentarios e instrucciones de edición de plantilla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466" y="162029"/>
            <a:ext cx="798645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301" y="78139"/>
            <a:ext cx="798645" cy="426757"/>
          </a:xfrm>
          <a:prstGeom prst="rect">
            <a:avLst/>
          </a:prstGeom>
        </p:spPr>
      </p:pic>
      <p:pic>
        <p:nvPicPr>
          <p:cNvPr id="7" name="Gráfico 4" descr="Objetivo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36612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220711"/>
            <a:ext cx="8566967" cy="823913"/>
          </a:xfrm>
        </p:spPr>
        <p:txBody>
          <a:bodyPr rtlCol="0">
            <a:normAutofit/>
          </a:bodyPr>
          <a:lstStyle/>
          <a:p>
            <a:r>
              <a:rPr lang="es-ES" sz="2400" dirty="0" err="1" smtClean="0"/>
              <a:t>Vehiclegest</a:t>
            </a:r>
            <a:r>
              <a:rPr lang="es-ES" sz="2400" dirty="0" smtClean="0"/>
              <a:t> es una aplicación móvil para el </a:t>
            </a:r>
            <a:r>
              <a:rPr lang="es-ES" sz="2400" dirty="0" err="1" smtClean="0"/>
              <a:t>s.o</a:t>
            </a:r>
            <a:r>
              <a:rPr lang="es-ES" sz="2400" dirty="0" smtClean="0"/>
              <a:t>. Android.</a:t>
            </a:r>
            <a:endParaRPr lang="es-ES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¿Qué es y para que sirve </a:t>
            </a:r>
            <a:r>
              <a:rPr lang="es-ES" dirty="0" err="1" smtClean="0"/>
              <a:t>Vehiclegest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860548" y="3260987"/>
            <a:ext cx="8566967" cy="823913"/>
          </a:xfrm>
        </p:spPr>
        <p:txBody>
          <a:bodyPr/>
          <a:lstStyle/>
          <a:p>
            <a:r>
              <a:rPr lang="es-ES" dirty="0" smtClean="0"/>
              <a:t>Gestión de datos e incidencias de vehículos de transporte de mercancías y/o carga y descarga.</a:t>
            </a:r>
            <a:endParaRPr lang="es-ES" dirty="0"/>
          </a:p>
        </p:txBody>
      </p:sp>
      <p:pic>
        <p:nvPicPr>
          <p:cNvPr id="5" name="Gráfico 4" descr="Objetivo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27985" y="753228"/>
            <a:ext cx="936000" cy="936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0523" y="86528"/>
            <a:ext cx="798645" cy="426757"/>
          </a:xfrm>
          <a:prstGeom prst="rect">
            <a:avLst/>
          </a:prstGeom>
        </p:spPr>
      </p:pic>
      <p:sp>
        <p:nvSpPr>
          <p:cNvPr id="10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860548" y="4301263"/>
            <a:ext cx="8566967" cy="823913"/>
          </a:xfrm>
        </p:spPr>
        <p:txBody>
          <a:bodyPr/>
          <a:lstStyle/>
          <a:p>
            <a:r>
              <a:rPr lang="es-ES" dirty="0" smtClean="0"/>
              <a:t>Consulta de las </a:t>
            </a:r>
            <a:r>
              <a:rPr lang="es-ES" dirty="0"/>
              <a:t>Inspecciones Técnicas de Vehículo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860548" y="5341539"/>
            <a:ext cx="8566967" cy="823913"/>
          </a:xfrm>
        </p:spPr>
        <p:txBody>
          <a:bodyPr/>
          <a:lstStyle/>
          <a:p>
            <a:r>
              <a:rPr lang="es-ES" dirty="0" smtClean="0"/>
              <a:t>Consulta </a:t>
            </a:r>
            <a:r>
              <a:rPr lang="es-ES" dirty="0"/>
              <a:t>de servicios prestados por </a:t>
            </a:r>
            <a:r>
              <a:rPr lang="es-ES" dirty="0" smtClean="0"/>
              <a:t>cada vehículo.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523" y="86528"/>
            <a:ext cx="798645" cy="426757"/>
          </a:xfrm>
          <a:prstGeom prst="rect">
            <a:avLst/>
          </a:prstGeom>
        </p:spPr>
      </p:pic>
      <p:pic>
        <p:nvPicPr>
          <p:cNvPr id="5" name="Gráfico 4" descr="Objetivo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9358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7850" y="2170859"/>
            <a:ext cx="8566967" cy="823913"/>
          </a:xfrm>
        </p:spPr>
        <p:txBody>
          <a:bodyPr rtlCol="0">
            <a:normAutofit/>
          </a:bodyPr>
          <a:lstStyle/>
          <a:p>
            <a:r>
              <a:rPr lang="es-ES" sz="2000" dirty="0" smtClean="0"/>
              <a:t>Flotas grandes de vehículos de transporte logístico y personal en mi ámbito de trabajo. </a:t>
            </a:r>
            <a:endParaRPr lang="es-ES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847850" y="3728543"/>
            <a:ext cx="8566967" cy="658664"/>
          </a:xfrm>
        </p:spPr>
        <p:txBody>
          <a:bodyPr>
            <a:noAutofit/>
          </a:bodyPr>
          <a:lstStyle/>
          <a:p>
            <a:r>
              <a:rPr lang="es-ES" sz="1800" dirty="0" smtClean="0"/>
              <a:t>Almacenamiento digital de datos en hojas de calculo, documentos de texto y pizarras de pared. </a:t>
            </a:r>
            <a:endParaRPr lang="es-ES" sz="1800" dirty="0"/>
          </a:p>
        </p:txBody>
      </p:sp>
      <p:pic>
        <p:nvPicPr>
          <p:cNvPr id="5" name="Gráfico 4" descr="Objetivo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27985" y="753228"/>
            <a:ext cx="936000" cy="936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0523" y="86528"/>
            <a:ext cx="798645" cy="426757"/>
          </a:xfrm>
          <a:prstGeom prst="rect">
            <a:avLst/>
          </a:prstGeom>
        </p:spPr>
      </p:pic>
      <p:sp>
        <p:nvSpPr>
          <p:cNvPr id="7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847848" y="4621467"/>
            <a:ext cx="8566967" cy="823913"/>
          </a:xfrm>
        </p:spPr>
        <p:txBody>
          <a:bodyPr>
            <a:normAutofit fontScale="92500" lnSpcReduction="20000"/>
          </a:bodyPr>
          <a:lstStyle/>
          <a:p>
            <a:r>
              <a:rPr lang="es-ES" sz="1800" b="1" u="sng" dirty="0"/>
              <a:t>¿Qué origina?</a:t>
            </a:r>
          </a:p>
          <a:p>
            <a:r>
              <a:rPr lang="es-ES" sz="1800" b="1" u="sng" dirty="0" smtClean="0"/>
              <a:t>Errores en la transcripción de datos, duplicidad de documentos, borrados erróneos, perdida de documentos…</a:t>
            </a:r>
            <a:endParaRPr lang="es-ES" sz="1800" b="1" u="sng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1847850" y="5679640"/>
            <a:ext cx="8566967" cy="574510"/>
          </a:xfrm>
        </p:spPr>
        <p:txBody>
          <a:bodyPr>
            <a:normAutofit lnSpcReduction="10000"/>
          </a:bodyPr>
          <a:lstStyle/>
          <a:p>
            <a:r>
              <a:rPr lang="es-ES" sz="1800" dirty="0" smtClean="0"/>
              <a:t>Surge la necesidad de una </a:t>
            </a:r>
            <a:r>
              <a:rPr lang="es-ES" sz="1800" u="sng" dirty="0" smtClean="0"/>
              <a:t>aplicación móvil</a:t>
            </a:r>
            <a:r>
              <a:rPr lang="es-ES" sz="1800" dirty="0" smtClean="0"/>
              <a:t> para gestionar datos de vehículos y su estado.</a:t>
            </a:r>
            <a:endParaRPr lang="es-ES" sz="1800" dirty="0"/>
          </a:p>
        </p:txBody>
      </p:sp>
      <p:sp>
        <p:nvSpPr>
          <p:cNvPr id="6" name="Rectángulo 5"/>
          <p:cNvSpPr/>
          <p:nvPr/>
        </p:nvSpPr>
        <p:spPr>
          <a:xfrm>
            <a:off x="1847850" y="3097811"/>
            <a:ext cx="81932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personal trabaja en el garaje y no en las oficinas.</a:t>
            </a:r>
          </a:p>
        </p:txBody>
      </p:sp>
    </p:spTree>
    <p:extLst>
      <p:ext uri="{BB962C8B-B14F-4D97-AF65-F5344CB8AC3E}">
        <p14:creationId xmlns:p14="http://schemas.microsoft.com/office/powerpoint/2010/main" val="7828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 smtClean="0"/>
              <a:t>Objetivos generales</a:t>
            </a:r>
            <a:endParaRPr lang="es-ES" dirty="0"/>
          </a:p>
        </p:txBody>
      </p:sp>
      <p:pic>
        <p:nvPicPr>
          <p:cNvPr id="5" name="Gráfico 2" descr="Portapapeles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43386" y="295275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ha aprendido?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Escriba lo que ha aprendido aquí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121FED-B50C-4A21-9460-5D32C70FE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[Añada un gráfico que proporcione una prueba de lo que ha aprendido]</a:t>
            </a:r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6" name="Gráfico 5" descr="Aprendizaje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/>
              <a:t>¿Cuál fue el proceso?</a:t>
            </a:r>
          </a:p>
        </p:txBody>
      </p:sp>
      <p:pic>
        <p:nvPicPr>
          <p:cNvPr id="3" name="Gráfico 2" descr="Proceso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grpSp>
        <p:nvGrpSpPr>
          <p:cNvPr id="2" name="Grupo 1" descr="Gráfico de proceso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368383" y="407134"/>
            <a:ext cx="9455234" cy="3830735"/>
            <a:chOff x="1217657" y="557856"/>
            <a:chExt cx="9455234" cy="3830735"/>
          </a:xfrm>
        </p:grpSpPr>
        <p:grpSp>
          <p:nvGrpSpPr>
            <p:cNvPr id="66" name="Grupo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upo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upo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upo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o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orma libre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j-lt"/>
                </a:endParaRPr>
              </a:p>
            </p:txBody>
          </p:sp>
          <p:sp>
            <p:nvSpPr>
              <p:cNvPr id="34" name="Forma libre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j-lt"/>
                </a:endParaRPr>
              </a:p>
            </p:txBody>
          </p:sp>
          <p:sp>
            <p:nvSpPr>
              <p:cNvPr id="35" name="Forma libre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j-lt"/>
                </a:endParaRPr>
              </a:p>
            </p:txBody>
          </p:sp>
          <p:sp>
            <p:nvSpPr>
              <p:cNvPr id="36" name="Forma libre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j-lt"/>
                </a:endParaRPr>
              </a:p>
            </p:txBody>
          </p:sp>
          <p:sp>
            <p:nvSpPr>
              <p:cNvPr id="37" name="Forma libre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j-lt"/>
                </a:endParaRPr>
              </a:p>
            </p:txBody>
          </p:sp>
          <p:sp>
            <p:nvSpPr>
              <p:cNvPr id="38" name="Forma libre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s-ES" dirty="0">
                  <a:latin typeface="+mj-lt"/>
                </a:endParaRPr>
              </a:p>
            </p:txBody>
          </p:sp>
          <p:sp>
            <p:nvSpPr>
              <p:cNvPr id="39" name="Forma libre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/>
                <a:endParaRPr lang="es-ES" dirty="0">
                  <a:latin typeface="+mj-lt"/>
                </a:endParaRPr>
              </a:p>
            </p:txBody>
          </p:sp>
          <p:sp>
            <p:nvSpPr>
              <p:cNvPr id="40" name="Forma libre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j-lt"/>
                </a:endParaRPr>
              </a:p>
            </p:txBody>
          </p:sp>
          <p:sp>
            <p:nvSpPr>
              <p:cNvPr id="41" name="Forma libre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/>
              <a:lstStyle/>
              <a:p>
                <a:pPr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dirty="0">
                  <a:latin typeface="+mj-lt"/>
                </a:endParaRPr>
              </a:p>
            </p:txBody>
          </p:sp>
        </p:grpSp>
        <p:sp>
          <p:nvSpPr>
            <p:cNvPr id="42" name="Cuadro de texto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080898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rtl="0" eaLnBrk="1" hangingPunct="1"/>
              <a:r>
                <a:rPr lang="es-E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Cuadro de texto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861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rtl="0" eaLnBrk="1" hangingPunct="1"/>
              <a:r>
                <a:rPr lang="es-E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Cuadro de texto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40191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rtl="0" eaLnBrk="1" hangingPunct="1"/>
              <a:r>
                <a:rPr lang="es-E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Cuadro de texto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98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rtl="0" eaLnBrk="1" hangingPunct="1"/>
              <a:r>
                <a:rPr lang="es-E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Cuadro de texto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rtlCol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rtl="0" eaLnBrk="1" hangingPunct="1"/>
              <a:endParaRPr lang="es-E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Cuadro de texto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Cuadro de texto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rtlCol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rtl="0" eaLnBrk="1" hangingPunct="1"/>
              <a:endParaRPr lang="es-E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Cuadro de texto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orma libre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s-ES" dirty="0">
                <a:latin typeface="+mj-lt"/>
              </a:endParaRPr>
            </a:p>
          </p:txBody>
        </p:sp>
        <p:sp>
          <p:nvSpPr>
            <p:cNvPr id="51" name="Forma libre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s-ES" dirty="0">
                <a:latin typeface="+mj-lt"/>
              </a:endParaRPr>
            </a:p>
          </p:txBody>
        </p:sp>
        <p:grpSp>
          <p:nvGrpSpPr>
            <p:cNvPr id="52" name="Grupo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orma libre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es-ES" dirty="0">
                  <a:latin typeface="+mj-lt"/>
                </a:endParaRPr>
              </a:p>
            </p:txBody>
          </p:sp>
          <p:sp>
            <p:nvSpPr>
              <p:cNvPr id="54" name="Forma libre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es-ES" dirty="0">
                  <a:latin typeface="+mj-lt"/>
                </a:endParaRPr>
              </a:p>
            </p:txBody>
          </p:sp>
          <p:sp>
            <p:nvSpPr>
              <p:cNvPr id="55" name="Forma libre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es-ES" dirty="0">
                  <a:latin typeface="+mj-lt"/>
                </a:endParaRPr>
              </a:p>
            </p:txBody>
          </p:sp>
          <p:sp>
            <p:nvSpPr>
              <p:cNvPr id="56" name="Forma libre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es-ES" dirty="0">
                  <a:latin typeface="+mj-lt"/>
                </a:endParaRPr>
              </a:p>
            </p:txBody>
          </p:sp>
        </p:grpSp>
        <p:sp>
          <p:nvSpPr>
            <p:cNvPr id="57" name="Forma libre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s-ES" dirty="0">
                <a:latin typeface="+mj-lt"/>
              </a:endParaRPr>
            </a:p>
          </p:txBody>
        </p:sp>
        <p:sp>
          <p:nvSpPr>
            <p:cNvPr id="59" name="Cuadro de texto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33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</a:rPr>
                <a:t>[Texto]</a:t>
              </a:r>
            </a:p>
          </p:txBody>
        </p:sp>
        <p:sp>
          <p:nvSpPr>
            <p:cNvPr id="61" name="Cuadro de texto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338137"/>
            </a:xfrm>
            <a:prstGeom prst="rect">
              <a:avLst/>
            </a:prstGeom>
            <a:noFill/>
          </p:spPr>
          <p:txBody>
            <a:bodyPr rtlCol="0">
              <a:spAutoFit/>
            </a:bodyPr>
            <a:lstStyle/>
            <a:p>
              <a:pPr algn="ctr" rtl="0">
                <a:defRPr/>
              </a:pPr>
              <a:r>
                <a:rPr lang="es-ES" sz="1600" dirty="0">
                  <a:latin typeface="+mj-lt"/>
                </a:rPr>
                <a:t>[Texto]</a:t>
              </a:r>
            </a:p>
          </p:txBody>
        </p:sp>
        <p:sp>
          <p:nvSpPr>
            <p:cNvPr id="63" name="Cuadro de texto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286277" y="3704833"/>
              <a:ext cx="1389062" cy="338138"/>
            </a:xfrm>
            <a:prstGeom prst="rect">
              <a:avLst/>
            </a:prstGeom>
            <a:noFill/>
          </p:spPr>
          <p:txBody>
            <a:bodyPr rtlCol="0">
              <a:spAutoFit/>
            </a:bodyPr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</a:rPr>
                <a:t>[Texto]</a:t>
              </a:r>
            </a:p>
          </p:txBody>
        </p:sp>
        <p:sp>
          <p:nvSpPr>
            <p:cNvPr id="65" name="Cuadro de texto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339725"/>
            </a:xfrm>
            <a:prstGeom prst="rect">
              <a:avLst/>
            </a:prstGeom>
            <a:noFill/>
          </p:spPr>
          <p:txBody>
            <a:bodyPr rtlCol="0">
              <a:spAutoFit/>
            </a:bodyPr>
            <a:lstStyle/>
            <a:p>
              <a:pPr algn="ctr" rtl="0">
                <a:defRPr/>
              </a:pPr>
              <a:r>
                <a:rPr lang="es-ES" sz="1600" dirty="0">
                  <a:latin typeface="+mj-lt"/>
                </a:rPr>
                <a:t>[Texto]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500" dirty="0"/>
              <a:t>Importancia</a:t>
            </a:r>
            <a:r>
              <a:rPr lang="es-ES" dirty="0"/>
              <a:t> </a:t>
            </a:r>
          </a:p>
        </p:txBody>
      </p:sp>
      <p:sp>
        <p:nvSpPr>
          <p:cNvPr id="89" name="Marcador de texto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sz="3500" dirty="0"/>
              <a:t>Relevancia</a:t>
            </a:r>
          </a:p>
        </p:txBody>
      </p:sp>
      <p:sp>
        <p:nvSpPr>
          <p:cNvPr id="90" name="Marcador de texto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ES" sz="3500" dirty="0"/>
              <a:t>Trascendencia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3" name="Gráfico 2" descr="Portapapeles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23_TF67421116" id="{617D91CD-E3B3-4AD8-A8CD-D0AB6ADBAE12}" vid="{B870BB49-4ED5-4981-80BC-4E8F45A370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DDD245-D6FC-4A3B-8DDB-348DE94B9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Reflexión acerca del aprendizaje </Template>
  <TotalTime>0</TotalTime>
  <Words>961</Words>
  <Application>Microsoft Office PowerPoint</Application>
  <PresentationFormat>Panorámica</PresentationFormat>
  <Paragraphs>100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Lato Black</vt:lpstr>
      <vt:lpstr>Open Sans Light</vt:lpstr>
      <vt:lpstr>Segoe UI</vt:lpstr>
      <vt:lpstr>Trebuchet MS</vt:lpstr>
      <vt:lpstr>Berlín</vt:lpstr>
      <vt:lpstr>Vehiclegest</vt:lpstr>
      <vt:lpstr>Introducción</vt:lpstr>
      <vt:lpstr>¿Qué es y para que sirve Vehiclegest?</vt:lpstr>
      <vt:lpstr>Motivación</vt:lpstr>
      <vt:lpstr>Motivación</vt:lpstr>
      <vt:lpstr>Objetivos generales</vt:lpstr>
      <vt:lpstr>¿Qué ha aprendido?</vt:lpstr>
      <vt:lpstr>¿Cuál fue el proceso?</vt:lpstr>
      <vt:lpstr>Importancia </vt:lpstr>
      <vt:lpstr>¿Cuáles son los pasos siguientes?</vt:lpstr>
      <vt:lpstr>Personalizar esta plantilla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2022-11-28T19:34:44Z</dcterms:created>
  <dcterms:modified xsi:type="dcterms:W3CDTF">2022-11-28T20:50:03Z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