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9DE6-783E-4447-851E-8A0FE24A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2B8A2-93E0-4BFA-9217-3CF04C3DC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0AC07-BA24-4406-8F87-E91691A7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AED1C8-866B-4B78-8F3F-42A09088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E76AF-0A54-4700-9D01-0B9887A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10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B222F-75DD-4C54-93DF-701D47DD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B9CA5-5D29-424E-A49E-226F0F92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F3EB0C-3CE5-40BE-AAFB-B1C544C3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66E91-88DC-461E-8DEB-508B8479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94F78-4C7A-42B0-B868-09AC383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A5ACF9-AD36-4922-86E2-2423783F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317F-5957-4360-BB87-380AEF6A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D4DF9-40FE-4832-B5A9-3B9611C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B42FD-5523-446D-8D57-5518769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1DAC2-5E95-4E93-BACE-703341F3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4BE82-F249-4D23-BE81-B0F2BDC8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0105E-979E-4C23-8AD7-B4D2D84B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D9F12-3D73-4D53-850A-B2BE0E1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442241-C7F3-4C23-BCCA-230166F7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88FEB-0925-4CAF-A6B0-5B9A902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5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43C9F-BB81-46BB-9E11-62292EF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2B67A-B31A-41CD-81C3-BBB81B172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5CD52-A42B-464D-B7AB-F7F57988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A1893-6FCB-4D40-896F-21220C6C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3F348-3227-4C71-9D80-3943D403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4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5FB30-AE16-40D1-BED2-64D51BA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FF047-B13F-4E68-926D-8529BE950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9E4B0-E9BB-44EB-83BD-C96E3314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7C59FC-CE36-44C6-9576-3C9FBFB4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48F82-0628-49D1-A4A2-B52CAE3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4B508-8186-48D9-95F5-6F5FE9E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0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3CFC-E6A5-406B-A6FE-8CFAD113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58652D-E7B3-4F0D-8986-CEA0C54B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17A941-D1B0-44DB-9838-8C5DC3BB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D8ED33-069E-481B-9D3D-291A3E61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8EA129-BF4F-463C-8FDF-1115588AC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4B104F-510C-49B9-99E1-3037BBA7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ED2A1D-423F-47E0-A1E7-8D40859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83BF5D-3117-463A-8A29-4FB93D8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0FD8-51BB-4EB9-9638-21C8B89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97DF8F-5733-465D-97BC-731D34BE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2D8E16-CED3-44BF-AE3C-A47DFCEC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FF35F0-C175-41A2-95FA-814BDE66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BCB4A3-F141-4C78-BAD4-BBC58F7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485F3F-EEA2-4D7A-94FC-D49C029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B0401D-62F3-4E61-8612-86D040A3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14D3-D61E-4643-B98B-3AAC396A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D5498-AAF9-4D71-B8CF-C4A24FA5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9A13A9-5582-44E5-A1EC-987C5628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A88A10-15B1-492E-B6F3-D43EEC97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24C9D-309A-4206-8837-751C07D2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19DAB-404A-491F-9574-0BD926BC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41E19-AF52-4917-9C71-7440804C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EA1E7-FBFB-4D85-AEF6-9B38A7701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2911C-9B53-4CCB-8F3F-85935655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E5CE49-D3D4-40FA-B10C-97D72C2A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C0421-B5E4-4121-9364-BC09CE18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CAAC2-C4A2-4757-AE5D-F88A58E9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3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CD44AF-5D1C-4BB1-B117-340CB1B9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A1B22-9C23-4212-8E9D-B7AE99DC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36C01-72AB-4A7E-B3FE-2CB4B8F8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7872-9A4D-44D0-91A6-4828DF7E3E35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8B438-789F-404C-A7A7-D5629B22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AE0F7-D22C-401D-862F-A847315B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9F61-4AF8-403E-9B03-562182502B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7B39-CAAC-4737-B7B9-F13350A60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Ciclo de Vida do Componente </a:t>
            </a:r>
            <a:r>
              <a:rPr lang="pt-BR" b="1" dirty="0" err="1"/>
              <a:t>React</a:t>
            </a:r>
            <a:r>
              <a:rPr lang="pt-BR" b="1" dirty="0"/>
              <a:t> 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78692-DD1B-4FC0-A30B-6AE68AE8E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Conceitos e Exemplos</a:t>
            </a:r>
          </a:p>
        </p:txBody>
      </p:sp>
    </p:spTree>
    <p:extLst>
      <p:ext uri="{BB962C8B-B14F-4D97-AF65-F5344CB8AC3E}">
        <p14:creationId xmlns:p14="http://schemas.microsoft.com/office/powerpoint/2010/main" val="373407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5C06-DA19-485C-9776-0C0B8EEB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(classes)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9BA0C22-A9A5-497E-9819-9B1ABEEA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‘_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Test"/&gt;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084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75EE-9F15-4D71-AB1A-C6CE1CD6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defaultProps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9CEC5E-F9B0-441C-8F4A-3089E82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this.name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? this.props.name 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&lt;i&gt;{this.name}&lt;/i&gt;;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SampleComponent.defaultProps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'__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6880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23C45-4C15-4D30-AFC2-17DECB69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Estado (</a:t>
            </a:r>
            <a:r>
              <a:rPr lang="pt-BR" dirty="0" err="1"/>
              <a:t>state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679DF-CFB7-4669-8927-2EF5CC13D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estado (</a:t>
            </a:r>
            <a:r>
              <a:rPr lang="pt-BR" i="1" dirty="0" err="1"/>
              <a:t>state</a:t>
            </a:r>
            <a:r>
              <a:rPr lang="pt-BR" i="1" dirty="0"/>
              <a:t>)</a:t>
            </a:r>
            <a:r>
              <a:rPr lang="pt-BR" dirty="0"/>
              <a:t> são variáveis internas dos componentes e os valores (“estados”) são “percebidos” pela aplicação assim que mudem.</a:t>
            </a:r>
          </a:p>
          <a:p>
            <a:r>
              <a:rPr lang="pt-BR" dirty="0"/>
              <a:t>O estado de um componente muda assim que o método </a:t>
            </a:r>
            <a:r>
              <a:rPr lang="pt-BR" i="1" dirty="0" err="1"/>
              <a:t>this.setState</a:t>
            </a:r>
            <a:r>
              <a:rPr lang="pt-BR" i="1" dirty="0"/>
              <a:t>() </a:t>
            </a:r>
            <a:r>
              <a:rPr lang="pt-BR" dirty="0"/>
              <a:t>é executado.</a:t>
            </a:r>
          </a:p>
          <a:p>
            <a:r>
              <a:rPr lang="pt-BR" dirty="0"/>
              <a:t>Assim que o estado muda, o método render do objeto é chamado (ou seja, após a execução do </a:t>
            </a:r>
            <a:r>
              <a:rPr lang="pt-BR" i="1" dirty="0" err="1"/>
              <a:t>this.setState</a:t>
            </a:r>
            <a:r>
              <a:rPr lang="pt-BR" i="1" dirty="0"/>
              <a:t>()</a:t>
            </a:r>
            <a:r>
              <a:rPr lang="pt-BR" dirty="0"/>
              <a:t>).</a:t>
            </a:r>
          </a:p>
          <a:p>
            <a:r>
              <a:rPr lang="pt-BR" dirty="0"/>
              <a:t>Assim como as propriedades, os estados são </a:t>
            </a:r>
            <a:r>
              <a:rPr lang="pt-BR" dirty="0" err="1"/>
              <a:t>read-only</a:t>
            </a:r>
            <a:r>
              <a:rPr lang="pt-BR" dirty="0"/>
              <a:t> (ou seja, somente podem ser alterados via método </a:t>
            </a:r>
            <a:r>
              <a:rPr lang="pt-BR" i="1" dirty="0" err="1"/>
              <a:t>setState</a:t>
            </a:r>
            <a:r>
              <a:rPr lang="pt-BR" dirty="0"/>
              <a:t>)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18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BB79B-D226-4562-BAA2-2F35353B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Stateless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76B4E88-488B-41F9-A781-61DA76C6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96C84CC-A1E3-4945-93E7-A931FA6831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&lt;h3&gt;{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43408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CA19-CFA8-4201-982C-C1F213A8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79B0175-F3DF-452C-8B8C-D9E453138D9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this.onTextChange.bind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render()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this.props.text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this.onTextChange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&lt;h3&gt;{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text.length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&lt;/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TextAreaCounter.defaultProps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 as I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3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2A12-8D16-4733-812D-DB6E7169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Exemplo </a:t>
            </a:r>
            <a:r>
              <a:rPr lang="pt-BR" dirty="0" err="1"/>
              <a:t>Statefull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4C42D4C-29FC-43F8-A4CA-EEAFCC67DD4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b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&lt;h1 id='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TextAreaCounter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="teste"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  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    );</a:t>
            </a: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4D31-2B5C-4319-8D31-ACD291A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1B512-A159-452C-B5C0-A62D3EB81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partir do exemplo apresentado, altere-o de tal forma que o </a:t>
            </a:r>
            <a:r>
              <a:rPr lang="pt-BR"/>
              <a:t>texto digitado </a:t>
            </a:r>
            <a:r>
              <a:rPr lang="pt-BR" dirty="0"/>
              <a:t>não tenha menos que três ou mais que </a:t>
            </a:r>
            <a:r>
              <a:rPr lang="pt-BR"/>
              <a:t>vinte caracteres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3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989A4-EE84-4FE1-B95A-BC3D94D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Tabelas com Controles </a:t>
            </a:r>
            <a:br>
              <a:rPr lang="pt-BR" dirty="0"/>
            </a:br>
            <a:r>
              <a:rPr lang="pt-BR" sz="2800" dirty="0"/>
              <a:t>(Exemplo)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EEB14-DEA8-46EF-8F05-A24171050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Controles</a:t>
            </a:r>
          </a:p>
          <a:p>
            <a:pPr lvl="1"/>
            <a:r>
              <a:rPr lang="pt-BR" dirty="0"/>
              <a:t>Criação a partir de um arquivo JSON/</a:t>
            </a:r>
            <a:r>
              <a:rPr lang="pt-BR" dirty="0" err="1"/>
              <a:t>Array</a:t>
            </a:r>
            <a:endParaRPr lang="pt-BR" dirty="0"/>
          </a:p>
          <a:p>
            <a:pPr lvl="1"/>
            <a:r>
              <a:rPr lang="pt-BR" dirty="0"/>
              <a:t>Classificação por conteúdo de coluna</a:t>
            </a:r>
          </a:p>
          <a:p>
            <a:pPr lvl="1"/>
            <a:r>
              <a:rPr lang="pt-BR" dirty="0"/>
              <a:t>Alteração de conteúdo de células</a:t>
            </a:r>
          </a:p>
          <a:p>
            <a:pPr lvl="1"/>
            <a:r>
              <a:rPr lang="pt-BR" dirty="0"/>
              <a:t>Pesquisa de linhas por conteúdo de célula/coluna</a:t>
            </a:r>
          </a:p>
          <a:p>
            <a:pPr lvl="1"/>
            <a:r>
              <a:rPr lang="pt-BR" dirty="0"/>
              <a:t>Filtragem de informações por conteúdo de célula/coluna</a:t>
            </a:r>
          </a:p>
          <a:p>
            <a:pPr lvl="1"/>
            <a:r>
              <a:rPr lang="pt-BR" i="1" dirty="0" err="1"/>
              <a:t>Undo</a:t>
            </a:r>
            <a:r>
              <a:rPr lang="pt-BR" i="1" dirty="0"/>
              <a:t>/</a:t>
            </a:r>
            <a:r>
              <a:rPr lang="pt-BR" i="1" dirty="0" err="1"/>
              <a:t>Redo</a:t>
            </a:r>
            <a:endParaRPr lang="pt-BR" i="1" dirty="0"/>
          </a:p>
          <a:p>
            <a:pPr lvl="1"/>
            <a:r>
              <a:rPr lang="pt-BR" dirty="0"/>
              <a:t>Download do conteúda tabela como CSV ou JSON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82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26B71-2A49-4F92-A7F8-F0CE012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2ECA36-C8B0-44EE-B830-09BE3AA5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</a:t>
            </a:r>
          </a:p>
          <a:p>
            <a:pPr lvl="1"/>
            <a:r>
              <a:rPr lang="pt-BR" dirty="0"/>
              <a:t>Tratamento de eventos</a:t>
            </a:r>
          </a:p>
          <a:p>
            <a:pPr lvl="1"/>
            <a:r>
              <a:rPr lang="pt-BR" dirty="0"/>
              <a:t>Identificação do elemento da tabela</a:t>
            </a:r>
          </a:p>
          <a:p>
            <a:pPr lvl="1"/>
            <a:r>
              <a:rPr lang="pt-BR" dirty="0"/>
              <a:t>Alteração do conteúdo da tabela dinamicamente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59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707D-CEE6-4853-8A61-EC0B72AC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FC429-4598-48AF-95FC-5DBBF6D8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projeto Node com </a:t>
            </a:r>
            <a:r>
              <a:rPr lang="pt-BR" dirty="0" err="1"/>
              <a:t>React</a:t>
            </a:r>
            <a:r>
              <a:rPr lang="pt-BR" dirty="0"/>
              <a:t>/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PMTableSample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 (ou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.) </a:t>
            </a:r>
          </a:p>
        </p:txBody>
      </p:sp>
    </p:spTree>
    <p:extLst>
      <p:ext uri="{BB962C8B-B14F-4D97-AF65-F5344CB8AC3E}">
        <p14:creationId xmlns:p14="http://schemas.microsoft.com/office/powerpoint/2010/main" val="7240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A738-325F-492A-AC84-7BAFDE24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Funções 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F00E96-1C83-43DF-AE63-A3841400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Maneiras de definir um componente customizado</a:t>
            </a:r>
          </a:p>
          <a:p>
            <a:pPr lvl="1"/>
            <a:r>
              <a:rPr lang="pt-BR" dirty="0"/>
              <a:t>Funções</a:t>
            </a:r>
          </a:p>
          <a:p>
            <a:pPr lvl="1"/>
            <a:r>
              <a:rPr lang="pt-BR" dirty="0"/>
              <a:t>Classes filha (herança) </a:t>
            </a:r>
            <a:r>
              <a:rPr lang="pt-BR" dirty="0" err="1"/>
              <a:t>React.Component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1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A64D3-17B6-4FEE-9BF4-450B1C86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Criação da Tabela</a:t>
            </a:r>
            <a:br>
              <a:rPr lang="pt-BR" dirty="0"/>
            </a:br>
            <a:r>
              <a:rPr lang="pt-BR" sz="2400" dirty="0"/>
              <a:t>(Componente </a:t>
            </a:r>
            <a:r>
              <a:rPr lang="pt-BR" sz="2400" dirty="0" err="1"/>
              <a:t>PMTable</a:t>
            </a:r>
            <a:r>
              <a:rPr lang="pt-BR" sz="2400" dirty="0"/>
              <a:t>: Comentários e dependências)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1FBB1DD-3CB8-48DE-A75B-06F99366CB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File: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PMTable.jsx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Antonio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Tadeu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Maffeis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Data: 27/03/2024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Componente que exibe uma tabela com os dados de um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 objetos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27/03/2024 -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Antonio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Tadeu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Maffeis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Criacao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do componente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*/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prop-types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9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80180-59C9-400E-840A-0AD6B22F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(Componente </a:t>
            </a:r>
            <a:r>
              <a:rPr lang="pt-BR" sz="2400" dirty="0" err="1">
                <a:solidFill>
                  <a:prstClr val="black"/>
                </a:solidFill>
              </a:rPr>
              <a:t>PMTable</a:t>
            </a:r>
            <a:r>
              <a:rPr lang="pt-BR" sz="2400" dirty="0">
                <a:solidFill>
                  <a:prstClr val="black"/>
                </a:solidFill>
              </a:rPr>
              <a:t>: definição da classe e método construtor)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DD04E44-6F09-45CB-BA94-213AA249F16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C81DA9-E550-4FBE-B151-EB28E4C90F9D}"/>
              </a:ext>
            </a:extLst>
          </p:cNvPr>
          <p:cNvSpPr/>
          <p:nvPr/>
        </p:nvSpPr>
        <p:spPr>
          <a:xfrm>
            <a:off x="990600" y="1690688"/>
            <a:ext cx="10363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render { ... }</a:t>
            </a:r>
          </a:p>
          <a:p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</a:t>
            </a:r>
            <a:r>
              <a:rPr lang="pt-BR" sz="2400" dirty="0" err="1">
                <a:solidFill>
                  <a:prstClr val="black"/>
                </a:solidFill>
              </a:rPr>
              <a:t>Component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PMTable</a:t>
            </a:r>
            <a:r>
              <a:rPr lang="pt-BR" sz="2400" dirty="0">
                <a:solidFill>
                  <a:prstClr val="black"/>
                </a:solidFill>
              </a:rPr>
              <a:t>: método render())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'data'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8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pt-BR" sz="800" dirty="0">
                <a:solidFill>
                  <a:srgbClr val="D7BA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\u2191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pt-BR" sz="800" dirty="0">
                <a:solidFill>
                  <a:srgbClr val="D7BA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\u2193</a:t>
            </a:r>
            <a:r>
              <a:rPr lang="pt-BR" sz="8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})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</a:t>
            </a:r>
            <a:r>
              <a:rPr lang="pt-BR" sz="800" dirty="0" err="1">
                <a:solidFill>
                  <a:srgbClr val="4FC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800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8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    </a:t>
            </a:r>
            <a:r>
              <a:rPr lang="pt-BR" sz="8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8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    )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   );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    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);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8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8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sz="8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8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(Declaração das </a:t>
            </a:r>
            <a:r>
              <a:rPr lang="pt-BR" sz="2400" dirty="0" err="1">
                <a:solidFill>
                  <a:prstClr val="black"/>
                </a:solidFill>
              </a:rPr>
              <a:t>Prop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Types</a:t>
            </a:r>
            <a:r>
              <a:rPr lang="pt-BR" sz="2400" dirty="0">
                <a:solidFill>
                  <a:prstClr val="black"/>
                </a:solidFill>
              </a:rPr>
              <a:t> e Default </a:t>
            </a:r>
            <a:r>
              <a:rPr lang="pt-BR" sz="2400" dirty="0" err="1">
                <a:solidFill>
                  <a:prstClr val="black"/>
                </a:solidFill>
              </a:rPr>
              <a:t>Props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PMTable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defaultProps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Table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[],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</a:t>
            </a:r>
            <a:r>
              <a:rPr lang="pt-BR" sz="2400" dirty="0" err="1">
                <a:solidFill>
                  <a:prstClr val="black"/>
                </a:solidFill>
              </a:rPr>
              <a:t>Event</a:t>
            </a:r>
            <a:r>
              <a:rPr lang="pt-BR" sz="2400" dirty="0">
                <a:solidFill>
                  <a:prstClr val="black"/>
                </a:solidFill>
              </a:rPr>
              <a:t> </a:t>
            </a:r>
            <a:r>
              <a:rPr lang="pt-BR" sz="2400" dirty="0" err="1">
                <a:solidFill>
                  <a:prstClr val="black"/>
                </a:solidFill>
              </a:rPr>
              <a:t>Handler</a:t>
            </a:r>
            <a:r>
              <a:rPr lang="pt-BR" sz="2400" dirty="0">
                <a:solidFill>
                  <a:prstClr val="black"/>
                </a:solidFill>
              </a:rPr>
              <a:t>: </a:t>
            </a:r>
            <a:r>
              <a:rPr lang="pt-BR" sz="2400" dirty="0" err="1">
                <a:solidFill>
                  <a:prstClr val="black"/>
                </a:solidFill>
              </a:rPr>
              <a:t>onClick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tagName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'TH'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cellIndex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descending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0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acrescentar estado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manipulador para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click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05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pt-BR" sz="105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105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5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-1,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-1,</a:t>
            </a:r>
          </a:p>
          <a:p>
            <a:pPr marL="0" indent="0">
              <a:buNone/>
            </a:pPr>
            <a:r>
              <a:rPr lang="pt-BR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},</a:t>
            </a:r>
          </a:p>
          <a:p>
            <a:pPr marL="0" indent="0">
              <a:buNone/>
            </a:pPr>
            <a:r>
              <a:rPr lang="pt-BR" sz="105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this.onDoubleClick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this.onDoubleClick.bind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10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criar manipulador de eventos para clique duplo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onDoubleClick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100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100" dirty="0" err="1">
                <a:solidFill>
                  <a:srgbClr val="C586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100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'TD'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1100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//header: 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this.props.header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//data: 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this.props.data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100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1100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false,</a:t>
            </a:r>
            <a:endParaRPr lang="pt-BR" sz="11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11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11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rgbClr val="DCDC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parentNode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100" dirty="0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1100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1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dirty="0" err="1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cellIndex</a:t>
            </a: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});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11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0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alterar o método render para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pt-BR" sz="10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onDoubleClick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onDoubleClick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r>
              <a:rPr lang="pt-B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 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 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rowidx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pt-BR" sz="1050" dirty="0" err="1">
                <a:solidFill>
                  <a:srgbClr val="4FC1FF"/>
                </a:solidFill>
                <a:latin typeface="Consolas" panose="020B0609020204030204" pitchFamily="49" charset="0"/>
              </a:rPr>
              <a:t>edit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columnidx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    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onSaveEdit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          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sz="10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      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            );  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        }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  </a:t>
            </a:r>
            <a:r>
              <a:rPr lang="pt-B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onResetTable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columnidx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cell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  })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   );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D4D4D4"/>
                </a:solidFill>
                <a:latin typeface="Consolas" panose="020B0609020204030204" pitchFamily="49" charset="0"/>
              </a:rPr>
              <a:t>   })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pt-BR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0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4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criar o método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onSaveEdit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onSaveEdit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firstChild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input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8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alterar o método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onResetTable</a:t>
            </a: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onResetTable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target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tagName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!==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CE9178"/>
                </a:solidFill>
                <a:latin typeface="Consolas" panose="020B0609020204030204" pitchFamily="49" charset="0"/>
              </a:rPr>
              <a:t>'TD'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props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sortby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descending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edit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7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F298-CC1B-4875-92AC-56E6054D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5B08D-52C0-4F5C-B457-8462D416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'I am so custom'</a:t>
            </a:r>
            <a:r>
              <a:rPr lang="en-US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Uma função deve retornar mais que um valor. Deve retornar o elemento da UI desejado para a aplicação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('span', null, 'I am so custom');</a:t>
            </a:r>
          </a:p>
          <a:p>
            <a:pPr marL="265113" indent="0">
              <a:spcBef>
                <a:spcPts val="0"/>
              </a:spcBef>
              <a:buNone/>
              <a:tabLst>
                <a:tab pos="265113" algn="l"/>
              </a:tabLst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43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(Edição de Célula)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alterar o construtor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onDoubleClick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onDoubleClick</a:t>
            </a:r>
            <a:r>
              <a:rPr lang="pt-B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onSaveEdit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onSaveEdit.bind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this.onResetTable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this.onResetTable.bind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80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(Busca e Filtragem de Dados)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pt-BR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acrescentar estado </a:t>
            </a:r>
            <a:r>
              <a:rPr lang="pt-B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manipulador para </a:t>
            </a:r>
            <a:r>
              <a:rPr lang="pt-BR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pt-BR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pCaption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header: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pHeader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data: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: false,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download: false,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: -1,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pt-BR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: -1,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},</a:t>
            </a:r>
          </a:p>
          <a:p>
            <a:pPr marL="0" indent="0">
              <a:buNone/>
            </a:pP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40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pt-B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this.onSearchClick</a:t>
            </a:r>
            <a:r>
              <a:rPr lang="pt-BR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this.onSearchClick.bind</a:t>
            </a:r>
            <a:r>
              <a:rPr lang="pt-BR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this.onSearchSubmit</a:t>
            </a:r>
            <a:r>
              <a:rPr lang="pt-BR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this.onSearchSubmit.bind</a:t>
            </a:r>
            <a:r>
              <a:rPr lang="pt-BR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4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2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(Busca e Filtragem de Dados)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manipulador de busca e filtragem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onSearchSubmit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this.logState.push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input =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event.target.firstChild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Array.from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this.state.data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input.value.toLowerCase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filteredData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row.some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=&gt; 			   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cell.toString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().includes(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)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);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data: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filteredData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});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457200" lvl="1" indent="0">
              <a:buNone/>
            </a:pPr>
            <a:b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onSearchOffClick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this.logState.length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this.logState.pop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pPr marL="457200" lvl="1" indent="0">
              <a:buNone/>
            </a:pP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indent="0"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62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(Busca e Filtragem de Dados)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manipulador de busca e filtragem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exibe caixa de pesquisa/filtro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quando a caixa de texto é preenchida e tecla </a:t>
            </a:r>
            <a:r>
              <a:rPr lang="pt-BR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é pressionado o manipulador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onSerachSubmit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é chamado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&lt;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SearchIcon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this.onSearchClick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this.onMouseOverIcon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   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this.onMouseOutIcon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titleAccess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/Off' /&gt;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this.state.search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&lt;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SearchOffIcon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this.onSearchOffClick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this.onMouseOverIcon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this.onMouseOutIcon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={{ color: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[500] }}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   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titleAccess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='Reset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/&gt;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   :          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 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this.state.search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  &lt;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this.onSearchSubmit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        &lt;input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/&gt;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 &lt;/</a:t>
            </a:r>
            <a:r>
              <a:rPr lang="pt-BR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</a:t>
            </a:r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39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(Ícones Material UI)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SearchIcon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'@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/icons-material/Search';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SearchOffIcon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'@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/icons-material/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SearchOff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'@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/icons-material/Clear';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DownloadIcon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'@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/icons-material/Download’;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DownloadIcon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.../&gt;</a:t>
            </a:r>
            <a:b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ClearIcon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...  /&gt;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SearchIcon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... /&gt;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&lt;</a:t>
            </a:r>
            <a:r>
              <a:rPr lang="pt-B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SearchOffIcon</a:t>
            </a: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... /&gt;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</a:t>
            </a:r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63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(Rodapé)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</a:t>
            </a:r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BE5CE3-41BD-4F81-93B5-35F80094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009775"/>
            <a:ext cx="9648825" cy="28384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4FF09FE-7658-4EB9-8125-1B0BB8A8F787}"/>
              </a:ext>
            </a:extLst>
          </p:cNvPr>
          <p:cNvSpPr/>
          <p:nvPr/>
        </p:nvSpPr>
        <p:spPr>
          <a:xfrm>
            <a:off x="997527" y="4334494"/>
            <a:ext cx="10034650" cy="51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31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EA2E6-2E1F-4910-80F5-FEA8176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prstClr val="black"/>
                </a:solidFill>
              </a:rPr>
              <a:t>Criação da Tabela</a:t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sz="2400" dirty="0">
                <a:solidFill>
                  <a:prstClr val="black"/>
                </a:solidFill>
              </a:rPr>
              <a:t>(Outros Controles)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075FF-5552-4825-A833-DC93985E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Download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JSON e CSV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this.onDownloadClickJSON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this.onDownloadClick.bind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this.onDownloadClickCSV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this.onDownloadClick.bind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this.onMenuDownloadClick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this.onMenuDownloadClick.bind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Quando o </a:t>
            </a:r>
            <a:r>
              <a:rPr lang="pt-BR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móuse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está sobre o ícone, exibe borda em torno do componente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this.onMouseOverIcon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this.onMouseOverIcon.bind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this.onMouseOutIcon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this.onMouseOutIcon.bind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Destaca a linha da tabela quando o mouse aponta para o componente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this.onMouseOutRow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this.onMouseOutRow.bind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this.onMouseOverRow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this.onMouseOverRow.bind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Reseta classificação e edição quando a tecla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é pressionada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this.onKeyEscPress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this.onKeyEscPress.bind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this.onKeyEscPress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</a:t>
            </a:r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endParaRPr lang="pt-B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0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40242-1F75-44B9-8F42-7D0A9942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 definido com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104DE-0EAE-476F-A058-57B75E18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('i',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9091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9D288-EAE5-4A92-BDBB-2766AD58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Versão com JSX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23646E5-7CE7-470D-9117-C8CCF7A9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1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75598-24B8-4CEE-B7F2-D63EA28F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1131F-ED26-416B-9B82-C323DDEB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  <a:p>
            <a:pPr marL="265113" indent="0">
              <a:spcBef>
                <a:spcPts val="0"/>
              </a:spcBef>
              <a:buNone/>
            </a:pPr>
            <a:endParaRPr lang="pt-B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render() {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&lt;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 am so custom&lt;/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pt-BR" dirty="0"/>
          </a:p>
          <a:p>
            <a:r>
              <a:rPr lang="pt-BR" dirty="0"/>
              <a:t>A classe deve estender (</a:t>
            </a:r>
            <a:r>
              <a:rPr lang="pt-BR" i="1" dirty="0" err="1"/>
              <a:t>extends</a:t>
            </a:r>
            <a:r>
              <a:rPr lang="pt-BR" dirty="0"/>
              <a:t>) a classe </a:t>
            </a:r>
            <a:r>
              <a:rPr lang="pt-BR" dirty="0" err="1"/>
              <a:t>React.Component</a:t>
            </a:r>
            <a:endParaRPr lang="pt-BR" dirty="0"/>
          </a:p>
          <a:p>
            <a:r>
              <a:rPr lang="pt-BR" dirty="0"/>
              <a:t>A classe deve, obrigatoriamente, definir o método render()</a:t>
            </a:r>
          </a:p>
          <a:p>
            <a:r>
              <a:rPr lang="pt-BR" dirty="0"/>
              <a:t>O método render() deve retornar o elemento da UI </a:t>
            </a:r>
          </a:p>
        </p:txBody>
      </p:sp>
    </p:spTree>
    <p:extLst>
      <p:ext uri="{BB962C8B-B14F-4D97-AF65-F5344CB8AC3E}">
        <p14:creationId xmlns:p14="http://schemas.microsoft.com/office/powerpoint/2010/main" val="7154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E2FC9-81FC-43B6-8953-EEA85906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Componente definido com classe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5D504C2-77CC-4540-A89A-8647C54D0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='./react-dom.js'&gt;&lt;/script&gt;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="./babel.js"&gt;&lt;/script&gt;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&lt;i&gt;I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&lt;/i&gt;;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2628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578D-4C3D-4F93-9A3C-0B2C675A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A0D41-5873-4ACC-9860-9380B91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Propriedades são utilizado pelos componentes para receberem valores externos</a:t>
            </a:r>
          </a:p>
          <a:p>
            <a:pPr algn="just"/>
            <a:r>
              <a:rPr kumimoji="0" lang="pt-BR" altLang="pt-BR" b="1" i="1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this.props</a:t>
            </a:r>
            <a:r>
              <a:rPr lang="pt-BR" altLang="pt-BR" i="1" dirty="0">
                <a:solidFill>
                  <a:srgbClr val="0D0D0D"/>
                </a:solidFill>
                <a:latin typeface="Söhne"/>
              </a:rPr>
              <a:t> 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em um componente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React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JS refere-se a um objeto que contém um conjunto de valores passados ao componente. Esses valores, chamados de "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" (abreviação de propriedades), são fornecidos pelos componentes pais e são usados para passar dados e manipuladores de eventos aos componentes filhos. </a:t>
            </a:r>
            <a:r>
              <a:rPr lang="pt-BR" altLang="pt-BR" i="1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 são imutáveis dentro do componente que as recebe, o que significa que um componente filho não pode modificar diretamente suas próprias </a:t>
            </a:r>
            <a:r>
              <a:rPr lang="pt-BR" altLang="pt-BR" dirty="0" err="1">
                <a:solidFill>
                  <a:srgbClr val="0D0D0D"/>
                </a:solidFill>
                <a:latin typeface="Söhne"/>
              </a:rPr>
              <a:t>props</a:t>
            </a:r>
            <a:r>
              <a:rPr lang="pt-BR" altLang="pt-BR" dirty="0">
                <a:solidFill>
                  <a:srgbClr val="0D0D0D"/>
                </a:solidFill>
                <a:latin typeface="Söhne"/>
              </a:rPr>
              <a:t>.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450140-06EF-42A5-9640-5C22E5FD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21672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F4251-265A-40DB-9AD0-5439C53A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Propriedades (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1F61989-F67A-4A9B-8A13-388C2C06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='utf-8'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id='app'&gt;&lt;/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&lt;script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/babel'&gt;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&lt;h1 id='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&lt;i&gt;{</a:t>
            </a:r>
            <a:r>
              <a:rPr lang="pt-BR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}&lt;/i&gt;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);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&lt;h1 id='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my-heading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&lt;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FunctionSampleComponent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Sample " /&gt;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&lt;/h1&gt;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('app')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);    </a:t>
            </a:r>
          </a:p>
          <a:p>
            <a:pPr marL="452438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2520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6565</Words>
  <Application>Microsoft Office PowerPoint</Application>
  <PresentationFormat>Widescreen</PresentationFormat>
  <Paragraphs>607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Söhne</vt:lpstr>
      <vt:lpstr>Söhne Mono</vt:lpstr>
      <vt:lpstr>Tema do Office</vt:lpstr>
      <vt:lpstr>Ciclo de Vida do Componente React JS</vt:lpstr>
      <vt:lpstr>Funções e Classes</vt:lpstr>
      <vt:lpstr>Componente definido com função</vt:lpstr>
      <vt:lpstr>Component definido com função</vt:lpstr>
      <vt:lpstr>Versão com JSX</vt:lpstr>
      <vt:lpstr>Componente definido com classe</vt:lpstr>
      <vt:lpstr>Componente definido com classe</vt:lpstr>
      <vt:lpstr>Propriedades</vt:lpstr>
      <vt:lpstr>Propriedades (functions)</vt:lpstr>
      <vt:lpstr>Propriedades (classes)</vt:lpstr>
      <vt:lpstr>defaultProps</vt:lpstr>
      <vt:lpstr>Estado (state)</vt:lpstr>
      <vt:lpstr>Exemplo Stateless</vt:lpstr>
      <vt:lpstr>Exemplo Statefull</vt:lpstr>
      <vt:lpstr>Exemplo Statefull</vt:lpstr>
      <vt:lpstr>Exercício</vt:lpstr>
      <vt:lpstr>Tabelas com Controles  (Exemplo)</vt:lpstr>
      <vt:lpstr>Criação da Tabela</vt:lpstr>
      <vt:lpstr>Criação da Tabela</vt:lpstr>
      <vt:lpstr>Criação da Tabela (Componente PMTable: Comentários e dependências)</vt:lpstr>
      <vt:lpstr>Criação da Tabela (Componente PMTable: definição da classe e método construtor)</vt:lpstr>
      <vt:lpstr>Criação da Tabela (Component PMTable: método render())</vt:lpstr>
      <vt:lpstr>Criação da Tabela (Declaração das Prop Types e Default Props)</vt:lpstr>
      <vt:lpstr>Criação da Tabela (Event Handler: onClick)</vt:lpstr>
      <vt:lpstr>Criação da Tabela (Edição de Célula)</vt:lpstr>
      <vt:lpstr>Criação da Tabela (Edição de Célula)</vt:lpstr>
      <vt:lpstr>Criação da Tabela (Edição de Célula)</vt:lpstr>
      <vt:lpstr>Criação da Tabela (Edição de Célula)</vt:lpstr>
      <vt:lpstr>Criação da Tabela (Edição de Célula)</vt:lpstr>
      <vt:lpstr>Criação da Tabela (Edição de Célula)</vt:lpstr>
      <vt:lpstr>Criação da Tabela (Busca e Filtragem de Dados)</vt:lpstr>
      <vt:lpstr>Criação da Tabela (Busca e Filtragem de Dados)</vt:lpstr>
      <vt:lpstr>Criação da Tabela (Busca e Filtragem de Dados)</vt:lpstr>
      <vt:lpstr>Criação da Tabela (Ícones Material UI)</vt:lpstr>
      <vt:lpstr>Criação da Tabela (Rodapé)</vt:lpstr>
      <vt:lpstr>Criação da Tabela (Outros Controles)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TADEU MAFFEIS</dc:creator>
  <cp:lastModifiedBy>ANTONIO TADEU MAFFEIS</cp:lastModifiedBy>
  <cp:revision>44</cp:revision>
  <dcterms:created xsi:type="dcterms:W3CDTF">2024-03-22T14:40:14Z</dcterms:created>
  <dcterms:modified xsi:type="dcterms:W3CDTF">2024-04-04T15:14:45Z</dcterms:modified>
</cp:coreProperties>
</file>