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19DE6-783E-4447-851E-8A0FE24AB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12B8A2-93E0-4BFA-9217-3CF04C3DC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70AC07-BA24-4406-8F87-E91691A7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AED1C8-866B-4B78-8F3F-42A09088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0E76AF-0A54-4700-9D01-0B9887A6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10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B222F-75DD-4C54-93DF-701D47DDE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1B9CA5-5D29-424E-A49E-226F0F927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F3EB0C-3CE5-40BE-AAFB-B1C544C3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966E91-88DC-461E-8DEB-508B8479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094F78-4C7A-42B0-B868-09AC383F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0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A5ACF9-AD36-4922-86E2-2423783FB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B8317F-5957-4360-BB87-380AEF6A1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0D4DF9-40FE-4832-B5A9-3B9611CD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CB42FD-5523-446D-8D57-5518769F9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31DAC2-5E95-4E93-BACE-703341F3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26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4BE82-F249-4D23-BE81-B0F2BDC86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30105E-979E-4C23-8AD7-B4D2D84B2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8D9F12-3D73-4D53-850A-B2BE0E11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442241-C7F3-4C23-BCCA-230166F72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288FEB-0925-4CAF-A6B0-5B9A902E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59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43C9F-BB81-46BB-9E11-62292EF0C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12B67A-B31A-41CD-81C3-BBB81B172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45CD52-A42B-464D-B7AB-F7F57988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9A1893-6FCB-4D40-896F-21220C6C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63F348-3227-4C71-9D80-3943D403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74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5FB30-AE16-40D1-BED2-64D51BAD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0FF047-B13F-4E68-926D-8529BE950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09E4B0-E9BB-44EB-83BD-C96E33144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7C59FC-CE36-44C6-9576-3C9FBFB4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348F82-0628-49D1-A4A2-B52CAE32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04B508-8186-48D9-95F5-6F5FE9E7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01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C3CFC-E6A5-406B-A6FE-8CFAD113E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58652D-E7B3-4F0D-8986-CEA0C54BB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17A941-D1B0-44DB-9838-8C5DC3BB2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0D8ED33-069E-481B-9D3D-291A3E61F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8EA129-BF4F-463C-8FDF-1115588AC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4B104F-510C-49B9-99E1-3037BBA7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ED2A1D-423F-47E0-A1E7-8D40859F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683BF5D-3117-463A-8A29-4FB93D8F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87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20FD8-51BB-4EB9-9638-21C8B898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C97DF8F-5733-465D-97BC-731D34BEC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2D8E16-CED3-44BF-AE3C-A47DFCEC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3FF35F0-C175-41A2-95FA-814BDE66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0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7BCB4A3-F141-4C78-BAD4-BBC58F7E6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485F3F-EEA2-4D7A-94FC-D49C02995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B0401D-62F3-4E61-8612-86D040A3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2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514D3-D61E-4643-B98B-3AAC396A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CD5498-AAF9-4D71-B8CF-C4A24FA57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9A13A9-5582-44E5-A1EC-987C56281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A88A10-15B1-492E-B6F3-D43EEC97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F24C9D-309A-4206-8837-751C07D2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719DAB-404A-491F-9574-0BD926BC2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62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41E19-AF52-4917-9C71-7440804C9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A6EA1E7-FBFB-4D85-AEF6-9B38A7701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A2911C-9B53-4CCB-8F3F-859356553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E5CE49-D3D4-40FA-B10C-97D72C2A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BC0421-B5E4-4121-9364-BC09CE18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DCAAC2-C4A2-4757-AE5D-F88A58E9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43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3CD44AF-5D1C-4BB1-B117-340CB1B9B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3A1B22-9C23-4212-8E9D-B7AE99DC1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136C01-72AB-4A7E-B3FE-2CB4B8F86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17872-9A4D-44D0-91A6-4828DF7E3E35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18B438-789F-404C-A7A7-D5629B222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CAE0F7-D22C-401D-862F-A847315B0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82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17B39-CAAC-4737-B7B9-F13350A60D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Ciclo de Vida do Componente </a:t>
            </a:r>
            <a:r>
              <a:rPr lang="pt-BR" b="1" dirty="0" err="1"/>
              <a:t>React</a:t>
            </a:r>
            <a:r>
              <a:rPr lang="pt-BR" b="1" dirty="0"/>
              <a:t> JS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878692-DD1B-4FC0-A30B-6AE68AE8EA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Conceitos e Exemplos</a:t>
            </a:r>
          </a:p>
        </p:txBody>
      </p:sp>
    </p:spTree>
    <p:extLst>
      <p:ext uri="{BB962C8B-B14F-4D97-AF65-F5344CB8AC3E}">
        <p14:creationId xmlns:p14="http://schemas.microsoft.com/office/powerpoint/2010/main" val="3734074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B5C06-DA19-485C-9776-0C0B8EEB0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Propriedades (classes)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9BA0C22-A9A5-497E-9819-9B1ABEEA1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&lt;meta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='utf-8'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id='app'&gt;&lt;/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/babel'&gt;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render()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this.name =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this.props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 this.props.name : ‘_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_';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&lt;i&gt;{this.name}&lt;/i&gt;;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&lt;h1 id='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Test"/&gt;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00842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C75EE-9F15-4D71-AB1A-C6CE1CD6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err="1"/>
              <a:t>defaultProps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9CEC5E-F9B0-441C-8F4A-3089E82CC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/babel'&gt;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render()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this.name =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this.props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? this.props.name : 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&lt;i&gt;{this.name}&lt;/i&gt;;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SampleComponent.defaultProps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'__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&lt;h1 id='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);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16880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23C45-4C15-4D30-AFC2-17DECB69F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Estado (</a:t>
            </a:r>
            <a:r>
              <a:rPr lang="pt-BR" dirty="0" err="1"/>
              <a:t>state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8679DF-CFB7-4669-8927-2EF5CC13D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estado (</a:t>
            </a:r>
            <a:r>
              <a:rPr lang="pt-BR" i="1" dirty="0" err="1"/>
              <a:t>state</a:t>
            </a:r>
            <a:r>
              <a:rPr lang="pt-BR" i="1" dirty="0"/>
              <a:t>)</a:t>
            </a:r>
            <a:r>
              <a:rPr lang="pt-BR" dirty="0"/>
              <a:t> são variáveis internas dos componentes e os valores (“estados”) são “percebidos” pela aplicação assim que mudem.</a:t>
            </a:r>
          </a:p>
          <a:p>
            <a:r>
              <a:rPr lang="pt-BR" dirty="0"/>
              <a:t>O estado de um componente muda assim que o método </a:t>
            </a:r>
            <a:r>
              <a:rPr lang="pt-BR" i="1" dirty="0" err="1"/>
              <a:t>this.setState</a:t>
            </a:r>
            <a:r>
              <a:rPr lang="pt-BR" i="1" dirty="0"/>
              <a:t>() </a:t>
            </a:r>
            <a:r>
              <a:rPr lang="pt-BR" dirty="0"/>
              <a:t>é executado.</a:t>
            </a:r>
          </a:p>
          <a:p>
            <a:r>
              <a:rPr lang="pt-BR" dirty="0"/>
              <a:t>Assim que o estado muda, o método render do objeto é chamado (ou seja, após a execução do </a:t>
            </a:r>
            <a:r>
              <a:rPr lang="pt-BR" i="1" dirty="0" err="1"/>
              <a:t>this.setState</a:t>
            </a:r>
            <a:r>
              <a:rPr lang="pt-BR" i="1" dirty="0"/>
              <a:t>()</a:t>
            </a:r>
            <a:r>
              <a:rPr lang="pt-BR" dirty="0"/>
              <a:t>).</a:t>
            </a:r>
          </a:p>
          <a:p>
            <a:r>
              <a:rPr lang="pt-BR" dirty="0"/>
              <a:t>Assim como as propriedades, os estados são </a:t>
            </a:r>
            <a:r>
              <a:rPr lang="pt-BR" dirty="0" err="1"/>
              <a:t>read-only</a:t>
            </a:r>
            <a:r>
              <a:rPr lang="pt-BR" dirty="0"/>
              <a:t> (ou seja, somente podem ser alterados via método </a:t>
            </a:r>
            <a:r>
              <a:rPr lang="pt-BR" i="1" dirty="0" err="1"/>
              <a:t>setState</a:t>
            </a:r>
            <a:r>
              <a:rPr lang="pt-BR" dirty="0"/>
              <a:t>)</a:t>
            </a:r>
            <a:endParaRPr lang="pt-BR" i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9187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BB79B-D226-4562-BAA2-2F35353B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Exemplo </a:t>
            </a:r>
            <a:r>
              <a:rPr lang="pt-BR" dirty="0" err="1"/>
              <a:t>Stateless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76B4E88-488B-41F9-A781-61DA76C6D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96C84CC-A1E3-4945-93E7-A931FA68313F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TextAreaCounter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render()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this.props.text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defaultValue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&lt;h3&gt;{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text.length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}&lt;/h3&gt;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TextAreaCounter.defaultProps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me as I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&lt;h1 id='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TextAreaCounter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="teste"/&gt;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2434080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8CA19-CFA8-4201-982C-C1F213A8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Exemplo </a:t>
            </a:r>
            <a:r>
              <a:rPr lang="pt-BR" dirty="0" err="1"/>
              <a:t>Statefull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79B0175-F3DF-452C-8B8C-D9E453138D9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   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TextAreaCounter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{};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this.onTextChange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this.onTextChange.bind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onTextChange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this.setState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event.target.value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render()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 in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?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this.state.text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this.props.text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&lt;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&lt;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this.onTextChange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&lt;h3&gt;{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text.length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}&lt;/h3&gt;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&lt;/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TextAreaCounter.defaultProps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me as I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};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233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E2A12-8D16-4733-812D-DB6E7169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Exemplo </a:t>
            </a:r>
            <a:r>
              <a:rPr lang="pt-BR" dirty="0" err="1"/>
              <a:t>Statefull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4C42D4C-29FC-43F8-A4CA-EEAFCC67DD4E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b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&lt;h1 id='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&lt;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TextAreaCounter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="teste"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     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    );</a:t>
            </a:r>
          </a:p>
          <a:p>
            <a:pPr marL="0" indent="0">
              <a:spcBef>
                <a:spcPts val="0"/>
              </a:spcBef>
              <a:buNone/>
            </a:pPr>
            <a:endParaRPr lang="pt-B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922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44D31-2B5C-4319-8D31-ACD291A1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71B512-A159-452C-B5C0-A62D3EB81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partir do exemplo apresentado, altere-o de tal forma que o </a:t>
            </a:r>
            <a:r>
              <a:rPr lang="pt-BR"/>
              <a:t>texto digitado </a:t>
            </a:r>
            <a:r>
              <a:rPr lang="pt-BR" dirty="0"/>
              <a:t>não tenha menos que três ou mais que </a:t>
            </a:r>
            <a:r>
              <a:rPr lang="pt-BR"/>
              <a:t>vinte caracteres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7326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989A4-EE84-4FE1-B95A-BC3D94DD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Tabelas com Controles </a:t>
            </a:r>
            <a:br>
              <a:rPr lang="pt-BR" dirty="0"/>
            </a:br>
            <a:r>
              <a:rPr lang="pt-BR" sz="2800" dirty="0"/>
              <a:t>(Exemplo)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AEEB14-DEA8-46EF-8F05-A24171050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Controles</a:t>
            </a:r>
          </a:p>
          <a:p>
            <a:pPr lvl="1"/>
            <a:r>
              <a:rPr lang="pt-BR" dirty="0"/>
              <a:t>Criação a partir de um arquivo JSON/</a:t>
            </a:r>
            <a:r>
              <a:rPr lang="pt-BR" dirty="0" err="1"/>
              <a:t>Array</a:t>
            </a:r>
            <a:endParaRPr lang="pt-BR" dirty="0"/>
          </a:p>
          <a:p>
            <a:pPr lvl="1"/>
            <a:r>
              <a:rPr lang="pt-BR" dirty="0"/>
              <a:t>Classificação por conteúdo de coluna</a:t>
            </a:r>
          </a:p>
          <a:p>
            <a:pPr lvl="1"/>
            <a:r>
              <a:rPr lang="pt-BR" dirty="0"/>
              <a:t>Alteração de conteúdo de células</a:t>
            </a:r>
          </a:p>
          <a:p>
            <a:pPr lvl="1"/>
            <a:r>
              <a:rPr lang="pt-BR" dirty="0"/>
              <a:t>Pesquisa de linhas por conteúdo de célula/coluna</a:t>
            </a:r>
          </a:p>
          <a:p>
            <a:pPr lvl="1"/>
            <a:r>
              <a:rPr lang="pt-BR" dirty="0"/>
              <a:t>Filtragem de informações por conteúdo de célula/coluna</a:t>
            </a:r>
          </a:p>
          <a:p>
            <a:pPr lvl="1"/>
            <a:r>
              <a:rPr lang="pt-BR" i="1" dirty="0" err="1"/>
              <a:t>Undo</a:t>
            </a:r>
            <a:r>
              <a:rPr lang="pt-BR" i="1" dirty="0"/>
              <a:t>/</a:t>
            </a:r>
            <a:r>
              <a:rPr lang="pt-BR" i="1" dirty="0" err="1"/>
              <a:t>Redo</a:t>
            </a:r>
            <a:endParaRPr lang="pt-BR" i="1" dirty="0"/>
          </a:p>
          <a:p>
            <a:pPr lvl="1"/>
            <a:r>
              <a:rPr lang="pt-BR" dirty="0"/>
              <a:t>Download do conteúda tabela como CSV ou JSON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822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26B71-2A49-4F92-A7F8-F0CE012C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Criação da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2ECA36-C8B0-44EE-B830-09BE3AA5D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Tabela </a:t>
            </a:r>
          </a:p>
          <a:p>
            <a:pPr lvl="1"/>
            <a:r>
              <a:rPr lang="pt-BR" dirty="0"/>
              <a:t>Tratamento de eventos</a:t>
            </a:r>
          </a:p>
          <a:p>
            <a:pPr lvl="1"/>
            <a:r>
              <a:rPr lang="pt-BR" dirty="0"/>
              <a:t>Identificação do elemento da tabela</a:t>
            </a:r>
          </a:p>
          <a:p>
            <a:pPr lvl="1"/>
            <a:r>
              <a:rPr lang="pt-BR" dirty="0"/>
              <a:t>Alteração do conteúdo da tabela dinamicamente</a:t>
            </a:r>
          </a:p>
          <a:p>
            <a:pPr marL="457200" lvl="1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3593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F707D-CEE6-4853-8A61-EC0B72AC4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Criação da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2FC429-4598-48AF-95FC-5DBBF6D83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Criação projeto Node com </a:t>
            </a:r>
            <a:r>
              <a:rPr lang="pt-BR" dirty="0" err="1"/>
              <a:t>React</a:t>
            </a:r>
            <a:r>
              <a:rPr lang="pt-BR" dirty="0"/>
              <a:t>/</a:t>
            </a:r>
            <a:r>
              <a:rPr lang="pt-BR" dirty="0" err="1"/>
              <a:t>Javascript</a:t>
            </a:r>
            <a:endParaRPr lang="pt-BR" dirty="0"/>
          </a:p>
          <a:p>
            <a:pPr lvl="1"/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vite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PMTableSample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PMTableSample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 (ou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vscode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.) </a:t>
            </a:r>
          </a:p>
        </p:txBody>
      </p:sp>
    </p:spTree>
    <p:extLst>
      <p:ext uri="{BB962C8B-B14F-4D97-AF65-F5344CB8AC3E}">
        <p14:creationId xmlns:p14="http://schemas.microsoft.com/office/powerpoint/2010/main" val="72401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7A738-325F-492A-AC84-7BAFDE24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Funções e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F00E96-1C83-43DF-AE63-A3841400A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Maneiras de definir um componente customizado</a:t>
            </a:r>
          </a:p>
          <a:p>
            <a:pPr lvl="1"/>
            <a:r>
              <a:rPr lang="pt-BR" dirty="0"/>
              <a:t>Funções</a:t>
            </a:r>
          </a:p>
          <a:p>
            <a:pPr lvl="1"/>
            <a:r>
              <a:rPr lang="pt-BR" dirty="0"/>
              <a:t>Classes filha (herança) </a:t>
            </a:r>
            <a:r>
              <a:rPr lang="pt-BR" dirty="0" err="1"/>
              <a:t>React.Component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812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A64D3-17B6-4FEE-9BF4-450B1C86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Criação da Tabela</a:t>
            </a:r>
            <a:br>
              <a:rPr lang="pt-BR" dirty="0"/>
            </a:br>
            <a:r>
              <a:rPr lang="pt-BR" sz="2400" dirty="0"/>
              <a:t>(Componente </a:t>
            </a:r>
            <a:r>
              <a:rPr lang="pt-BR" sz="2400" dirty="0" err="1"/>
              <a:t>PMTable</a:t>
            </a:r>
            <a:r>
              <a:rPr lang="pt-BR" sz="2400" dirty="0"/>
              <a:t>: Comentários e dependências)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1FBB1DD-3CB8-48DE-A75B-06F99366CB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PMTable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 File: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PMTable.jsx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Antonio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Tadeu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Maffeis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 Data: 27/03/2024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Componente que exibe uma tabela com os dados de um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de objetos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prop-types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prop-types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History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 27/03/2024 -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Antonio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Tadeu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Maffeis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Criacao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do componente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*/</a:t>
            </a:r>
          </a:p>
          <a:p>
            <a:pPr marL="0" indent="0">
              <a:spcBef>
                <a:spcPts val="0"/>
              </a:spcBef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PropTypes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prop-types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0" indent="0">
              <a:spcBef>
                <a:spcPts val="0"/>
              </a:spcBef>
              <a:buNone/>
            </a:pPr>
            <a:endParaRPr lang="pt-B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197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80180-59C9-400E-840A-0AD6B22F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prstClr val="black"/>
                </a:solidFill>
              </a:rPr>
              <a:t>Criação da Tabela</a:t>
            </a:r>
            <a:br>
              <a:rPr lang="pt-BR" dirty="0">
                <a:solidFill>
                  <a:prstClr val="black"/>
                </a:solidFill>
              </a:rPr>
            </a:br>
            <a:r>
              <a:rPr lang="pt-BR" sz="2400" dirty="0">
                <a:solidFill>
                  <a:prstClr val="black"/>
                </a:solidFill>
              </a:rPr>
              <a:t>(Componente </a:t>
            </a:r>
            <a:r>
              <a:rPr lang="pt-BR" sz="2400" dirty="0" err="1">
                <a:solidFill>
                  <a:prstClr val="black"/>
                </a:solidFill>
              </a:rPr>
              <a:t>PMTable</a:t>
            </a:r>
            <a:r>
              <a:rPr lang="pt-BR" sz="2400" dirty="0">
                <a:solidFill>
                  <a:prstClr val="black"/>
                </a:solidFill>
              </a:rPr>
              <a:t>: definição da classe e método construtor)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DD04E44-6F09-45CB-BA94-213AA249F16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pt-B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3C81DA9-E550-4FBE-B151-EB28E4C90F9D}"/>
              </a:ext>
            </a:extLst>
          </p:cNvPr>
          <p:cNvSpPr/>
          <p:nvPr/>
        </p:nvSpPr>
        <p:spPr>
          <a:xfrm>
            <a:off x="990600" y="1690688"/>
            <a:ext cx="103632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PMTable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b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caption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caption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header: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header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data: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sortby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descending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  </a:t>
            </a:r>
            <a:r>
              <a:rPr lang="pt-BR" sz="1200" dirty="0">
                <a:solidFill>
                  <a:srgbClr val="569CD6"/>
                </a:solidFill>
                <a:latin typeface="Consolas" panose="020B0609020204030204" pitchFamily="49" charset="0"/>
              </a:rPr>
              <a:t>render { ... }</a:t>
            </a:r>
          </a:p>
          <a:p>
            <a:endParaRPr lang="pt-B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147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EA2E6-2E1F-4910-80F5-FEA8176D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prstClr val="black"/>
                </a:solidFill>
              </a:rPr>
              <a:t>Criação da Tabela</a:t>
            </a:r>
            <a:br>
              <a:rPr lang="pt-BR" dirty="0">
                <a:solidFill>
                  <a:prstClr val="black"/>
                </a:solidFill>
              </a:rPr>
            </a:br>
            <a:r>
              <a:rPr lang="pt-BR" sz="2400" dirty="0">
                <a:solidFill>
                  <a:prstClr val="black"/>
                </a:solidFill>
              </a:rPr>
              <a:t>(</a:t>
            </a:r>
            <a:r>
              <a:rPr lang="pt-BR" sz="2400" dirty="0" err="1">
                <a:solidFill>
                  <a:prstClr val="black"/>
                </a:solidFill>
              </a:rPr>
              <a:t>Component</a:t>
            </a:r>
            <a:r>
              <a:rPr lang="pt-BR" sz="2400" dirty="0">
                <a:solidFill>
                  <a:prstClr val="black"/>
                </a:solidFill>
              </a:rPr>
              <a:t> </a:t>
            </a:r>
            <a:r>
              <a:rPr lang="pt-BR" sz="2400" dirty="0" err="1">
                <a:solidFill>
                  <a:prstClr val="black"/>
                </a:solidFill>
              </a:rPr>
              <a:t>PMTable</a:t>
            </a:r>
            <a:r>
              <a:rPr lang="pt-BR" sz="2400" dirty="0">
                <a:solidFill>
                  <a:prstClr val="black"/>
                </a:solidFill>
              </a:rPr>
              <a:t>: método render())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075FF-5552-4825-A833-DC93985E7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CDC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4FC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sz="800" dirty="0" err="1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pt-BR" sz="800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4FC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4FC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'data'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4FC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4FC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4FC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DCDC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800" dirty="0" err="1">
                <a:solidFill>
                  <a:srgbClr val="C586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sortby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descending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pt-BR" sz="800" dirty="0">
                <a:solidFill>
                  <a:srgbClr val="D7BA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\u2191</a:t>
            </a:r>
            <a:r>
              <a:rPr lang="pt-BR" sz="800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pt-BR" sz="800" dirty="0">
                <a:solidFill>
                  <a:srgbClr val="D7BA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\u2193</a:t>
            </a:r>
            <a:r>
              <a:rPr lang="pt-BR" sz="800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800" dirty="0" err="1">
                <a:solidFill>
                  <a:srgbClr val="C586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});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800" dirty="0" err="1">
                <a:solidFill>
                  <a:srgbClr val="C586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800" dirty="0" err="1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DCDC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800" dirty="0" err="1">
                <a:solidFill>
                  <a:srgbClr val="4FC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thead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800" dirty="0" err="1">
                <a:solidFill>
                  <a:srgbClr val="4FC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pt-BR" sz="800" dirty="0" err="1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DCDC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</a:t>
            </a:r>
            <a:r>
              <a:rPr lang="pt-BR" sz="800" dirty="0" err="1">
                <a:solidFill>
                  <a:srgbClr val="C586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})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thead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</a:t>
            </a:r>
            <a:r>
              <a:rPr lang="pt-BR" sz="800" dirty="0" err="1">
                <a:solidFill>
                  <a:srgbClr val="4FC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pt-BR" sz="800" dirty="0" err="1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DCDC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</a:t>
            </a:r>
            <a:r>
              <a:rPr lang="pt-BR" sz="800" dirty="0" err="1">
                <a:solidFill>
                  <a:srgbClr val="C586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   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        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pt-BR" sz="800" dirty="0" err="1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DCDC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            </a:t>
            </a:r>
            <a:r>
              <a:rPr lang="pt-BR" sz="800" dirty="0" err="1">
                <a:solidFill>
                  <a:srgbClr val="C586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        }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        )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   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   );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    }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);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167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EA2E6-2E1F-4910-80F5-FEA8176D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prstClr val="black"/>
                </a:solidFill>
              </a:rPr>
              <a:t>Criação da Tabela</a:t>
            </a:r>
            <a:br>
              <a:rPr lang="pt-BR" dirty="0">
                <a:solidFill>
                  <a:prstClr val="black"/>
                </a:solidFill>
              </a:rPr>
            </a:br>
            <a:r>
              <a:rPr lang="pt-BR" sz="2400" dirty="0">
                <a:solidFill>
                  <a:prstClr val="black"/>
                </a:solidFill>
              </a:rPr>
              <a:t>(Declaração das </a:t>
            </a:r>
            <a:r>
              <a:rPr lang="pt-BR" sz="2400" dirty="0" err="1">
                <a:solidFill>
                  <a:prstClr val="black"/>
                </a:solidFill>
              </a:rPr>
              <a:t>Prop</a:t>
            </a:r>
            <a:r>
              <a:rPr lang="pt-BR" sz="2400" dirty="0">
                <a:solidFill>
                  <a:prstClr val="black"/>
                </a:solidFill>
              </a:rPr>
              <a:t> </a:t>
            </a:r>
            <a:r>
              <a:rPr lang="pt-BR" sz="2400" dirty="0" err="1">
                <a:solidFill>
                  <a:prstClr val="black"/>
                </a:solidFill>
              </a:rPr>
              <a:t>Types</a:t>
            </a:r>
            <a:r>
              <a:rPr lang="pt-BR" sz="2400" dirty="0">
                <a:solidFill>
                  <a:prstClr val="black"/>
                </a:solidFill>
              </a:rPr>
              <a:t> e Default </a:t>
            </a:r>
            <a:r>
              <a:rPr lang="pt-BR" sz="2400" dirty="0" err="1">
                <a:solidFill>
                  <a:prstClr val="black"/>
                </a:solidFill>
              </a:rPr>
              <a:t>Props</a:t>
            </a:r>
            <a:r>
              <a:rPr lang="pt-BR" sz="2400" dirty="0">
                <a:solidFill>
                  <a:prstClr val="black"/>
                </a:solidFill>
              </a:rPr>
              <a:t>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075FF-5552-4825-A833-DC93985E7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PMTable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propTypes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caption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PropTypes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isRequired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header: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PropTypes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array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data: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PropTypes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array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PMTable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defaultProps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caption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Table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header: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[],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data: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[],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};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94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EA2E6-2E1F-4910-80F5-FEA8176D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prstClr val="black"/>
                </a:solidFill>
              </a:rPr>
              <a:t>Criação da Tabela</a:t>
            </a:r>
            <a:br>
              <a:rPr lang="pt-BR" dirty="0">
                <a:solidFill>
                  <a:prstClr val="black"/>
                </a:solidFill>
              </a:rPr>
            </a:br>
            <a:r>
              <a:rPr lang="pt-BR" sz="2400" dirty="0">
                <a:solidFill>
                  <a:prstClr val="black"/>
                </a:solidFill>
              </a:rPr>
              <a:t>(</a:t>
            </a:r>
            <a:r>
              <a:rPr lang="pt-BR" sz="2400" dirty="0" err="1">
                <a:solidFill>
                  <a:prstClr val="black"/>
                </a:solidFill>
              </a:rPr>
              <a:t>Event</a:t>
            </a:r>
            <a:r>
              <a:rPr lang="pt-BR" sz="2400" dirty="0">
                <a:solidFill>
                  <a:prstClr val="black"/>
                </a:solidFill>
              </a:rPr>
              <a:t> </a:t>
            </a:r>
            <a:r>
              <a:rPr lang="pt-BR" sz="2400" dirty="0" err="1">
                <a:solidFill>
                  <a:prstClr val="black"/>
                </a:solidFill>
              </a:rPr>
              <a:t>Handler</a:t>
            </a:r>
            <a:r>
              <a:rPr lang="pt-BR" sz="2400" dirty="0">
                <a:solidFill>
                  <a:prstClr val="black"/>
                </a:solidFill>
              </a:rPr>
              <a:t>: </a:t>
            </a:r>
            <a:r>
              <a:rPr lang="pt-BR" sz="2400" dirty="0" err="1">
                <a:solidFill>
                  <a:prstClr val="black"/>
                </a:solidFill>
              </a:rPr>
              <a:t>onClick</a:t>
            </a:r>
            <a:r>
              <a:rPr lang="pt-BR" sz="2400" dirty="0">
                <a:solidFill>
                  <a:prstClr val="black"/>
                </a:solidFill>
              </a:rPr>
              <a:t>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075FF-5552-4825-A833-DC93985E7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pt-BR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column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tagName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toUpperCase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()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===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'TH'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cellIndex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pt-BR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4FC1FF"/>
                </a:solidFill>
                <a:latin typeface="Consolas" panose="020B0609020204030204" pitchFamily="49" charset="0"/>
              </a:rPr>
              <a:t>data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from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descending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sortby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===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column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&amp;&amp;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!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descending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data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sort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((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pt-BR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column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===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column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descending</a:t>
            </a:r>
            <a:endParaRPr lang="pt-B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column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column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pt-B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pt-BR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pt-B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column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column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pt-B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pt-BR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});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sortby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column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descending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});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60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CF298-CC1B-4875-92AC-56E6054D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Componente definido com função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E5B08D-52C0-4F5C-B457-8462D4161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Definição</a:t>
            </a:r>
          </a:p>
          <a:p>
            <a:pPr marL="265113" indent="0">
              <a:spcBef>
                <a:spcPts val="0"/>
              </a:spcBef>
              <a:buNone/>
            </a:pPr>
            <a:endParaRPr lang="pt-B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5113" indent="0">
              <a:spcBef>
                <a:spcPts val="0"/>
              </a:spcBef>
              <a:buNone/>
            </a:pP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265113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'I am so custom'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65113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265113" indent="0">
              <a:spcBef>
                <a:spcPts val="0"/>
              </a:spcBef>
              <a:buNone/>
            </a:pPr>
            <a:endParaRPr lang="pt-B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/>
              <a:t>Uma função deve retornar mais que um valor. Deve retornar o elemento da UI desejado para a aplicação</a:t>
            </a:r>
          </a:p>
          <a:p>
            <a:pPr marL="265113" indent="0">
              <a:spcBef>
                <a:spcPts val="0"/>
              </a:spcBef>
              <a:buNone/>
              <a:tabLst>
                <a:tab pos="265113" algn="l"/>
              </a:tabLst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5113" indent="0">
              <a:spcBef>
                <a:spcPts val="0"/>
              </a:spcBef>
              <a:buNone/>
              <a:tabLst>
                <a:tab pos="265113" algn="l"/>
              </a:tabLst>
            </a:pP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265113" indent="0">
              <a:spcBef>
                <a:spcPts val="0"/>
              </a:spcBef>
              <a:buNone/>
              <a:tabLst>
                <a:tab pos="265113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('span', null, 'I am so custom');</a:t>
            </a:r>
          </a:p>
          <a:p>
            <a:pPr marL="265113" indent="0">
              <a:spcBef>
                <a:spcPts val="0"/>
              </a:spcBef>
              <a:buNone/>
              <a:tabLst>
                <a:tab pos="265113" algn="l"/>
              </a:tabLst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543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40242-1F75-44B9-8F42-7D0A9942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Component definido com função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D104DE-0EAE-476F-A058-57B75E18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&lt;meta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='utf-8'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='./react.js'&gt;&lt;/script&gt;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='./react-dom.js'&gt;&lt;/script&gt;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="./babel.js"&gt;&lt;/script&gt;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id='app'&gt;&lt;/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/babel'&gt;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('i',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'I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&lt;h1 id='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9091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9D288-EAE5-4A92-BDBB-2766AD58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Versão com JSX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23646E5-7CE7-470D-9117-C8CCF7A95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&lt;meta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='utf-8'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='./react.js'&gt;&lt;/script&gt;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='./react-dom.js'&gt;&lt;/script&gt;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="./babel.js"&gt;&lt;/script&gt;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id='app'&gt;&lt;/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/babel'&gt;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&lt;i&gt;I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&lt;/i&gt;;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&lt;h1 id='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5173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75598-24B8-4CEE-B7F2-D63EA28FC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Componente definido com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31131F-ED26-416B-9B82-C323DDEB6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  <a:p>
            <a:pPr marL="265113" indent="0">
              <a:spcBef>
                <a:spcPts val="0"/>
              </a:spcBef>
              <a:buNone/>
            </a:pPr>
            <a:endParaRPr lang="pt-B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5113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65113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render() {</a:t>
            </a:r>
          </a:p>
          <a:p>
            <a:pPr marL="265113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&lt;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&gt;I am so custom&lt;/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marL="265113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265113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pt-BR" dirty="0"/>
          </a:p>
          <a:p>
            <a:r>
              <a:rPr lang="pt-BR" dirty="0"/>
              <a:t>A classe deve estender (</a:t>
            </a:r>
            <a:r>
              <a:rPr lang="pt-BR" i="1" dirty="0" err="1"/>
              <a:t>extends</a:t>
            </a:r>
            <a:r>
              <a:rPr lang="pt-BR" dirty="0"/>
              <a:t>) a classe </a:t>
            </a:r>
            <a:r>
              <a:rPr lang="pt-BR" dirty="0" err="1"/>
              <a:t>React.Component</a:t>
            </a:r>
            <a:endParaRPr lang="pt-BR" dirty="0"/>
          </a:p>
          <a:p>
            <a:r>
              <a:rPr lang="pt-BR" dirty="0"/>
              <a:t>A classe deve, obrigatoriamente, definir o método render()</a:t>
            </a:r>
          </a:p>
          <a:p>
            <a:r>
              <a:rPr lang="pt-BR" dirty="0"/>
              <a:t>O método render() deve retornar o elemento da UI </a:t>
            </a:r>
          </a:p>
        </p:txBody>
      </p:sp>
    </p:spTree>
    <p:extLst>
      <p:ext uri="{BB962C8B-B14F-4D97-AF65-F5344CB8AC3E}">
        <p14:creationId xmlns:p14="http://schemas.microsoft.com/office/powerpoint/2010/main" val="7154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E2FC9-81FC-43B6-8953-EEA85906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Componente definido com classe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5D504C2-77CC-4540-A89A-8647C54D0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&lt;meta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='utf-8'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='./react.js'&gt;&lt;/script&gt;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='./react-dom.js'&gt;&lt;/script&gt;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="./babel.js"&gt;&lt;/script&gt;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id='app'&gt;&lt;/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/babel'&gt;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render()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&lt;i&gt;I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&lt;/i&gt;;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&lt;h1 id='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26283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1578D-4C3D-4F93-9A3C-0B2C675A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Propriedades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1A0D41-5873-4ACC-9860-9380B910B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Propriedades são utilizado pelos componentes para receberem valores externos</a:t>
            </a:r>
          </a:p>
          <a:p>
            <a:pPr algn="just"/>
            <a:r>
              <a:rPr kumimoji="0" lang="pt-BR" altLang="pt-BR" b="1" i="1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this.props</a:t>
            </a:r>
            <a:r>
              <a:rPr lang="pt-BR" altLang="pt-BR" i="1" dirty="0">
                <a:solidFill>
                  <a:srgbClr val="0D0D0D"/>
                </a:solidFill>
                <a:latin typeface="Söhne"/>
              </a:rPr>
              <a:t> </a:t>
            </a:r>
            <a:r>
              <a:rPr lang="pt-BR" altLang="pt-BR" dirty="0">
                <a:solidFill>
                  <a:srgbClr val="0D0D0D"/>
                </a:solidFill>
                <a:latin typeface="Söhne"/>
              </a:rPr>
              <a:t>em um componente </a:t>
            </a:r>
            <a:r>
              <a:rPr lang="pt-BR" altLang="pt-BR" dirty="0" err="1">
                <a:solidFill>
                  <a:srgbClr val="0D0D0D"/>
                </a:solidFill>
                <a:latin typeface="Söhne"/>
              </a:rPr>
              <a:t>React</a:t>
            </a:r>
            <a:r>
              <a:rPr lang="pt-BR" altLang="pt-BR" dirty="0">
                <a:solidFill>
                  <a:srgbClr val="0D0D0D"/>
                </a:solidFill>
                <a:latin typeface="Söhne"/>
              </a:rPr>
              <a:t> JS refere-se a um objeto que contém um conjunto de valores passados ao componente. Esses valores, chamados de "</a:t>
            </a:r>
            <a:r>
              <a:rPr lang="pt-BR" altLang="pt-BR" i="1" dirty="0" err="1">
                <a:solidFill>
                  <a:srgbClr val="0D0D0D"/>
                </a:solidFill>
                <a:latin typeface="Söhne"/>
              </a:rPr>
              <a:t>props</a:t>
            </a:r>
            <a:r>
              <a:rPr lang="pt-BR" altLang="pt-BR" dirty="0">
                <a:solidFill>
                  <a:srgbClr val="0D0D0D"/>
                </a:solidFill>
                <a:latin typeface="Söhne"/>
              </a:rPr>
              <a:t>" (abreviação de propriedades), são fornecidos pelos componentes pais e são usados para passar dados e manipuladores de eventos aos componentes filhos. </a:t>
            </a:r>
            <a:r>
              <a:rPr lang="pt-BR" altLang="pt-BR" i="1" dirty="0" err="1">
                <a:solidFill>
                  <a:srgbClr val="0D0D0D"/>
                </a:solidFill>
                <a:latin typeface="Söhne"/>
              </a:rPr>
              <a:t>Props</a:t>
            </a:r>
            <a:r>
              <a:rPr lang="pt-BR" altLang="pt-BR" dirty="0">
                <a:solidFill>
                  <a:srgbClr val="0D0D0D"/>
                </a:solidFill>
                <a:latin typeface="Söhne"/>
              </a:rPr>
              <a:t> são imutáveis dentro do componente que as recebe, o que significa que um componente filho não pode modificar diretamente suas próprias </a:t>
            </a:r>
            <a:r>
              <a:rPr lang="pt-BR" altLang="pt-BR" dirty="0" err="1">
                <a:solidFill>
                  <a:srgbClr val="0D0D0D"/>
                </a:solidFill>
                <a:latin typeface="Söhne"/>
              </a:rPr>
              <a:t>props</a:t>
            </a:r>
            <a:r>
              <a:rPr lang="pt-BR" altLang="pt-BR" dirty="0">
                <a:solidFill>
                  <a:srgbClr val="0D0D0D"/>
                </a:solidFill>
                <a:latin typeface="Söhne"/>
              </a:rPr>
              <a:t>.</a:t>
            </a:r>
            <a:endParaRPr lang="pt-B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6450140-06EF-42A5-9640-5C22E5FD6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3184"/>
            <a:ext cx="216726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21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F4251-265A-40DB-9AD0-5439C53A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Propriedades (</a:t>
            </a:r>
            <a:r>
              <a:rPr lang="pt-BR" dirty="0" err="1"/>
              <a:t>functions</a:t>
            </a:r>
            <a:r>
              <a:rPr lang="pt-BR" dirty="0"/>
              <a:t>)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51F61989-F67A-4A9B-8A13-388C2C06D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&lt;meta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='utf-8'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id='app'&gt;&lt;/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/babel'&gt;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{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&lt;h1 id='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'&gt; 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&lt;i&gt;{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}&lt;/i&gt;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&lt;/h1&gt;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);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&lt;h1 id='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FunctionSampleComponent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Sample " /&gt;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&lt;/h1&gt;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,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);    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625201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4535</TotalTime>
  <Words>3738</Words>
  <Application>Microsoft Office PowerPoint</Application>
  <PresentationFormat>Widescreen</PresentationFormat>
  <Paragraphs>392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Courier New</vt:lpstr>
      <vt:lpstr>Söhne</vt:lpstr>
      <vt:lpstr>Söhne Mono</vt:lpstr>
      <vt:lpstr>Tema do Office</vt:lpstr>
      <vt:lpstr>Ciclo de Vida do Componente React JS</vt:lpstr>
      <vt:lpstr>Funções e Classes</vt:lpstr>
      <vt:lpstr>Componente definido com função</vt:lpstr>
      <vt:lpstr>Component definido com função</vt:lpstr>
      <vt:lpstr>Versão com JSX</vt:lpstr>
      <vt:lpstr>Componente definido com classe</vt:lpstr>
      <vt:lpstr>Componente definido com classe</vt:lpstr>
      <vt:lpstr>Propriedades</vt:lpstr>
      <vt:lpstr>Propriedades (functions)</vt:lpstr>
      <vt:lpstr>Propriedades (classes)</vt:lpstr>
      <vt:lpstr>defaultProps</vt:lpstr>
      <vt:lpstr>Estado (state)</vt:lpstr>
      <vt:lpstr>Exemplo Stateless</vt:lpstr>
      <vt:lpstr>Exemplo Statefull</vt:lpstr>
      <vt:lpstr>Exemplo Statefull</vt:lpstr>
      <vt:lpstr>Exercício</vt:lpstr>
      <vt:lpstr>Tabelas com Controles  (Exemplo)</vt:lpstr>
      <vt:lpstr>Criação da Tabela</vt:lpstr>
      <vt:lpstr>Criação da Tabela</vt:lpstr>
      <vt:lpstr>Criação da Tabela (Componente PMTable: Comentários e dependências)</vt:lpstr>
      <vt:lpstr>Criação da Tabela (Componente PMTable: definição da classe e método construtor)</vt:lpstr>
      <vt:lpstr>Criação da Tabela (Component PMTable: método render())</vt:lpstr>
      <vt:lpstr>Criação da Tabela (Declaração das Prop Types e Default Props)</vt:lpstr>
      <vt:lpstr>Criação da Tabela (Event Handler: onClick)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ANTONIO TADEU MAFFEIS</dc:creator>
  <cp:lastModifiedBy>ANTONIO TADEU MAFFEIS</cp:lastModifiedBy>
  <cp:revision>32</cp:revision>
  <dcterms:created xsi:type="dcterms:W3CDTF">2024-03-22T14:40:14Z</dcterms:created>
  <dcterms:modified xsi:type="dcterms:W3CDTF">2024-03-28T14:56:50Z</dcterms:modified>
</cp:coreProperties>
</file>