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Introdução à Teoria dos Grafos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Uma visão geral sobre origem, conceitos e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— B — C</a:t>
            </a:r>
          </a:p>
          <a:p>
            <a:pPr marL="0" indent="0">
              <a:buNone/>
            </a:pPr>
            <a:r>
              <a:rPr lang="pt-BR" dirty="0"/>
              <a:t>|     \</a:t>
            </a:r>
          </a:p>
          <a:p>
            <a:pPr marL="0" indent="0">
              <a:buNone/>
            </a:pPr>
            <a:r>
              <a:rPr lang="pt-BR" dirty="0"/>
              <a:t>D      E</a:t>
            </a:r>
          </a:p>
          <a:p>
            <a:pPr marL="0" indent="0">
              <a:buNone/>
            </a:pPr>
            <a:r>
              <a:rPr lang="pt-BR" dirty="0"/>
              <a:t>DFS (a partir de A): A → B → C → E → D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89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Dijkstra</a:t>
            </a:r>
            <a:r>
              <a:rPr lang="pt-BR" sz="3200" dirty="0"/>
              <a:t> (Caminho Mínimo)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/>
              <a:t>Objetivo:</a:t>
            </a:r>
            <a:r>
              <a:rPr lang="pt-BR" dirty="0"/>
              <a:t> Encontrar o </a:t>
            </a:r>
            <a:r>
              <a:rPr lang="pt-BR" b="1" dirty="0"/>
              <a:t>caminho de menor custo</a:t>
            </a:r>
            <a:r>
              <a:rPr lang="pt-BR" dirty="0"/>
              <a:t> entre um vértice de origem e todos os outros </a:t>
            </a:r>
            <a:r>
              <a:rPr lang="pt-BR" dirty="0" smtClean="0"/>
              <a:t>vértices.</a:t>
            </a:r>
          </a:p>
          <a:p>
            <a:r>
              <a:rPr lang="pt-BR" b="1" dirty="0" smtClean="0"/>
              <a:t>Como </a:t>
            </a:r>
            <a:r>
              <a:rPr lang="pt-BR" b="1" dirty="0"/>
              <a:t>funciona:</a:t>
            </a:r>
            <a:endParaRPr lang="pt-BR" dirty="0"/>
          </a:p>
          <a:p>
            <a:pPr lvl="1"/>
            <a:r>
              <a:rPr lang="pt-BR" dirty="0"/>
              <a:t>Começa com a distância zero no vértice inicial e infinito nos demais.</a:t>
            </a:r>
          </a:p>
          <a:p>
            <a:pPr lvl="1"/>
            <a:r>
              <a:rPr lang="pt-BR" dirty="0"/>
              <a:t>Atualiza as distâncias dos vizinhos conforme encontra caminhos mais curtos.</a:t>
            </a:r>
          </a:p>
          <a:p>
            <a:pPr lvl="1"/>
            <a:r>
              <a:rPr lang="pt-BR" dirty="0"/>
              <a:t>Usa uma </a:t>
            </a:r>
            <a:r>
              <a:rPr lang="pt-BR" b="1" dirty="0"/>
              <a:t>fila de prioridade (min-</a:t>
            </a:r>
            <a:r>
              <a:rPr lang="pt-BR" b="1" dirty="0" err="1"/>
              <a:t>heap</a:t>
            </a:r>
            <a:r>
              <a:rPr lang="pt-BR" b="1" dirty="0" smtClean="0"/>
              <a:t>)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Restrições</a:t>
            </a:r>
            <a:r>
              <a:rPr lang="pt-BR" b="1" dirty="0"/>
              <a:t>:</a:t>
            </a:r>
            <a:r>
              <a:rPr lang="pt-BR" dirty="0"/>
              <a:t> Funciona apenas com </a:t>
            </a:r>
            <a:r>
              <a:rPr lang="pt-BR" b="1" dirty="0"/>
              <a:t>pesos não negativos</a:t>
            </a:r>
            <a:r>
              <a:rPr lang="pt-BR" dirty="0"/>
              <a:t>.</a:t>
            </a:r>
            <a:br>
              <a:rPr lang="pt-BR" dirty="0"/>
            </a:br>
            <a:r>
              <a:rPr lang="pt-BR" b="1" dirty="0"/>
              <a:t>Aplicações:</a:t>
            </a:r>
            <a:endParaRPr lang="pt-BR" dirty="0"/>
          </a:p>
          <a:p>
            <a:pPr lvl="1"/>
            <a:r>
              <a:rPr lang="pt-BR" dirty="0"/>
              <a:t>Rotas de GPS, redes de comunicação, otimização de custo.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03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--1-- B --3-- C</a:t>
            </a:r>
          </a:p>
          <a:p>
            <a:pPr marL="0" indent="0">
              <a:buNone/>
            </a:pPr>
            <a:r>
              <a:rPr lang="pt-BR" dirty="0"/>
              <a:t>|       </a:t>
            </a:r>
            <a:r>
              <a:rPr lang="pt-BR" dirty="0" smtClean="0"/>
              <a:t>   |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4       </a:t>
            </a:r>
            <a:r>
              <a:rPr lang="pt-BR" dirty="0" smtClean="0"/>
              <a:t>   1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|       </a:t>
            </a:r>
            <a:r>
              <a:rPr lang="pt-BR" dirty="0" smtClean="0"/>
              <a:t>   |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D-------E</a:t>
            </a:r>
          </a:p>
          <a:p>
            <a:pPr marL="0" indent="0">
              <a:buNone/>
            </a:pPr>
            <a:r>
              <a:rPr lang="pt-BR" dirty="0"/>
              <a:t>Caminho mínimo de A </a:t>
            </a:r>
            <a:r>
              <a:rPr lang="pt-BR" dirty="0" err="1"/>
              <a:t>a</a:t>
            </a:r>
            <a:r>
              <a:rPr lang="pt-BR" dirty="0"/>
              <a:t> C = A → B → E → C (custo 5)</a:t>
            </a:r>
          </a:p>
        </p:txBody>
      </p:sp>
    </p:spTree>
    <p:extLst>
      <p:ext uri="{BB962C8B-B14F-4D97-AF65-F5344CB8AC3E}">
        <p14:creationId xmlns:p14="http://schemas.microsoft.com/office/powerpoint/2010/main" val="250826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/>
              <a:t>Kruskal</a:t>
            </a:r>
            <a:r>
              <a:rPr lang="pt-BR" sz="3600" dirty="0"/>
              <a:t> e </a:t>
            </a:r>
            <a:r>
              <a:rPr lang="pt-BR" sz="3600" dirty="0" err="1"/>
              <a:t>Prim</a:t>
            </a:r>
            <a:r>
              <a:rPr lang="pt-BR" sz="3600" dirty="0"/>
              <a:t> (Árvore Geradora Mínima – MST)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Ambos encontram a </a:t>
            </a:r>
            <a:r>
              <a:rPr lang="pt-BR" b="1" dirty="0"/>
              <a:t>árvore geradora mínima (MST)</a:t>
            </a:r>
            <a:r>
              <a:rPr lang="pt-BR" dirty="0"/>
              <a:t> — um subconjunto de arestas que conecta todos os vértices com o </a:t>
            </a:r>
            <a:r>
              <a:rPr lang="pt-BR" b="1" dirty="0"/>
              <a:t>menor custo total</a:t>
            </a:r>
            <a:r>
              <a:rPr lang="pt-BR" dirty="0"/>
              <a:t>, sem ciclos.</a:t>
            </a:r>
          </a:p>
          <a:p>
            <a:r>
              <a:rPr lang="pt-BR" b="1" dirty="0" err="1"/>
              <a:t>Kruskal</a:t>
            </a:r>
            <a:endParaRPr lang="pt-BR" b="1" dirty="0"/>
          </a:p>
          <a:p>
            <a:pPr lvl="1"/>
            <a:r>
              <a:rPr lang="pt-BR" dirty="0"/>
              <a:t>Ordena todas as arestas por peso crescente.</a:t>
            </a:r>
          </a:p>
          <a:p>
            <a:pPr lvl="1"/>
            <a:r>
              <a:rPr lang="pt-BR" dirty="0"/>
              <a:t>Adiciona-as à árvore se </a:t>
            </a:r>
            <a:r>
              <a:rPr lang="pt-BR" b="1" dirty="0"/>
              <a:t>não formarem ciclo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Usa estrutura </a:t>
            </a:r>
            <a:r>
              <a:rPr lang="pt-BR" b="1" dirty="0"/>
              <a:t>Union-</a:t>
            </a:r>
            <a:r>
              <a:rPr lang="pt-BR" b="1" dirty="0" err="1"/>
              <a:t>Find</a:t>
            </a:r>
            <a:r>
              <a:rPr lang="pt-BR" dirty="0"/>
              <a:t> para verificar conexões.</a:t>
            </a:r>
            <a:br>
              <a:rPr lang="pt-BR" dirty="0"/>
            </a:br>
            <a:r>
              <a:rPr lang="pt-BR" b="1" dirty="0"/>
              <a:t>Bom para:</a:t>
            </a:r>
            <a:r>
              <a:rPr lang="pt-BR" dirty="0"/>
              <a:t> grafos </a:t>
            </a:r>
            <a:r>
              <a:rPr lang="pt-BR" b="1" dirty="0"/>
              <a:t>esparsos</a:t>
            </a:r>
            <a:r>
              <a:rPr lang="pt-BR" dirty="0"/>
              <a:t> (poucas arestas).</a:t>
            </a:r>
          </a:p>
          <a:p>
            <a:r>
              <a:rPr lang="pt-BR" b="1" dirty="0" err="1"/>
              <a:t>Prim</a:t>
            </a:r>
            <a:endParaRPr lang="pt-BR" b="1" dirty="0"/>
          </a:p>
          <a:p>
            <a:pPr lvl="1"/>
            <a:r>
              <a:rPr lang="pt-BR" dirty="0"/>
              <a:t>Começa com um vértice qualquer e vai </a:t>
            </a:r>
            <a:r>
              <a:rPr lang="pt-BR" b="1" dirty="0"/>
              <a:t>adicionando a menor aresta</a:t>
            </a:r>
            <a:r>
              <a:rPr lang="pt-BR" dirty="0"/>
              <a:t> que conecta um novo vértice.</a:t>
            </a:r>
          </a:p>
          <a:p>
            <a:pPr lvl="1"/>
            <a:r>
              <a:rPr lang="pt-BR" dirty="0"/>
              <a:t>Usa </a:t>
            </a:r>
            <a:r>
              <a:rPr lang="pt-BR" b="1" dirty="0"/>
              <a:t>fila de prioridade</a:t>
            </a:r>
            <a:r>
              <a:rPr lang="pt-BR" dirty="0"/>
              <a:t>.</a:t>
            </a:r>
            <a:br>
              <a:rPr lang="pt-BR" dirty="0"/>
            </a:br>
            <a:r>
              <a:rPr lang="pt-BR" b="1" dirty="0"/>
              <a:t>Bom para:</a:t>
            </a:r>
            <a:r>
              <a:rPr lang="pt-BR" dirty="0"/>
              <a:t> grafos </a:t>
            </a:r>
            <a:r>
              <a:rPr lang="pt-BR" b="1" dirty="0"/>
              <a:t>densos</a:t>
            </a:r>
            <a:r>
              <a:rPr lang="pt-BR" dirty="0"/>
              <a:t> (muitas arestas).</a:t>
            </a:r>
          </a:p>
          <a:p>
            <a:r>
              <a:rPr lang="pt-BR" b="1" dirty="0"/>
              <a:t>Aplicações:</a:t>
            </a:r>
            <a:endParaRPr lang="pt-BR" dirty="0"/>
          </a:p>
          <a:p>
            <a:pPr lvl="1"/>
            <a:r>
              <a:rPr lang="pt-BR" dirty="0"/>
              <a:t>Planejamento de redes elétricas, gasodutos, rodovias, fibras ópticas,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466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Floyd–</a:t>
            </a:r>
            <a:r>
              <a:rPr lang="pt-BR" sz="3600" dirty="0" err="1"/>
              <a:t>Warshall</a:t>
            </a:r>
            <a:r>
              <a:rPr lang="pt-BR" sz="3600" dirty="0"/>
              <a:t> (Caminho Mínimo entre Todos os Pares)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Objetivo:</a:t>
            </a:r>
            <a:r>
              <a:rPr lang="pt-BR" dirty="0"/>
              <a:t> Encontrar o </a:t>
            </a:r>
            <a:r>
              <a:rPr lang="pt-BR" b="1" dirty="0"/>
              <a:t>caminho mínimo entre todos os pares de </a:t>
            </a:r>
            <a:r>
              <a:rPr lang="pt-BR" b="1" dirty="0" smtClean="0"/>
              <a:t>vértices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Como </a:t>
            </a:r>
            <a:r>
              <a:rPr lang="pt-BR" b="1" dirty="0"/>
              <a:t>funciona:</a:t>
            </a:r>
            <a:endParaRPr lang="pt-BR" dirty="0"/>
          </a:p>
          <a:p>
            <a:pPr lvl="1"/>
            <a:r>
              <a:rPr lang="pt-BR" dirty="0"/>
              <a:t>Usa programação dinâmica: testa se passar por um vértice intermediário reduz a distância entre dois vértices.</a:t>
            </a:r>
          </a:p>
          <a:p>
            <a:pPr lvl="1"/>
            <a:r>
              <a:rPr lang="pt-BR" dirty="0"/>
              <a:t>Baseia-se na matriz de adjacência.</a:t>
            </a:r>
            <a:br>
              <a:rPr lang="pt-BR" dirty="0"/>
            </a:br>
            <a:r>
              <a:rPr lang="pt-BR" b="1" dirty="0"/>
              <a:t>Complexidade:</a:t>
            </a:r>
            <a:r>
              <a:rPr lang="pt-BR" dirty="0"/>
              <a:t> O(n³) — útil para grafos </a:t>
            </a:r>
            <a:r>
              <a:rPr lang="pt-BR" b="1" dirty="0"/>
              <a:t>pequenos ou </a:t>
            </a:r>
            <a:r>
              <a:rPr lang="pt-BR" b="1" dirty="0" smtClean="0"/>
              <a:t>médios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Aplicações</a:t>
            </a:r>
            <a:r>
              <a:rPr lang="pt-BR" b="1" dirty="0"/>
              <a:t>:</a:t>
            </a:r>
            <a:endParaRPr lang="pt-BR" dirty="0"/>
          </a:p>
          <a:p>
            <a:pPr lvl="1"/>
            <a:r>
              <a:rPr lang="pt-BR" dirty="0"/>
              <a:t>Tabelas de rotas em redes.</a:t>
            </a:r>
          </a:p>
          <a:p>
            <a:pPr lvl="1"/>
            <a:r>
              <a:rPr lang="pt-BR" dirty="0"/>
              <a:t>Análise de acessibilidade entre todos os nós de um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6360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3131661"/>
          <a:ext cx="8229600" cy="146304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20484767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73930578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466845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40676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308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692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597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795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33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A Teoria dos Grafos é uma das áreas mais versáteis da matemática aplicada e da ciência da computação.</a:t>
            </a:r>
          </a:p>
          <a:p>
            <a:r>
              <a:t>Ela fornece ferramentas fundamentais para resolver problemas complexos que envolvem relacionamentos e conexões.</a:t>
            </a:r>
          </a:p>
          <a:p>
            <a:r>
              <a:t>Seu estudo é essencial para compreender redes, otimização e estruturas de dados avançadas.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a Teoria dos Grafos?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A </a:t>
            </a:r>
            <a:r>
              <a:rPr dirty="0" err="1"/>
              <a:t>Teoria</a:t>
            </a:r>
            <a:r>
              <a:rPr dirty="0"/>
              <a:t> dos </a:t>
            </a:r>
            <a:r>
              <a:rPr dirty="0" err="1"/>
              <a:t>Grafos</a:t>
            </a:r>
            <a:r>
              <a:rPr dirty="0"/>
              <a:t> é um </a:t>
            </a:r>
            <a:r>
              <a:rPr dirty="0" err="1"/>
              <a:t>ramo</a:t>
            </a:r>
            <a:r>
              <a:rPr dirty="0"/>
              <a:t> da </a:t>
            </a:r>
            <a:r>
              <a:rPr dirty="0" err="1"/>
              <a:t>matemática</a:t>
            </a:r>
            <a:r>
              <a:rPr dirty="0"/>
              <a:t> que </a:t>
            </a:r>
            <a:r>
              <a:rPr dirty="0" err="1"/>
              <a:t>estuda</a:t>
            </a:r>
            <a:r>
              <a:rPr dirty="0"/>
              <a:t> </a:t>
            </a:r>
            <a:r>
              <a:rPr dirty="0" err="1"/>
              <a:t>estruturas</a:t>
            </a:r>
            <a:r>
              <a:rPr dirty="0"/>
              <a:t> </a:t>
            </a:r>
            <a:r>
              <a:rPr dirty="0" err="1"/>
              <a:t>formadas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vértices</a:t>
            </a:r>
            <a:r>
              <a:rPr dirty="0"/>
              <a:t> (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nós</a:t>
            </a:r>
            <a:r>
              <a:rPr dirty="0"/>
              <a:t>) e </a:t>
            </a:r>
            <a:r>
              <a:rPr dirty="0" err="1"/>
              <a:t>arestas</a:t>
            </a:r>
            <a:r>
              <a:rPr dirty="0"/>
              <a:t> (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ligações</a:t>
            </a:r>
            <a:r>
              <a:rPr dirty="0"/>
              <a:t>).</a:t>
            </a:r>
          </a:p>
          <a:p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introduzida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Leonhard Euler </a:t>
            </a:r>
            <a:r>
              <a:rPr dirty="0" err="1"/>
              <a:t>em</a:t>
            </a:r>
            <a:r>
              <a:rPr dirty="0"/>
              <a:t> 1736 </a:t>
            </a:r>
            <a:r>
              <a:rPr dirty="0" err="1"/>
              <a:t>ao</a:t>
            </a:r>
            <a:r>
              <a:rPr dirty="0"/>
              <a:t> resolver o </a:t>
            </a:r>
            <a:r>
              <a:rPr dirty="0" err="1"/>
              <a:t>problema</a:t>
            </a:r>
            <a:r>
              <a:rPr dirty="0"/>
              <a:t> das pontes de </a:t>
            </a:r>
            <a:r>
              <a:rPr dirty="0" err="1"/>
              <a:t>Königsberg</a:t>
            </a:r>
            <a:r>
              <a:rPr dirty="0"/>
              <a:t>.</a:t>
            </a:r>
          </a:p>
          <a:p>
            <a:r>
              <a:rPr dirty="0" err="1"/>
              <a:t>Grafos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usados</a:t>
            </a:r>
            <a:r>
              <a:rPr dirty="0"/>
              <a:t> para </a:t>
            </a:r>
            <a:r>
              <a:rPr dirty="0" err="1"/>
              <a:t>modelar</a:t>
            </a:r>
            <a:r>
              <a:rPr dirty="0"/>
              <a:t> </a:t>
            </a:r>
            <a:r>
              <a:rPr dirty="0" err="1"/>
              <a:t>redes</a:t>
            </a:r>
            <a:r>
              <a:rPr dirty="0"/>
              <a:t> de </a:t>
            </a:r>
            <a:r>
              <a:rPr dirty="0" err="1"/>
              <a:t>transporte</a:t>
            </a:r>
            <a:r>
              <a:rPr dirty="0"/>
              <a:t>, </a:t>
            </a:r>
            <a:r>
              <a:rPr dirty="0" err="1"/>
              <a:t>circuitos</a:t>
            </a:r>
            <a:r>
              <a:rPr dirty="0"/>
              <a:t>, </a:t>
            </a:r>
            <a:r>
              <a:rPr dirty="0" err="1"/>
              <a:t>redes</a:t>
            </a:r>
            <a:r>
              <a:rPr dirty="0"/>
              <a:t> </a:t>
            </a:r>
            <a:r>
              <a:rPr dirty="0" err="1"/>
              <a:t>sociais</a:t>
            </a:r>
            <a:r>
              <a:rPr dirty="0"/>
              <a:t>, entre outros.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Elementos Básicos de um Grafo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principais</a:t>
            </a:r>
            <a:r>
              <a:rPr dirty="0"/>
              <a:t> </a:t>
            </a:r>
            <a:r>
              <a:rPr dirty="0" err="1"/>
              <a:t>elementos</a:t>
            </a:r>
            <a:r>
              <a:rPr dirty="0"/>
              <a:t> de um </a:t>
            </a:r>
            <a:r>
              <a:rPr dirty="0" err="1"/>
              <a:t>grafo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:</a:t>
            </a:r>
          </a:p>
          <a:p>
            <a:r>
              <a:rPr dirty="0" err="1" smtClean="0"/>
              <a:t>Vértices</a:t>
            </a:r>
            <a:r>
              <a:rPr dirty="0" smtClean="0"/>
              <a:t> </a:t>
            </a:r>
            <a:r>
              <a:rPr dirty="0"/>
              <a:t>(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nós</a:t>
            </a:r>
            <a:r>
              <a:rPr dirty="0"/>
              <a:t>): </a:t>
            </a:r>
            <a:r>
              <a:rPr dirty="0" err="1"/>
              <a:t>representam</a:t>
            </a:r>
            <a:r>
              <a:rPr dirty="0"/>
              <a:t> </a:t>
            </a:r>
            <a:r>
              <a:rPr dirty="0" err="1"/>
              <a:t>entidades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pontos</a:t>
            </a:r>
            <a:r>
              <a:rPr dirty="0"/>
              <a:t>.</a:t>
            </a:r>
          </a:p>
          <a:p>
            <a:r>
              <a:rPr dirty="0" err="1" smtClean="0"/>
              <a:t>Arestas</a:t>
            </a:r>
            <a:r>
              <a:rPr dirty="0"/>
              <a:t>: </a:t>
            </a:r>
            <a:r>
              <a:rPr dirty="0" err="1"/>
              <a:t>representam</a:t>
            </a:r>
            <a:r>
              <a:rPr dirty="0"/>
              <a:t> </a:t>
            </a:r>
            <a:r>
              <a:rPr dirty="0" err="1"/>
              <a:t>conexões</a:t>
            </a:r>
            <a:r>
              <a:rPr dirty="0"/>
              <a:t> entre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vértices</a:t>
            </a:r>
            <a:r>
              <a:rPr dirty="0"/>
              <a:t>.</a:t>
            </a:r>
          </a:p>
          <a:p>
            <a:r>
              <a:rPr dirty="0" err="1" smtClean="0"/>
              <a:t>Graus</a:t>
            </a:r>
            <a:r>
              <a:rPr dirty="0" smtClean="0"/>
              <a:t> </a:t>
            </a:r>
            <a:r>
              <a:rPr dirty="0"/>
              <a:t>dos </a:t>
            </a:r>
            <a:r>
              <a:rPr dirty="0" err="1"/>
              <a:t>vértices</a:t>
            </a:r>
            <a:r>
              <a:rPr dirty="0"/>
              <a:t>: </a:t>
            </a:r>
            <a:r>
              <a:rPr dirty="0" err="1"/>
              <a:t>número</a:t>
            </a:r>
            <a:r>
              <a:rPr dirty="0"/>
              <a:t> de </a:t>
            </a:r>
            <a:r>
              <a:rPr dirty="0" err="1"/>
              <a:t>conexões</a:t>
            </a:r>
            <a:r>
              <a:rPr dirty="0"/>
              <a:t> que um </a:t>
            </a:r>
            <a:r>
              <a:rPr dirty="0" err="1"/>
              <a:t>vértice</a:t>
            </a:r>
            <a:r>
              <a:rPr dirty="0"/>
              <a:t> </a:t>
            </a:r>
            <a:r>
              <a:rPr dirty="0" err="1"/>
              <a:t>possui</a:t>
            </a:r>
            <a:r>
              <a:rPr dirty="0"/>
              <a:t>.</a:t>
            </a:r>
          </a:p>
          <a:p>
            <a:r>
              <a:rPr dirty="0" err="1" smtClean="0"/>
              <a:t>Caminhos</a:t>
            </a:r>
            <a:r>
              <a:rPr dirty="0"/>
              <a:t>: </a:t>
            </a:r>
            <a:r>
              <a:rPr dirty="0" err="1"/>
              <a:t>sequência</a:t>
            </a:r>
            <a:r>
              <a:rPr dirty="0"/>
              <a:t> de </a:t>
            </a:r>
            <a:r>
              <a:rPr dirty="0" err="1"/>
              <a:t>vértices</a:t>
            </a:r>
            <a:r>
              <a:rPr dirty="0"/>
              <a:t> </a:t>
            </a:r>
            <a:r>
              <a:rPr dirty="0" err="1"/>
              <a:t>conectados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arestas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sz="2800" dirty="0" err="1"/>
              <a:t>Os</a:t>
            </a:r>
            <a:r>
              <a:rPr sz="2800" dirty="0"/>
              <a:t> </a:t>
            </a:r>
            <a:r>
              <a:rPr sz="2800" dirty="0" err="1"/>
              <a:t>grafos</a:t>
            </a:r>
            <a:r>
              <a:rPr sz="2800" dirty="0"/>
              <a:t> </a:t>
            </a:r>
            <a:r>
              <a:rPr sz="2800" dirty="0" err="1"/>
              <a:t>podem</a:t>
            </a:r>
            <a:r>
              <a:rPr sz="2800" dirty="0"/>
              <a:t> </a:t>
            </a:r>
            <a:r>
              <a:rPr sz="2800" dirty="0" err="1"/>
              <a:t>ser</a:t>
            </a:r>
            <a:r>
              <a:rPr sz="2800" dirty="0"/>
              <a:t> </a:t>
            </a:r>
            <a:r>
              <a:rPr sz="2800" dirty="0" err="1"/>
              <a:t>classificados</a:t>
            </a:r>
            <a:r>
              <a:rPr sz="2800" dirty="0"/>
              <a:t> de </a:t>
            </a:r>
            <a:r>
              <a:rPr sz="2800" dirty="0" err="1"/>
              <a:t>várias</a:t>
            </a:r>
            <a:r>
              <a:rPr sz="2800" dirty="0"/>
              <a:t> </a:t>
            </a:r>
            <a:r>
              <a:rPr sz="2800" dirty="0" err="1"/>
              <a:t>formas</a:t>
            </a:r>
            <a:r>
              <a:rPr sz="2800" dirty="0"/>
              <a:t>:</a:t>
            </a:r>
          </a:p>
          <a:p>
            <a:r>
              <a:rPr sz="2800" dirty="0" err="1" smtClean="0"/>
              <a:t>Grafo</a:t>
            </a:r>
            <a:r>
              <a:rPr sz="2800" dirty="0" smtClean="0"/>
              <a:t> </a:t>
            </a:r>
            <a:r>
              <a:rPr sz="2800" dirty="0"/>
              <a:t>simples: </a:t>
            </a:r>
            <a:r>
              <a:rPr sz="2800" dirty="0" err="1"/>
              <a:t>sem</a:t>
            </a:r>
            <a:r>
              <a:rPr sz="2800" dirty="0"/>
              <a:t> </a:t>
            </a:r>
            <a:r>
              <a:rPr sz="2800" dirty="0" err="1"/>
              <a:t>laços</a:t>
            </a:r>
            <a:r>
              <a:rPr sz="2800" dirty="0"/>
              <a:t> </a:t>
            </a:r>
            <a:r>
              <a:rPr sz="2800" dirty="0" err="1"/>
              <a:t>ou</a:t>
            </a:r>
            <a:r>
              <a:rPr sz="2800" dirty="0"/>
              <a:t> </a:t>
            </a:r>
            <a:r>
              <a:rPr sz="2800" dirty="0" err="1"/>
              <a:t>múltiplas</a:t>
            </a:r>
            <a:r>
              <a:rPr sz="2800" dirty="0"/>
              <a:t> </a:t>
            </a:r>
            <a:r>
              <a:rPr sz="2800" dirty="0" err="1"/>
              <a:t>arestas</a:t>
            </a:r>
            <a:r>
              <a:rPr sz="2800" dirty="0"/>
              <a:t> entre </a:t>
            </a:r>
            <a:r>
              <a:rPr sz="2800" dirty="0" err="1"/>
              <a:t>dois</a:t>
            </a:r>
            <a:r>
              <a:rPr sz="2800" dirty="0"/>
              <a:t> </a:t>
            </a:r>
            <a:r>
              <a:rPr sz="2800" dirty="0" err="1"/>
              <a:t>vértices</a:t>
            </a:r>
            <a:r>
              <a:rPr sz="2800" dirty="0"/>
              <a:t>.</a:t>
            </a:r>
          </a:p>
          <a:p>
            <a:r>
              <a:rPr sz="2800" dirty="0" err="1" smtClean="0"/>
              <a:t>Grafo</a:t>
            </a:r>
            <a:r>
              <a:rPr sz="2800" dirty="0" smtClean="0"/>
              <a:t> </a:t>
            </a:r>
            <a:r>
              <a:rPr sz="2800" dirty="0" err="1"/>
              <a:t>direcionado</a:t>
            </a:r>
            <a:r>
              <a:rPr sz="2800" dirty="0"/>
              <a:t>: as </a:t>
            </a:r>
            <a:r>
              <a:rPr sz="2800" dirty="0" err="1"/>
              <a:t>arestas</a:t>
            </a:r>
            <a:r>
              <a:rPr sz="2800" dirty="0"/>
              <a:t> </a:t>
            </a:r>
            <a:r>
              <a:rPr sz="2800" dirty="0" err="1"/>
              <a:t>possuem</a:t>
            </a:r>
            <a:r>
              <a:rPr sz="2800" dirty="0"/>
              <a:t> </a:t>
            </a:r>
            <a:r>
              <a:rPr sz="2800" dirty="0" err="1"/>
              <a:t>direção</a:t>
            </a:r>
            <a:r>
              <a:rPr sz="2800" dirty="0"/>
              <a:t> (A → B).</a:t>
            </a:r>
          </a:p>
          <a:p>
            <a:r>
              <a:rPr sz="2800" dirty="0" err="1" smtClean="0"/>
              <a:t>Grafo</a:t>
            </a:r>
            <a:r>
              <a:rPr sz="2800" dirty="0" smtClean="0"/>
              <a:t> </a:t>
            </a:r>
            <a:r>
              <a:rPr sz="2800" dirty="0" err="1"/>
              <a:t>ponderado</a:t>
            </a:r>
            <a:r>
              <a:rPr sz="2800" dirty="0"/>
              <a:t>: as </a:t>
            </a:r>
            <a:r>
              <a:rPr sz="2800" dirty="0" err="1"/>
              <a:t>arestas</a:t>
            </a:r>
            <a:r>
              <a:rPr sz="2800" dirty="0"/>
              <a:t> </a:t>
            </a:r>
            <a:r>
              <a:rPr sz="2800" dirty="0" err="1"/>
              <a:t>possuem</a:t>
            </a:r>
            <a:r>
              <a:rPr sz="2800" dirty="0"/>
              <a:t> </a:t>
            </a:r>
            <a:r>
              <a:rPr sz="2800" dirty="0" err="1"/>
              <a:t>valores</a:t>
            </a:r>
            <a:r>
              <a:rPr sz="2800" dirty="0"/>
              <a:t> </a:t>
            </a:r>
            <a:r>
              <a:rPr sz="2800" dirty="0" err="1"/>
              <a:t>associados</a:t>
            </a:r>
            <a:r>
              <a:rPr sz="2800" dirty="0"/>
              <a:t> (pesos).</a:t>
            </a:r>
          </a:p>
          <a:p>
            <a:r>
              <a:rPr sz="2800" dirty="0" err="1" smtClean="0"/>
              <a:t>Grafo</a:t>
            </a:r>
            <a:r>
              <a:rPr sz="2800" dirty="0" smtClean="0"/>
              <a:t> </a:t>
            </a:r>
            <a:r>
              <a:rPr sz="2800" dirty="0" err="1"/>
              <a:t>completo</a:t>
            </a:r>
            <a:r>
              <a:rPr sz="2800" dirty="0"/>
              <a:t>: </a:t>
            </a:r>
            <a:r>
              <a:rPr sz="2800" dirty="0" err="1"/>
              <a:t>todos</a:t>
            </a:r>
            <a:r>
              <a:rPr sz="2800" dirty="0"/>
              <a:t> </a:t>
            </a:r>
            <a:r>
              <a:rPr sz="2800" dirty="0" err="1"/>
              <a:t>os</a:t>
            </a:r>
            <a:r>
              <a:rPr sz="2800" dirty="0"/>
              <a:t> </a:t>
            </a:r>
            <a:r>
              <a:rPr sz="2800" dirty="0" err="1"/>
              <a:t>vértices</a:t>
            </a:r>
            <a:r>
              <a:rPr sz="2800" dirty="0"/>
              <a:t> </a:t>
            </a:r>
            <a:r>
              <a:rPr sz="2800" dirty="0" err="1"/>
              <a:t>estão</a:t>
            </a:r>
            <a:r>
              <a:rPr sz="2800" dirty="0"/>
              <a:t> </a:t>
            </a:r>
            <a:r>
              <a:rPr sz="2800" dirty="0" err="1"/>
              <a:t>conectados</a:t>
            </a:r>
            <a:r>
              <a:rPr sz="2800" dirty="0"/>
              <a:t> entre </a:t>
            </a:r>
            <a:r>
              <a:rPr sz="2800" dirty="0" err="1"/>
              <a:t>si</a:t>
            </a:r>
            <a:r>
              <a:rPr sz="2800" dirty="0"/>
              <a:t>.</a:t>
            </a:r>
          </a:p>
          <a:p>
            <a:r>
              <a:rPr sz="3000" dirty="0" err="1" smtClean="0"/>
              <a:t>Grafo</a:t>
            </a:r>
            <a:r>
              <a:rPr sz="3000" dirty="0" smtClean="0"/>
              <a:t> </a:t>
            </a:r>
            <a:r>
              <a:rPr sz="3000" dirty="0" err="1"/>
              <a:t>bipartido</a:t>
            </a:r>
            <a:r>
              <a:rPr sz="3000" dirty="0"/>
              <a:t>: </a:t>
            </a:r>
            <a:r>
              <a:rPr sz="3000" dirty="0" err="1"/>
              <a:t>vértices</a:t>
            </a:r>
            <a:r>
              <a:rPr sz="3000" dirty="0"/>
              <a:t> </a:t>
            </a:r>
            <a:r>
              <a:rPr sz="3000" dirty="0" err="1"/>
              <a:t>podem</a:t>
            </a:r>
            <a:r>
              <a:rPr sz="3000" dirty="0"/>
              <a:t> </a:t>
            </a:r>
            <a:r>
              <a:rPr sz="3000" dirty="0" err="1"/>
              <a:t>ser</a:t>
            </a:r>
            <a:r>
              <a:rPr sz="3000" dirty="0"/>
              <a:t> </a:t>
            </a:r>
            <a:r>
              <a:rPr sz="3000" dirty="0" err="1"/>
              <a:t>divididos</a:t>
            </a:r>
            <a:r>
              <a:rPr sz="3000" dirty="0"/>
              <a:t> </a:t>
            </a:r>
            <a:r>
              <a:rPr sz="3000" dirty="0" err="1"/>
              <a:t>em</a:t>
            </a:r>
            <a:r>
              <a:rPr sz="3000" dirty="0"/>
              <a:t> </a:t>
            </a:r>
            <a:r>
              <a:rPr sz="3000" dirty="0" err="1"/>
              <a:t>dois</a:t>
            </a:r>
            <a:r>
              <a:rPr sz="3000" dirty="0"/>
              <a:t> </a:t>
            </a:r>
            <a:r>
              <a:rPr sz="3000" dirty="0" err="1"/>
              <a:t>conjuntos</a:t>
            </a:r>
            <a:r>
              <a:rPr sz="3000" dirty="0"/>
              <a:t> </a:t>
            </a:r>
            <a:r>
              <a:rPr sz="3000" dirty="0" err="1"/>
              <a:t>distintos</a:t>
            </a:r>
            <a:r>
              <a:rPr sz="3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Aplicações da Teoria dos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dirty="0" err="1"/>
              <a:t>Teoria</a:t>
            </a:r>
            <a:r>
              <a:rPr dirty="0"/>
              <a:t> dos </a:t>
            </a:r>
            <a:r>
              <a:rPr dirty="0" err="1"/>
              <a:t>Grafos</a:t>
            </a:r>
            <a:r>
              <a:rPr dirty="0"/>
              <a:t> é </a:t>
            </a:r>
            <a:r>
              <a:rPr dirty="0" err="1"/>
              <a:t>amplamente</a:t>
            </a:r>
            <a:r>
              <a:rPr dirty="0"/>
              <a:t> </a:t>
            </a:r>
            <a:r>
              <a:rPr dirty="0" err="1"/>
              <a:t>aplicada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diversas</a:t>
            </a:r>
            <a:r>
              <a:rPr dirty="0"/>
              <a:t> </a:t>
            </a:r>
            <a:r>
              <a:rPr dirty="0" err="1"/>
              <a:t>áreas</a:t>
            </a:r>
            <a:r>
              <a:rPr dirty="0"/>
              <a:t>:</a:t>
            </a:r>
          </a:p>
          <a:p>
            <a:r>
              <a:rPr dirty="0" err="1" smtClean="0"/>
              <a:t>Redes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computadores</a:t>
            </a:r>
            <a:r>
              <a:rPr dirty="0"/>
              <a:t> e Internet</a:t>
            </a:r>
          </a:p>
          <a:p>
            <a:r>
              <a:rPr dirty="0" err="1" smtClean="0"/>
              <a:t>Mapas</a:t>
            </a:r>
            <a:r>
              <a:rPr dirty="0" smtClean="0"/>
              <a:t> </a:t>
            </a:r>
            <a:r>
              <a:rPr dirty="0"/>
              <a:t>e </a:t>
            </a:r>
            <a:r>
              <a:rPr dirty="0" err="1"/>
              <a:t>rotas</a:t>
            </a:r>
            <a:r>
              <a:rPr dirty="0"/>
              <a:t> (GPS, </a:t>
            </a:r>
            <a:r>
              <a:rPr dirty="0" err="1"/>
              <a:t>transporte</a:t>
            </a:r>
            <a:r>
              <a:rPr dirty="0"/>
              <a:t>)</a:t>
            </a:r>
          </a:p>
          <a:p>
            <a:r>
              <a:rPr dirty="0" err="1" smtClean="0"/>
              <a:t>Biologia</a:t>
            </a:r>
            <a:r>
              <a:rPr dirty="0" smtClean="0"/>
              <a:t> </a:t>
            </a:r>
            <a:r>
              <a:rPr dirty="0"/>
              <a:t>(</a:t>
            </a:r>
            <a:r>
              <a:rPr dirty="0" err="1"/>
              <a:t>cadeias</a:t>
            </a:r>
            <a:r>
              <a:rPr dirty="0"/>
              <a:t> </a:t>
            </a:r>
            <a:r>
              <a:rPr dirty="0" err="1"/>
              <a:t>alimentares</a:t>
            </a:r>
            <a:r>
              <a:rPr dirty="0"/>
              <a:t>, </a:t>
            </a:r>
            <a:r>
              <a:rPr dirty="0" err="1"/>
              <a:t>genética</a:t>
            </a:r>
            <a:r>
              <a:rPr dirty="0"/>
              <a:t>)</a:t>
            </a:r>
          </a:p>
          <a:p>
            <a:r>
              <a:rPr dirty="0" err="1" smtClean="0"/>
              <a:t>Redes</a:t>
            </a:r>
            <a:r>
              <a:rPr dirty="0" smtClean="0"/>
              <a:t> </a:t>
            </a:r>
            <a:r>
              <a:rPr dirty="0" err="1"/>
              <a:t>sociais</a:t>
            </a:r>
            <a:r>
              <a:rPr dirty="0"/>
              <a:t> (Facebook, Instagram)</a:t>
            </a:r>
          </a:p>
          <a:p>
            <a:r>
              <a:rPr dirty="0" err="1" smtClean="0"/>
              <a:t>Engenharia</a:t>
            </a:r>
            <a:r>
              <a:rPr dirty="0" smtClean="0"/>
              <a:t> </a:t>
            </a:r>
            <a:r>
              <a:rPr dirty="0" err="1"/>
              <a:t>elétrica</a:t>
            </a:r>
            <a:r>
              <a:rPr dirty="0"/>
              <a:t> (</a:t>
            </a:r>
            <a:r>
              <a:rPr dirty="0" err="1"/>
              <a:t>circuitos</a:t>
            </a:r>
            <a:r>
              <a:rPr dirty="0"/>
              <a:t> e </a:t>
            </a:r>
            <a:r>
              <a:rPr dirty="0" err="1"/>
              <a:t>fluxos</a:t>
            </a:r>
            <a:r>
              <a:rPr dirty="0"/>
              <a:t> de </a:t>
            </a:r>
            <a:r>
              <a:rPr dirty="0" err="1"/>
              <a:t>corrente</a:t>
            </a:r>
            <a:r>
              <a:rPr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Principais</a:t>
            </a:r>
            <a:r>
              <a:rPr dirty="0"/>
              <a:t> </a:t>
            </a:r>
            <a:r>
              <a:rPr dirty="0" err="1"/>
              <a:t>Algoritmos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Grafos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Alguns</a:t>
            </a:r>
            <a:r>
              <a:rPr dirty="0"/>
              <a:t> </a:t>
            </a:r>
            <a:r>
              <a:rPr dirty="0" err="1"/>
              <a:t>algoritmos</a:t>
            </a:r>
            <a:r>
              <a:rPr dirty="0"/>
              <a:t> </a:t>
            </a:r>
            <a:r>
              <a:rPr dirty="0" err="1"/>
              <a:t>clássicos</a:t>
            </a:r>
            <a:r>
              <a:rPr dirty="0"/>
              <a:t> </a:t>
            </a:r>
            <a:r>
              <a:rPr dirty="0" err="1"/>
              <a:t>usados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grafos</a:t>
            </a:r>
            <a:r>
              <a:rPr dirty="0"/>
              <a:t> </a:t>
            </a:r>
            <a:r>
              <a:rPr dirty="0" err="1"/>
              <a:t>incluem</a:t>
            </a:r>
            <a:r>
              <a:rPr dirty="0"/>
              <a:t>:</a:t>
            </a:r>
          </a:p>
          <a:p>
            <a:r>
              <a:rPr dirty="0" err="1" smtClean="0"/>
              <a:t>Busca</a:t>
            </a:r>
            <a:r>
              <a:rPr dirty="0" smtClean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Largura</a:t>
            </a:r>
            <a:r>
              <a:rPr dirty="0"/>
              <a:t> (BFS)</a:t>
            </a:r>
          </a:p>
          <a:p>
            <a:r>
              <a:rPr dirty="0" err="1" smtClean="0"/>
              <a:t>Busca</a:t>
            </a:r>
            <a:r>
              <a:rPr dirty="0" smtClean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Profundidade</a:t>
            </a:r>
            <a:r>
              <a:rPr dirty="0"/>
              <a:t> (DFS)</a:t>
            </a:r>
          </a:p>
          <a:p>
            <a:r>
              <a:rPr dirty="0" err="1" smtClean="0"/>
              <a:t>Dijkstra</a:t>
            </a:r>
            <a:r>
              <a:rPr dirty="0" smtClean="0"/>
              <a:t> </a:t>
            </a:r>
            <a:r>
              <a:rPr dirty="0"/>
              <a:t>(</a:t>
            </a:r>
            <a:r>
              <a:rPr dirty="0" err="1"/>
              <a:t>caminho</a:t>
            </a:r>
            <a:r>
              <a:rPr dirty="0"/>
              <a:t> </a:t>
            </a:r>
            <a:r>
              <a:rPr dirty="0" err="1"/>
              <a:t>mínimo</a:t>
            </a:r>
            <a:r>
              <a:rPr dirty="0"/>
              <a:t>)</a:t>
            </a:r>
          </a:p>
          <a:p>
            <a:r>
              <a:rPr dirty="0" err="1" smtClean="0"/>
              <a:t>Kruskal</a:t>
            </a:r>
            <a:r>
              <a:rPr dirty="0" smtClean="0"/>
              <a:t> </a:t>
            </a:r>
            <a:r>
              <a:rPr dirty="0"/>
              <a:t>e Prim (</a:t>
            </a:r>
            <a:r>
              <a:rPr dirty="0" err="1"/>
              <a:t>árvore</a:t>
            </a:r>
            <a:r>
              <a:rPr dirty="0"/>
              <a:t> </a:t>
            </a:r>
            <a:r>
              <a:rPr dirty="0" err="1"/>
              <a:t>geradora</a:t>
            </a:r>
            <a:r>
              <a:rPr dirty="0"/>
              <a:t> </a:t>
            </a:r>
            <a:r>
              <a:rPr dirty="0" err="1"/>
              <a:t>mínima</a:t>
            </a:r>
            <a:r>
              <a:rPr dirty="0"/>
              <a:t>)</a:t>
            </a:r>
          </a:p>
          <a:p>
            <a:r>
              <a:rPr dirty="0" smtClean="0"/>
              <a:t>Floyd-</a:t>
            </a:r>
            <a:r>
              <a:rPr dirty="0" err="1" smtClean="0"/>
              <a:t>Warshall</a:t>
            </a:r>
            <a:r>
              <a:rPr dirty="0" smtClean="0"/>
              <a:t> </a:t>
            </a:r>
            <a:r>
              <a:rPr dirty="0"/>
              <a:t>(</a:t>
            </a:r>
            <a:r>
              <a:rPr dirty="0" err="1"/>
              <a:t>caminho</a:t>
            </a:r>
            <a:r>
              <a:rPr dirty="0"/>
              <a:t> </a:t>
            </a:r>
            <a:r>
              <a:rPr dirty="0" err="1"/>
              <a:t>mínimo</a:t>
            </a:r>
            <a:r>
              <a:rPr dirty="0"/>
              <a:t> entre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pares)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Busca </a:t>
            </a:r>
            <a:r>
              <a:rPr lang="pt-BR" sz="3200" dirty="0"/>
              <a:t>em Largura (BFS – </a:t>
            </a:r>
            <a:r>
              <a:rPr lang="pt-BR" sz="3200" dirty="0" err="1"/>
              <a:t>Breadth-First</a:t>
            </a:r>
            <a:r>
              <a:rPr lang="pt-BR" sz="3200" dirty="0"/>
              <a:t> </a:t>
            </a:r>
            <a:r>
              <a:rPr lang="pt-BR" sz="3200" dirty="0" err="1"/>
              <a:t>Search</a:t>
            </a:r>
            <a:r>
              <a:rPr lang="pt-BR" sz="3200" dirty="0" smtClean="0"/>
              <a:t>)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smtClean="0"/>
              <a:t>Objetivo</a:t>
            </a:r>
            <a:r>
              <a:rPr lang="pt-BR" b="1" dirty="0"/>
              <a:t>:</a:t>
            </a:r>
            <a:r>
              <a:rPr lang="pt-BR" dirty="0"/>
              <a:t> Percorrer todos os vértices de um grafo de forma ordenada, camada por </a:t>
            </a:r>
            <a:r>
              <a:rPr lang="pt-BR" dirty="0" smtClean="0"/>
              <a:t>camada.</a:t>
            </a:r>
          </a:p>
          <a:p>
            <a:r>
              <a:rPr lang="pt-BR" b="1" dirty="0" smtClean="0"/>
              <a:t>Como </a:t>
            </a:r>
            <a:r>
              <a:rPr lang="pt-BR" b="1" dirty="0"/>
              <a:t>funciona</a:t>
            </a:r>
            <a:r>
              <a:rPr lang="pt-BR" b="1" dirty="0" smtClean="0"/>
              <a:t>:</a:t>
            </a:r>
          </a:p>
          <a:p>
            <a:pPr lvl="1"/>
            <a:r>
              <a:rPr lang="pt-BR" dirty="0" smtClean="0"/>
              <a:t>Começa </a:t>
            </a:r>
            <a:r>
              <a:rPr lang="pt-BR" dirty="0"/>
              <a:t>em um vértice inicial e visita </a:t>
            </a:r>
            <a:r>
              <a:rPr lang="pt-BR" b="1" dirty="0"/>
              <a:t>todos os vértices vizinhos</a:t>
            </a:r>
            <a:r>
              <a:rPr lang="pt-BR" dirty="0"/>
              <a:t> antes de avançar para os vizinhos dos vizinhos.</a:t>
            </a:r>
          </a:p>
          <a:p>
            <a:pPr lvl="1"/>
            <a:r>
              <a:rPr lang="pt-BR" dirty="0"/>
              <a:t>Usa uma </a:t>
            </a:r>
            <a:r>
              <a:rPr lang="pt-BR" b="1" dirty="0"/>
              <a:t>fila (FIFO)</a:t>
            </a:r>
            <a:r>
              <a:rPr lang="pt-BR" dirty="0"/>
              <a:t> para armazenar os vértices a visitar.</a:t>
            </a:r>
            <a:br>
              <a:rPr lang="pt-BR" dirty="0"/>
            </a:br>
            <a:r>
              <a:rPr lang="pt-BR" b="1" dirty="0"/>
              <a:t>Aplicações:</a:t>
            </a:r>
            <a:endParaRPr lang="pt-BR" dirty="0"/>
          </a:p>
          <a:p>
            <a:pPr lvl="1"/>
            <a:r>
              <a:rPr lang="pt-BR" dirty="0"/>
              <a:t>Encontrar o </a:t>
            </a:r>
            <a:r>
              <a:rPr lang="pt-BR" b="1" dirty="0"/>
              <a:t>caminho mais curto</a:t>
            </a:r>
            <a:r>
              <a:rPr lang="pt-BR" dirty="0"/>
              <a:t> em grafos </a:t>
            </a:r>
            <a:r>
              <a:rPr lang="pt-BR" b="1" dirty="0"/>
              <a:t>não ponderados</a:t>
            </a:r>
            <a:r>
              <a:rPr lang="pt-BR" dirty="0"/>
              <a:t> (onde todas as arestas têm o mesmo peso).</a:t>
            </a:r>
          </a:p>
          <a:p>
            <a:pPr lvl="1"/>
            <a:r>
              <a:rPr lang="pt-BR" dirty="0"/>
              <a:t>Descobrir </a:t>
            </a:r>
            <a:r>
              <a:rPr lang="pt-BR" b="1" dirty="0"/>
              <a:t>componentes conectados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77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— B — C</a:t>
            </a:r>
          </a:p>
          <a:p>
            <a:pPr marL="0" indent="0">
              <a:buNone/>
            </a:pPr>
            <a:r>
              <a:rPr lang="pt-BR" dirty="0"/>
              <a:t>|     \</a:t>
            </a:r>
          </a:p>
          <a:p>
            <a:pPr marL="0" indent="0">
              <a:buNone/>
            </a:pPr>
            <a:r>
              <a:rPr lang="pt-BR" dirty="0"/>
              <a:t>D      </a:t>
            </a:r>
            <a:r>
              <a:rPr lang="pt-BR" dirty="0" smtClean="0"/>
              <a:t>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BFS (a partir de A): A → B → D → C → 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09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Busca em Profundidade (DFS – </a:t>
            </a:r>
            <a:r>
              <a:rPr lang="pt-BR" sz="3200" dirty="0" err="1"/>
              <a:t>Depth-First</a:t>
            </a:r>
            <a:r>
              <a:rPr lang="pt-BR" sz="3200" dirty="0"/>
              <a:t> </a:t>
            </a:r>
            <a:r>
              <a:rPr lang="pt-BR" sz="3200" dirty="0" err="1"/>
              <a:t>Search</a:t>
            </a:r>
            <a:r>
              <a:rPr lang="pt-BR" sz="3200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Objetivo:</a:t>
            </a:r>
            <a:r>
              <a:rPr lang="pt-BR" dirty="0"/>
              <a:t> Percorrer todos os vértices de um grafo explorando o máximo possível antes de voltar.</a:t>
            </a:r>
            <a:br>
              <a:rPr lang="pt-BR" dirty="0"/>
            </a:br>
            <a:endParaRPr lang="pt-BR" dirty="0" smtClean="0"/>
          </a:p>
          <a:p>
            <a:r>
              <a:rPr lang="pt-BR" b="1" dirty="0" smtClean="0"/>
              <a:t>Como </a:t>
            </a:r>
            <a:r>
              <a:rPr lang="pt-BR" b="1" dirty="0"/>
              <a:t>funciona</a:t>
            </a:r>
            <a:r>
              <a:rPr lang="pt-BR" b="1" dirty="0" smtClean="0"/>
              <a:t>:</a:t>
            </a:r>
            <a:endParaRPr lang="pt-BR" dirty="0" smtClean="0"/>
          </a:p>
          <a:p>
            <a:pPr lvl="1"/>
            <a:r>
              <a:rPr lang="pt-BR" dirty="0" smtClean="0"/>
              <a:t>Escolhe </a:t>
            </a:r>
            <a:r>
              <a:rPr lang="pt-BR" dirty="0"/>
              <a:t>um vértice e vai seguindo as arestas até não haver mais caminhos possíveis; então retrocede.</a:t>
            </a:r>
          </a:p>
          <a:p>
            <a:pPr lvl="1"/>
            <a:r>
              <a:rPr lang="pt-BR" dirty="0"/>
              <a:t>Usa uma </a:t>
            </a:r>
            <a:r>
              <a:rPr lang="pt-BR" b="1" dirty="0"/>
              <a:t>pilha (LIFO)</a:t>
            </a:r>
            <a:r>
              <a:rPr lang="pt-BR" dirty="0"/>
              <a:t> (ou recursão) para controlar o </a:t>
            </a:r>
            <a:r>
              <a:rPr lang="pt-BR" dirty="0" smtClean="0"/>
              <a:t>percurso.</a:t>
            </a:r>
          </a:p>
          <a:p>
            <a:r>
              <a:rPr lang="pt-BR" b="1" dirty="0" smtClean="0"/>
              <a:t>Aplicações</a:t>
            </a:r>
            <a:r>
              <a:rPr lang="pt-BR" b="1" dirty="0"/>
              <a:t>:</a:t>
            </a:r>
            <a:endParaRPr lang="pt-BR" dirty="0"/>
          </a:p>
          <a:p>
            <a:pPr lvl="1"/>
            <a:r>
              <a:rPr lang="pt-BR" dirty="0"/>
              <a:t>Detecção de </a:t>
            </a:r>
            <a:r>
              <a:rPr lang="pt-BR" b="1" dirty="0"/>
              <a:t>ciclos</a:t>
            </a:r>
            <a:r>
              <a:rPr lang="pt-BR" dirty="0"/>
              <a:t> em grafos.</a:t>
            </a:r>
          </a:p>
          <a:p>
            <a:pPr lvl="1"/>
            <a:r>
              <a:rPr lang="pt-BR" b="1" dirty="0"/>
              <a:t>Ordenação topológica</a:t>
            </a:r>
            <a:r>
              <a:rPr lang="pt-BR" dirty="0"/>
              <a:t> em grafos direcionados acíclicos (</a:t>
            </a:r>
            <a:r>
              <a:rPr lang="pt-BR" dirty="0" err="1"/>
              <a:t>DAGs</a:t>
            </a:r>
            <a:r>
              <a:rPr lang="pt-BR" dirty="0"/>
              <a:t>).</a:t>
            </a:r>
          </a:p>
          <a:p>
            <a:pPr lvl="1"/>
            <a:r>
              <a:rPr lang="pt-BR" dirty="0"/>
              <a:t>Resolver </a:t>
            </a:r>
            <a:r>
              <a:rPr lang="pt-BR" b="1" dirty="0"/>
              <a:t>labirintos</a:t>
            </a:r>
            <a:r>
              <a:rPr lang="pt-BR" dirty="0"/>
              <a:t> e problemas de caminhos.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04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717</Words>
  <Application>Microsoft Office PowerPoint</Application>
  <PresentationFormat>Apresentação na tela (4:3)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Introdução à Teoria dos Grafos</vt:lpstr>
      <vt:lpstr>O que é a Teoria dos Grafos?</vt:lpstr>
      <vt:lpstr>Elementos Básicos de um Grafo</vt:lpstr>
      <vt:lpstr>Tipos de Grafos</vt:lpstr>
      <vt:lpstr>Aplicações da Teoria dos Grafos</vt:lpstr>
      <vt:lpstr>Principais Algoritmos em Grafos</vt:lpstr>
      <vt:lpstr>Busca em Largura (BFS – Breadth-First Search)</vt:lpstr>
      <vt:lpstr>Apresentação do PowerPoint</vt:lpstr>
      <vt:lpstr>Busca em Profundidade (DFS – Depth-First Search)</vt:lpstr>
      <vt:lpstr>Apresentação do PowerPoint</vt:lpstr>
      <vt:lpstr>Dijkstra (Caminho Mínimo)</vt:lpstr>
      <vt:lpstr>Apresentação do PowerPoint</vt:lpstr>
      <vt:lpstr>Kruskal e Prim (Árvore Geradora Mínima – MST)</vt:lpstr>
      <vt:lpstr>Floyd–Warshall (Caminho Mínimo entre Todos os Pares)</vt:lpstr>
      <vt:lpstr>Apresentação do PowerPoint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Teoria dos Grafos</dc:title>
  <dc:subject/>
  <dc:creator>Antonio Tadeu Maffeis</dc:creator>
  <cp:keywords/>
  <dc:description>generated using python-pptx</dc:description>
  <cp:lastModifiedBy>Antonio Tadeu Maffeis</cp:lastModifiedBy>
  <cp:revision>6</cp:revision>
  <dcterms:created xsi:type="dcterms:W3CDTF">2013-01-27T09:14:16Z</dcterms:created>
  <dcterms:modified xsi:type="dcterms:W3CDTF">2025-10-09T19:53:42Z</dcterms:modified>
  <cp:category/>
</cp:coreProperties>
</file>