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138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Grafos Direcionados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sz="2800" dirty="0" err="1"/>
              <a:t>Os</a:t>
            </a:r>
            <a:r>
              <a:rPr sz="2800" dirty="0"/>
              <a:t> </a:t>
            </a:r>
            <a:r>
              <a:rPr sz="2800" dirty="0" err="1"/>
              <a:t>grafos</a:t>
            </a:r>
            <a:r>
              <a:rPr sz="2800" dirty="0"/>
              <a:t> </a:t>
            </a:r>
            <a:r>
              <a:rPr sz="2800" dirty="0" err="1"/>
              <a:t>direcionados</a:t>
            </a:r>
            <a:r>
              <a:rPr sz="2800" dirty="0"/>
              <a:t> </a:t>
            </a:r>
            <a:r>
              <a:rPr sz="2800" dirty="0" err="1"/>
              <a:t>possuem</a:t>
            </a:r>
            <a:r>
              <a:rPr sz="2800" dirty="0"/>
              <a:t> </a:t>
            </a:r>
            <a:r>
              <a:rPr sz="2800" dirty="0" err="1"/>
              <a:t>arestas</a:t>
            </a:r>
            <a:r>
              <a:rPr sz="2800" dirty="0"/>
              <a:t> com </a:t>
            </a:r>
            <a:r>
              <a:rPr sz="2800" dirty="0" err="1"/>
              <a:t>uma</a:t>
            </a:r>
            <a:r>
              <a:rPr sz="2800" dirty="0"/>
              <a:t> </a:t>
            </a:r>
            <a:r>
              <a:rPr sz="2800" dirty="0" err="1"/>
              <a:t>direção</a:t>
            </a:r>
            <a:r>
              <a:rPr sz="2800" dirty="0"/>
              <a:t> </a:t>
            </a:r>
            <a:r>
              <a:rPr sz="2800" dirty="0" err="1"/>
              <a:t>específica</a:t>
            </a:r>
            <a:r>
              <a:rPr sz="2800" dirty="0"/>
              <a:t> (A → B ≠ B → A).</a:t>
            </a:r>
          </a:p>
          <a:p>
            <a:r>
              <a:rPr sz="2800" dirty="0" err="1"/>
              <a:t>Cada</a:t>
            </a:r>
            <a:r>
              <a:rPr sz="2800" dirty="0"/>
              <a:t> </a:t>
            </a:r>
            <a:r>
              <a:rPr sz="2800" dirty="0" err="1"/>
              <a:t>aresta</a:t>
            </a:r>
            <a:r>
              <a:rPr sz="2800" dirty="0"/>
              <a:t> é </a:t>
            </a:r>
            <a:r>
              <a:rPr sz="2800" dirty="0" err="1"/>
              <a:t>representada</a:t>
            </a:r>
            <a:r>
              <a:rPr sz="2800" dirty="0"/>
              <a:t> </a:t>
            </a:r>
            <a:r>
              <a:rPr sz="2800" dirty="0" err="1"/>
              <a:t>por</a:t>
            </a:r>
            <a:r>
              <a:rPr sz="2800" dirty="0"/>
              <a:t> um par </a:t>
            </a:r>
            <a:r>
              <a:rPr sz="2800" dirty="0" err="1"/>
              <a:t>ordenado</a:t>
            </a:r>
            <a:r>
              <a:rPr sz="2800" dirty="0"/>
              <a:t> (u, v).</a:t>
            </a:r>
          </a:p>
          <a:p>
            <a:endParaRPr sz="2800" dirty="0"/>
          </a:p>
          <a:p>
            <a:r>
              <a:rPr sz="2800" dirty="0" err="1"/>
              <a:t>Usados</a:t>
            </a:r>
            <a:r>
              <a:rPr sz="2800" dirty="0"/>
              <a:t> para </a:t>
            </a:r>
            <a:r>
              <a:rPr sz="2800" dirty="0" err="1"/>
              <a:t>modelar</a:t>
            </a:r>
            <a:r>
              <a:rPr sz="2800" dirty="0"/>
              <a:t> </a:t>
            </a:r>
            <a:r>
              <a:rPr sz="2800" dirty="0" err="1"/>
              <a:t>relações</a:t>
            </a:r>
            <a:r>
              <a:rPr sz="2800" dirty="0"/>
              <a:t> </a:t>
            </a:r>
            <a:r>
              <a:rPr sz="2800" dirty="0" err="1"/>
              <a:t>unilaterais</a:t>
            </a:r>
            <a:r>
              <a:rPr sz="2800" dirty="0"/>
              <a:t>, </a:t>
            </a:r>
            <a:r>
              <a:rPr sz="2800" dirty="0" err="1"/>
              <a:t>como</a:t>
            </a:r>
            <a:r>
              <a:rPr sz="2800" dirty="0"/>
              <a:t> </a:t>
            </a:r>
            <a:r>
              <a:rPr sz="2800" dirty="0" err="1"/>
              <a:t>fluxos</a:t>
            </a:r>
            <a:r>
              <a:rPr sz="2800" dirty="0"/>
              <a:t> de dados, </a:t>
            </a:r>
            <a:r>
              <a:rPr sz="2800" dirty="0" err="1"/>
              <a:t>dependências</a:t>
            </a:r>
            <a:r>
              <a:rPr sz="2800" dirty="0"/>
              <a:t> </a:t>
            </a:r>
            <a:r>
              <a:rPr sz="2800" dirty="0" err="1"/>
              <a:t>ou</a:t>
            </a:r>
            <a:r>
              <a:rPr sz="2800" dirty="0"/>
              <a:t> </a:t>
            </a:r>
            <a:r>
              <a:rPr sz="2800" dirty="0" err="1"/>
              <a:t>hierarquias</a:t>
            </a:r>
            <a:r>
              <a:rPr sz="2800" dirty="0"/>
              <a:t>.</a:t>
            </a:r>
          </a:p>
          <a:p>
            <a:endParaRPr sz="2800" dirty="0"/>
          </a:p>
          <a:p>
            <a:r>
              <a:rPr sz="2800" dirty="0" err="1"/>
              <a:t>Exemplo</a:t>
            </a:r>
            <a:r>
              <a:rPr sz="2800" dirty="0"/>
              <a:t>: Uma </a:t>
            </a:r>
            <a:r>
              <a:rPr sz="2800" dirty="0" err="1"/>
              <a:t>rede</a:t>
            </a:r>
            <a:r>
              <a:rPr sz="2800" dirty="0"/>
              <a:t> de </a:t>
            </a:r>
            <a:r>
              <a:rPr sz="2800" dirty="0" err="1"/>
              <a:t>seguidores</a:t>
            </a:r>
            <a:r>
              <a:rPr sz="2800" dirty="0"/>
              <a:t>, </a:t>
            </a:r>
            <a:r>
              <a:rPr sz="2800" dirty="0" err="1"/>
              <a:t>onde</a:t>
            </a:r>
            <a:r>
              <a:rPr sz="2800" dirty="0"/>
              <a:t> A segue B, mas B </a:t>
            </a:r>
            <a:r>
              <a:rPr sz="2800" dirty="0" err="1"/>
              <a:t>não</a:t>
            </a:r>
            <a:r>
              <a:rPr sz="2800" dirty="0"/>
              <a:t> segue A.</a:t>
            </a:r>
          </a:p>
          <a:p>
            <a:endParaRPr dirty="0"/>
          </a:p>
          <a:p>
            <a:r>
              <a:rPr sz="2800" dirty="0" err="1" smtClean="0"/>
              <a:t>Exemplo</a:t>
            </a:r>
            <a:r>
              <a:rPr sz="2800" dirty="0" smtClean="0"/>
              <a:t> </a:t>
            </a:r>
            <a:r>
              <a:rPr sz="2800" dirty="0" err="1"/>
              <a:t>ilustrativo</a:t>
            </a:r>
            <a:r>
              <a:rPr sz="2800" dirty="0"/>
              <a:t>: </a:t>
            </a:r>
            <a:r>
              <a:rPr sz="2800" dirty="0" err="1"/>
              <a:t>Diagrama</a:t>
            </a:r>
            <a:r>
              <a:rPr sz="2800" dirty="0"/>
              <a:t> com </a:t>
            </a:r>
            <a:r>
              <a:rPr sz="2800" dirty="0" err="1"/>
              <a:t>setas</a:t>
            </a:r>
            <a:r>
              <a:rPr sz="2800" dirty="0"/>
              <a:t> </a:t>
            </a:r>
            <a:r>
              <a:rPr sz="2800" dirty="0" err="1"/>
              <a:t>unidirecionais</a:t>
            </a:r>
            <a:r>
              <a:rPr sz="2800" dirty="0"/>
              <a:t> </a:t>
            </a:r>
            <a:r>
              <a:rPr sz="2800" dirty="0" err="1"/>
              <a:t>representando</a:t>
            </a:r>
            <a:r>
              <a:rPr sz="2800" dirty="0"/>
              <a:t> o </a:t>
            </a:r>
            <a:r>
              <a:rPr sz="2800" dirty="0" err="1"/>
              <a:t>fluxo</a:t>
            </a:r>
            <a:r>
              <a:rPr sz="2800" dirty="0"/>
              <a:t> A → B → C → 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Grafos Direcionados Acíclicos (DAGs)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dirty="0"/>
              <a:t>Um </a:t>
            </a:r>
            <a:r>
              <a:rPr dirty="0" err="1"/>
              <a:t>grafo</a:t>
            </a:r>
            <a:r>
              <a:rPr dirty="0"/>
              <a:t> </a:t>
            </a:r>
            <a:r>
              <a:rPr dirty="0" err="1"/>
              <a:t>direcionado</a:t>
            </a:r>
            <a:r>
              <a:rPr dirty="0"/>
              <a:t> </a:t>
            </a:r>
            <a:r>
              <a:rPr dirty="0" err="1"/>
              <a:t>acíclico</a:t>
            </a:r>
            <a:r>
              <a:rPr dirty="0"/>
              <a:t> (DAG) </a:t>
            </a:r>
            <a:r>
              <a:rPr dirty="0" err="1"/>
              <a:t>não</a:t>
            </a:r>
            <a:r>
              <a:rPr dirty="0"/>
              <a:t> </a:t>
            </a:r>
            <a:r>
              <a:rPr dirty="0" err="1"/>
              <a:t>contém</a:t>
            </a:r>
            <a:r>
              <a:rPr dirty="0"/>
              <a:t> </a:t>
            </a:r>
            <a:r>
              <a:rPr dirty="0" err="1"/>
              <a:t>ciclos</a:t>
            </a:r>
            <a:r>
              <a:rPr dirty="0"/>
              <a:t> — </a:t>
            </a:r>
            <a:r>
              <a:rPr dirty="0" err="1"/>
              <a:t>não</a:t>
            </a:r>
            <a:r>
              <a:rPr dirty="0"/>
              <a:t> é </a:t>
            </a:r>
            <a:r>
              <a:rPr dirty="0" err="1"/>
              <a:t>possível</a:t>
            </a:r>
            <a:r>
              <a:rPr dirty="0"/>
              <a:t> </a:t>
            </a:r>
            <a:r>
              <a:rPr dirty="0" err="1"/>
              <a:t>voltar</a:t>
            </a:r>
            <a:r>
              <a:rPr dirty="0"/>
              <a:t> </a:t>
            </a:r>
            <a:r>
              <a:rPr dirty="0" err="1"/>
              <a:t>ao</a:t>
            </a:r>
            <a:r>
              <a:rPr dirty="0"/>
              <a:t> </a:t>
            </a:r>
            <a:r>
              <a:rPr dirty="0" err="1"/>
              <a:t>ponto</a:t>
            </a:r>
            <a:r>
              <a:rPr dirty="0"/>
              <a:t> </a:t>
            </a:r>
            <a:r>
              <a:rPr dirty="0" err="1"/>
              <a:t>inicial</a:t>
            </a:r>
            <a:r>
              <a:rPr dirty="0"/>
              <a:t> </a:t>
            </a:r>
            <a:r>
              <a:rPr dirty="0" err="1"/>
              <a:t>seguindo</a:t>
            </a:r>
            <a:r>
              <a:rPr dirty="0"/>
              <a:t> a </a:t>
            </a:r>
            <a:r>
              <a:rPr dirty="0" err="1"/>
              <a:t>direção</a:t>
            </a:r>
            <a:r>
              <a:rPr dirty="0"/>
              <a:t> das </a:t>
            </a:r>
            <a:r>
              <a:rPr dirty="0" err="1"/>
              <a:t>arestas</a:t>
            </a:r>
            <a:r>
              <a:rPr dirty="0"/>
              <a:t>.</a:t>
            </a:r>
          </a:p>
          <a:p>
            <a:endParaRPr dirty="0"/>
          </a:p>
          <a:p>
            <a:r>
              <a:rPr dirty="0" err="1"/>
              <a:t>Esses</a:t>
            </a:r>
            <a:r>
              <a:rPr dirty="0"/>
              <a:t> </a:t>
            </a:r>
            <a:r>
              <a:rPr dirty="0" err="1"/>
              <a:t>grafos</a:t>
            </a:r>
            <a:r>
              <a:rPr dirty="0"/>
              <a:t> </a:t>
            </a:r>
            <a:r>
              <a:rPr dirty="0" err="1"/>
              <a:t>são</a:t>
            </a:r>
            <a:r>
              <a:rPr dirty="0"/>
              <a:t> </a:t>
            </a:r>
            <a:r>
              <a:rPr dirty="0" err="1"/>
              <a:t>muito</a:t>
            </a:r>
            <a:r>
              <a:rPr dirty="0"/>
              <a:t> </a:t>
            </a:r>
            <a:r>
              <a:rPr dirty="0" err="1"/>
              <a:t>usados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ordenações</a:t>
            </a:r>
            <a:r>
              <a:rPr dirty="0"/>
              <a:t> </a:t>
            </a:r>
            <a:r>
              <a:rPr dirty="0" err="1"/>
              <a:t>topológicas</a:t>
            </a:r>
            <a:r>
              <a:rPr dirty="0"/>
              <a:t> e </a:t>
            </a:r>
            <a:r>
              <a:rPr dirty="0" err="1"/>
              <a:t>sistemas</a:t>
            </a:r>
            <a:r>
              <a:rPr dirty="0"/>
              <a:t> de </a:t>
            </a:r>
            <a:r>
              <a:rPr dirty="0" err="1"/>
              <a:t>precedência</a:t>
            </a:r>
            <a:r>
              <a:rPr dirty="0"/>
              <a:t>.</a:t>
            </a:r>
          </a:p>
          <a:p>
            <a:endParaRPr dirty="0"/>
          </a:p>
          <a:p>
            <a:r>
              <a:rPr dirty="0" err="1"/>
              <a:t>Aplicações</a:t>
            </a:r>
            <a:r>
              <a:rPr dirty="0"/>
              <a:t>: </a:t>
            </a:r>
            <a:r>
              <a:rPr dirty="0" err="1"/>
              <a:t>dependências</a:t>
            </a:r>
            <a:r>
              <a:rPr dirty="0"/>
              <a:t> de </a:t>
            </a:r>
            <a:r>
              <a:rPr dirty="0" err="1"/>
              <a:t>tarefas</a:t>
            </a:r>
            <a:r>
              <a:rPr dirty="0"/>
              <a:t>, </a:t>
            </a:r>
            <a:r>
              <a:rPr dirty="0" err="1"/>
              <a:t>versionamento</a:t>
            </a:r>
            <a:r>
              <a:rPr dirty="0"/>
              <a:t> de software, </a:t>
            </a:r>
            <a:r>
              <a:rPr dirty="0" err="1"/>
              <a:t>compilação</a:t>
            </a:r>
            <a:r>
              <a:rPr dirty="0"/>
              <a:t>.</a:t>
            </a:r>
          </a:p>
          <a:p>
            <a:endParaRPr dirty="0"/>
          </a:p>
          <a:p>
            <a:r>
              <a:rPr dirty="0" err="1" smtClean="0"/>
              <a:t>Exemplo</a:t>
            </a:r>
            <a:r>
              <a:rPr dirty="0" smtClean="0"/>
              <a:t> </a:t>
            </a:r>
            <a:r>
              <a:rPr dirty="0" err="1"/>
              <a:t>ilustrativo</a:t>
            </a:r>
            <a:r>
              <a:rPr dirty="0"/>
              <a:t>: </a:t>
            </a:r>
            <a:r>
              <a:rPr dirty="0" err="1"/>
              <a:t>Fluxograma</a:t>
            </a:r>
            <a:r>
              <a:rPr dirty="0"/>
              <a:t> de </a:t>
            </a:r>
            <a:r>
              <a:rPr dirty="0" err="1"/>
              <a:t>tarefas</a:t>
            </a:r>
            <a:r>
              <a:rPr dirty="0"/>
              <a:t>: T1 → T2 → T3 → T4, </a:t>
            </a:r>
            <a:r>
              <a:rPr dirty="0" err="1"/>
              <a:t>sem</a:t>
            </a:r>
            <a:r>
              <a:rPr dirty="0"/>
              <a:t> </a:t>
            </a:r>
            <a:r>
              <a:rPr dirty="0" err="1"/>
              <a:t>ciclos</a:t>
            </a:r>
            <a:r>
              <a:rPr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Grafos Não Direcionados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/>
              <a:t>As </a:t>
            </a:r>
            <a:r>
              <a:rPr dirty="0" err="1"/>
              <a:t>arestas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um </a:t>
            </a:r>
            <a:r>
              <a:rPr dirty="0" err="1"/>
              <a:t>grafo</a:t>
            </a:r>
            <a:r>
              <a:rPr dirty="0"/>
              <a:t> </a:t>
            </a:r>
            <a:r>
              <a:rPr dirty="0" err="1"/>
              <a:t>não</a:t>
            </a:r>
            <a:r>
              <a:rPr dirty="0"/>
              <a:t> </a:t>
            </a:r>
            <a:r>
              <a:rPr dirty="0" err="1"/>
              <a:t>direcionado</a:t>
            </a:r>
            <a:r>
              <a:rPr dirty="0"/>
              <a:t> </a:t>
            </a:r>
            <a:r>
              <a:rPr dirty="0" err="1"/>
              <a:t>não</a:t>
            </a:r>
            <a:r>
              <a:rPr dirty="0"/>
              <a:t> </a:t>
            </a:r>
            <a:r>
              <a:rPr dirty="0" err="1"/>
              <a:t>possuem</a:t>
            </a:r>
            <a:r>
              <a:rPr dirty="0"/>
              <a:t> </a:t>
            </a:r>
            <a:r>
              <a:rPr dirty="0" err="1"/>
              <a:t>orientação</a:t>
            </a:r>
            <a:r>
              <a:rPr dirty="0"/>
              <a:t>.</a:t>
            </a:r>
          </a:p>
          <a:p>
            <a:endParaRPr dirty="0"/>
          </a:p>
          <a:p>
            <a:r>
              <a:rPr dirty="0"/>
              <a:t>As </a:t>
            </a:r>
            <a:r>
              <a:rPr dirty="0" err="1"/>
              <a:t>conexões</a:t>
            </a:r>
            <a:r>
              <a:rPr dirty="0"/>
              <a:t> </a:t>
            </a:r>
            <a:r>
              <a:rPr dirty="0" err="1"/>
              <a:t>são</a:t>
            </a:r>
            <a:r>
              <a:rPr dirty="0"/>
              <a:t> </a:t>
            </a:r>
            <a:r>
              <a:rPr dirty="0" err="1"/>
              <a:t>bidirecionais</a:t>
            </a:r>
            <a:r>
              <a:rPr dirty="0"/>
              <a:t> (A — B = B — A). </a:t>
            </a:r>
            <a:r>
              <a:rPr dirty="0" err="1"/>
              <a:t>Cada</a:t>
            </a:r>
            <a:r>
              <a:rPr dirty="0"/>
              <a:t> </a:t>
            </a:r>
            <a:r>
              <a:rPr dirty="0" err="1"/>
              <a:t>aresta</a:t>
            </a:r>
            <a:r>
              <a:rPr dirty="0"/>
              <a:t> é um </a:t>
            </a:r>
            <a:r>
              <a:rPr dirty="0" err="1"/>
              <a:t>conjunto</a:t>
            </a:r>
            <a:r>
              <a:rPr dirty="0"/>
              <a:t> </a:t>
            </a:r>
            <a:r>
              <a:rPr dirty="0" err="1"/>
              <a:t>não</a:t>
            </a:r>
            <a:r>
              <a:rPr dirty="0"/>
              <a:t> </a:t>
            </a:r>
            <a:r>
              <a:rPr dirty="0" err="1"/>
              <a:t>ordenado</a:t>
            </a:r>
            <a:r>
              <a:rPr dirty="0"/>
              <a:t> {u, v}.</a:t>
            </a:r>
          </a:p>
          <a:p>
            <a:endParaRPr dirty="0"/>
          </a:p>
          <a:p>
            <a:r>
              <a:rPr dirty="0" err="1"/>
              <a:t>Usado</a:t>
            </a:r>
            <a:r>
              <a:rPr dirty="0"/>
              <a:t> para </a:t>
            </a:r>
            <a:r>
              <a:rPr dirty="0" err="1"/>
              <a:t>representar</a:t>
            </a:r>
            <a:r>
              <a:rPr dirty="0"/>
              <a:t> </a:t>
            </a:r>
            <a:r>
              <a:rPr dirty="0" err="1"/>
              <a:t>amizades</a:t>
            </a:r>
            <a:r>
              <a:rPr dirty="0"/>
              <a:t>, </a:t>
            </a:r>
            <a:r>
              <a:rPr dirty="0" err="1"/>
              <a:t>conexões</a:t>
            </a:r>
            <a:r>
              <a:rPr dirty="0"/>
              <a:t> de </a:t>
            </a:r>
            <a:r>
              <a:rPr dirty="0" err="1"/>
              <a:t>rede</a:t>
            </a:r>
            <a:r>
              <a:rPr dirty="0"/>
              <a:t> e </a:t>
            </a:r>
            <a:r>
              <a:rPr dirty="0" err="1"/>
              <a:t>estradas</a:t>
            </a:r>
            <a:r>
              <a:rPr dirty="0"/>
              <a:t> </a:t>
            </a:r>
            <a:r>
              <a:rPr dirty="0" err="1"/>
              <a:t>bidirecionais</a:t>
            </a:r>
            <a:r>
              <a:rPr dirty="0"/>
              <a:t>.</a:t>
            </a:r>
          </a:p>
          <a:p>
            <a:endParaRPr dirty="0"/>
          </a:p>
          <a:p>
            <a:r>
              <a:rPr dirty="0" err="1" smtClean="0"/>
              <a:t>Exemplo</a:t>
            </a:r>
            <a:r>
              <a:rPr dirty="0" smtClean="0"/>
              <a:t> </a:t>
            </a:r>
            <a:r>
              <a:rPr dirty="0" err="1"/>
              <a:t>ilustrativo</a:t>
            </a:r>
            <a:r>
              <a:rPr dirty="0"/>
              <a:t>: </a:t>
            </a:r>
            <a:r>
              <a:rPr dirty="0" err="1"/>
              <a:t>Rede</a:t>
            </a:r>
            <a:r>
              <a:rPr dirty="0"/>
              <a:t> simples </a:t>
            </a:r>
            <a:r>
              <a:rPr dirty="0" err="1"/>
              <a:t>onde</a:t>
            </a:r>
            <a:r>
              <a:rPr dirty="0"/>
              <a:t> A—B—C—D, e as </a:t>
            </a:r>
            <a:r>
              <a:rPr dirty="0" err="1"/>
              <a:t>arestas</a:t>
            </a:r>
            <a:r>
              <a:rPr dirty="0"/>
              <a:t> </a:t>
            </a:r>
            <a:r>
              <a:rPr dirty="0" err="1"/>
              <a:t>não</a:t>
            </a:r>
            <a:r>
              <a:rPr dirty="0"/>
              <a:t> </a:t>
            </a:r>
            <a:r>
              <a:rPr dirty="0" err="1"/>
              <a:t>têm</a:t>
            </a:r>
            <a:r>
              <a:rPr dirty="0"/>
              <a:t> </a:t>
            </a:r>
            <a:r>
              <a:rPr dirty="0" err="1"/>
              <a:t>setas</a:t>
            </a:r>
            <a:r>
              <a:rPr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Grafos Rotulados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dirty="0" err="1"/>
              <a:t>Os</a:t>
            </a:r>
            <a:r>
              <a:rPr dirty="0"/>
              <a:t> </a:t>
            </a:r>
            <a:r>
              <a:rPr dirty="0" err="1"/>
              <a:t>grafos</a:t>
            </a:r>
            <a:r>
              <a:rPr dirty="0"/>
              <a:t> </a:t>
            </a:r>
            <a:r>
              <a:rPr dirty="0" err="1"/>
              <a:t>rotulados</a:t>
            </a:r>
            <a:r>
              <a:rPr dirty="0"/>
              <a:t> </a:t>
            </a:r>
            <a:r>
              <a:rPr dirty="0" err="1"/>
              <a:t>possuem</a:t>
            </a:r>
            <a:r>
              <a:rPr dirty="0"/>
              <a:t> </a:t>
            </a:r>
            <a:r>
              <a:rPr dirty="0" err="1"/>
              <a:t>rótulos</a:t>
            </a:r>
            <a:r>
              <a:rPr dirty="0"/>
              <a:t> (</a:t>
            </a:r>
            <a:r>
              <a:rPr dirty="0" err="1"/>
              <a:t>etiquetas</a:t>
            </a:r>
            <a:r>
              <a:rPr dirty="0"/>
              <a:t>) </a:t>
            </a:r>
            <a:r>
              <a:rPr dirty="0" err="1"/>
              <a:t>associados</a:t>
            </a:r>
            <a:r>
              <a:rPr dirty="0"/>
              <a:t> </a:t>
            </a:r>
            <a:r>
              <a:rPr dirty="0" err="1"/>
              <a:t>aos</a:t>
            </a:r>
            <a:r>
              <a:rPr dirty="0"/>
              <a:t> </a:t>
            </a:r>
            <a:r>
              <a:rPr dirty="0" err="1"/>
              <a:t>vértices</a:t>
            </a:r>
            <a:r>
              <a:rPr dirty="0"/>
              <a:t> e/</a:t>
            </a:r>
            <a:r>
              <a:rPr dirty="0" err="1"/>
              <a:t>ou</a:t>
            </a:r>
            <a:r>
              <a:rPr dirty="0"/>
              <a:t> </a:t>
            </a:r>
            <a:r>
              <a:rPr dirty="0" err="1"/>
              <a:t>arestas</a:t>
            </a:r>
            <a:r>
              <a:rPr dirty="0"/>
              <a:t>.</a:t>
            </a:r>
          </a:p>
          <a:p>
            <a:endParaRPr dirty="0"/>
          </a:p>
          <a:p>
            <a:r>
              <a:rPr dirty="0" err="1"/>
              <a:t>Esses</a:t>
            </a:r>
            <a:r>
              <a:rPr dirty="0"/>
              <a:t> </a:t>
            </a:r>
            <a:r>
              <a:rPr dirty="0" err="1"/>
              <a:t>rótulos</a:t>
            </a:r>
            <a:r>
              <a:rPr dirty="0"/>
              <a:t> </a:t>
            </a:r>
            <a:r>
              <a:rPr dirty="0" err="1"/>
              <a:t>identificam</a:t>
            </a:r>
            <a:r>
              <a:rPr dirty="0"/>
              <a:t> </a:t>
            </a:r>
            <a:r>
              <a:rPr dirty="0" err="1"/>
              <a:t>entidades</a:t>
            </a:r>
            <a:r>
              <a:rPr dirty="0"/>
              <a:t> e </a:t>
            </a:r>
            <a:r>
              <a:rPr dirty="0" err="1"/>
              <a:t>podem</a:t>
            </a:r>
            <a:r>
              <a:rPr dirty="0"/>
              <a:t> </a:t>
            </a:r>
            <a:r>
              <a:rPr dirty="0" err="1"/>
              <a:t>conter</a:t>
            </a:r>
            <a:r>
              <a:rPr dirty="0"/>
              <a:t> </a:t>
            </a:r>
            <a:r>
              <a:rPr dirty="0" err="1"/>
              <a:t>informações</a:t>
            </a:r>
            <a:r>
              <a:rPr dirty="0"/>
              <a:t> </a:t>
            </a:r>
            <a:r>
              <a:rPr dirty="0" err="1"/>
              <a:t>adicionais</a:t>
            </a:r>
            <a:r>
              <a:rPr dirty="0"/>
              <a:t> </a:t>
            </a:r>
            <a:r>
              <a:rPr dirty="0" err="1"/>
              <a:t>como</a:t>
            </a:r>
            <a:r>
              <a:rPr dirty="0"/>
              <a:t> </a:t>
            </a:r>
            <a:r>
              <a:rPr dirty="0" err="1"/>
              <a:t>nomes</a:t>
            </a:r>
            <a:r>
              <a:rPr dirty="0"/>
              <a:t>, </a:t>
            </a:r>
            <a:r>
              <a:rPr dirty="0" err="1"/>
              <a:t>valores</a:t>
            </a:r>
            <a:r>
              <a:rPr dirty="0"/>
              <a:t> </a:t>
            </a:r>
            <a:r>
              <a:rPr dirty="0" err="1"/>
              <a:t>ou</a:t>
            </a:r>
            <a:r>
              <a:rPr dirty="0"/>
              <a:t> pesos.</a:t>
            </a:r>
          </a:p>
          <a:p>
            <a:endParaRPr dirty="0"/>
          </a:p>
          <a:p>
            <a:r>
              <a:rPr dirty="0" err="1"/>
              <a:t>Aplicações</a:t>
            </a:r>
            <a:r>
              <a:rPr dirty="0"/>
              <a:t>: </a:t>
            </a:r>
            <a:r>
              <a:rPr dirty="0" err="1"/>
              <a:t>modelagem</a:t>
            </a:r>
            <a:r>
              <a:rPr dirty="0"/>
              <a:t> </a:t>
            </a:r>
            <a:r>
              <a:rPr dirty="0" err="1"/>
              <a:t>semântica</a:t>
            </a:r>
            <a:r>
              <a:rPr dirty="0"/>
              <a:t>, </a:t>
            </a:r>
            <a:r>
              <a:rPr dirty="0" err="1"/>
              <a:t>redes</a:t>
            </a:r>
            <a:r>
              <a:rPr dirty="0"/>
              <a:t> de </a:t>
            </a:r>
            <a:r>
              <a:rPr dirty="0" err="1"/>
              <a:t>cidades</a:t>
            </a:r>
            <a:r>
              <a:rPr dirty="0"/>
              <a:t>, </a:t>
            </a:r>
            <a:r>
              <a:rPr dirty="0" err="1"/>
              <a:t>sistemas</a:t>
            </a:r>
            <a:r>
              <a:rPr dirty="0"/>
              <a:t> de </a:t>
            </a:r>
            <a:r>
              <a:rPr dirty="0" err="1"/>
              <a:t>recomendação</a:t>
            </a:r>
            <a:r>
              <a:rPr dirty="0"/>
              <a:t>.</a:t>
            </a:r>
          </a:p>
          <a:p>
            <a:endParaRPr dirty="0"/>
          </a:p>
          <a:p>
            <a:r>
              <a:rPr dirty="0" err="1" smtClean="0"/>
              <a:t>Exemplo</a:t>
            </a:r>
            <a:r>
              <a:rPr dirty="0" smtClean="0"/>
              <a:t> </a:t>
            </a:r>
            <a:r>
              <a:rPr dirty="0" err="1"/>
              <a:t>ilustrativo</a:t>
            </a:r>
            <a:r>
              <a:rPr dirty="0"/>
              <a:t>: </a:t>
            </a:r>
            <a:r>
              <a:rPr dirty="0" err="1"/>
              <a:t>Mapa</a:t>
            </a:r>
            <a:r>
              <a:rPr dirty="0"/>
              <a:t> com </a:t>
            </a:r>
            <a:r>
              <a:rPr dirty="0" err="1"/>
              <a:t>vértices</a:t>
            </a:r>
            <a:r>
              <a:rPr dirty="0"/>
              <a:t> </a:t>
            </a:r>
            <a:r>
              <a:rPr dirty="0" err="1"/>
              <a:t>nomeados</a:t>
            </a:r>
            <a:r>
              <a:rPr dirty="0"/>
              <a:t> (</a:t>
            </a:r>
            <a:r>
              <a:rPr dirty="0" err="1"/>
              <a:t>Cidades</a:t>
            </a:r>
            <a:r>
              <a:rPr dirty="0"/>
              <a:t>: São Paulo, Rio, BH) e </a:t>
            </a:r>
            <a:r>
              <a:rPr dirty="0" err="1"/>
              <a:t>arestas</a:t>
            </a:r>
            <a:r>
              <a:rPr dirty="0"/>
              <a:t> com </a:t>
            </a:r>
            <a:r>
              <a:rPr dirty="0" err="1"/>
              <a:t>distâncias</a:t>
            </a:r>
            <a:r>
              <a:rPr dirty="0"/>
              <a:t> (km).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Implementação: Matriz de Adjacência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dirty="0"/>
              <a:t>A </a:t>
            </a:r>
            <a:r>
              <a:rPr dirty="0" err="1"/>
              <a:t>matriz</a:t>
            </a:r>
            <a:r>
              <a:rPr dirty="0"/>
              <a:t> de </a:t>
            </a:r>
            <a:r>
              <a:rPr dirty="0" err="1"/>
              <a:t>adjacência</a:t>
            </a:r>
            <a:r>
              <a:rPr dirty="0"/>
              <a:t> é </a:t>
            </a:r>
            <a:r>
              <a:rPr dirty="0" err="1"/>
              <a:t>uma</a:t>
            </a:r>
            <a:r>
              <a:rPr dirty="0"/>
              <a:t> forma de </a:t>
            </a:r>
            <a:r>
              <a:rPr dirty="0" err="1"/>
              <a:t>representar</a:t>
            </a:r>
            <a:r>
              <a:rPr dirty="0"/>
              <a:t> </a:t>
            </a:r>
            <a:r>
              <a:rPr dirty="0" err="1"/>
              <a:t>grafos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uma</a:t>
            </a:r>
            <a:r>
              <a:rPr dirty="0"/>
              <a:t> </a:t>
            </a:r>
            <a:r>
              <a:rPr dirty="0" err="1"/>
              <a:t>tabela</a:t>
            </a:r>
            <a:r>
              <a:rPr dirty="0"/>
              <a:t> </a:t>
            </a:r>
            <a:r>
              <a:rPr dirty="0" err="1"/>
              <a:t>n×n</a:t>
            </a:r>
            <a:r>
              <a:rPr dirty="0"/>
              <a:t>, </a:t>
            </a:r>
            <a:r>
              <a:rPr dirty="0" err="1"/>
              <a:t>onde</a:t>
            </a:r>
            <a:r>
              <a:rPr dirty="0"/>
              <a:t> n é o </a:t>
            </a:r>
            <a:r>
              <a:rPr dirty="0" err="1"/>
              <a:t>número</a:t>
            </a:r>
            <a:r>
              <a:rPr dirty="0"/>
              <a:t> de </a:t>
            </a:r>
            <a:r>
              <a:rPr dirty="0" err="1"/>
              <a:t>vértices</a:t>
            </a:r>
            <a:r>
              <a:rPr dirty="0"/>
              <a:t>.</a:t>
            </a:r>
          </a:p>
          <a:p>
            <a:endParaRPr dirty="0"/>
          </a:p>
          <a:p>
            <a:r>
              <a:rPr dirty="0"/>
              <a:t>O </a:t>
            </a:r>
            <a:r>
              <a:rPr dirty="0" err="1"/>
              <a:t>elemento</a:t>
            </a:r>
            <a:r>
              <a:rPr dirty="0"/>
              <a:t> M[</a:t>
            </a:r>
            <a:r>
              <a:rPr dirty="0" err="1"/>
              <a:t>i</a:t>
            </a:r>
            <a:r>
              <a:rPr dirty="0"/>
              <a:t>][j] = 1 </a:t>
            </a:r>
            <a:r>
              <a:rPr dirty="0" err="1"/>
              <a:t>indica</a:t>
            </a:r>
            <a:r>
              <a:rPr dirty="0"/>
              <a:t> </a:t>
            </a:r>
            <a:r>
              <a:rPr dirty="0" err="1"/>
              <a:t>uma</a:t>
            </a:r>
            <a:r>
              <a:rPr dirty="0"/>
              <a:t> </a:t>
            </a:r>
            <a:r>
              <a:rPr dirty="0" err="1"/>
              <a:t>aresta</a:t>
            </a:r>
            <a:r>
              <a:rPr dirty="0"/>
              <a:t> entre </a:t>
            </a:r>
            <a:r>
              <a:rPr dirty="0" err="1"/>
              <a:t>i</a:t>
            </a:r>
            <a:r>
              <a:rPr dirty="0"/>
              <a:t> e j (</a:t>
            </a:r>
            <a:r>
              <a:rPr dirty="0" err="1"/>
              <a:t>ou</a:t>
            </a:r>
            <a:r>
              <a:rPr dirty="0"/>
              <a:t> o peso, se for </a:t>
            </a:r>
            <a:r>
              <a:rPr dirty="0" err="1"/>
              <a:t>ponderado</a:t>
            </a:r>
            <a:r>
              <a:rPr dirty="0"/>
              <a:t>).</a:t>
            </a:r>
          </a:p>
          <a:p>
            <a:r>
              <a:rPr dirty="0"/>
              <a:t>Para </a:t>
            </a:r>
            <a:r>
              <a:rPr dirty="0" err="1"/>
              <a:t>grafos</a:t>
            </a:r>
            <a:r>
              <a:rPr dirty="0"/>
              <a:t> </a:t>
            </a:r>
            <a:r>
              <a:rPr dirty="0" err="1"/>
              <a:t>não</a:t>
            </a:r>
            <a:r>
              <a:rPr dirty="0"/>
              <a:t> </a:t>
            </a:r>
            <a:r>
              <a:rPr dirty="0" err="1"/>
              <a:t>direcionados</a:t>
            </a:r>
            <a:r>
              <a:rPr dirty="0"/>
              <a:t>, a </a:t>
            </a:r>
            <a:r>
              <a:rPr dirty="0" err="1"/>
              <a:t>matriz</a:t>
            </a:r>
            <a:r>
              <a:rPr dirty="0"/>
              <a:t> é </a:t>
            </a:r>
            <a:r>
              <a:rPr dirty="0" err="1"/>
              <a:t>simétrica</a:t>
            </a:r>
            <a:r>
              <a:rPr dirty="0"/>
              <a:t>; para </a:t>
            </a:r>
            <a:r>
              <a:rPr dirty="0" err="1"/>
              <a:t>direcionados</a:t>
            </a:r>
            <a:r>
              <a:rPr dirty="0"/>
              <a:t>, </a:t>
            </a:r>
            <a:r>
              <a:rPr dirty="0" err="1"/>
              <a:t>não</a:t>
            </a:r>
            <a:r>
              <a:rPr dirty="0"/>
              <a:t> </a:t>
            </a:r>
            <a:r>
              <a:rPr dirty="0" err="1"/>
              <a:t>necessariamente</a:t>
            </a:r>
            <a:r>
              <a:rPr dirty="0"/>
              <a:t>.</a:t>
            </a:r>
          </a:p>
          <a:p>
            <a:endParaRPr dirty="0"/>
          </a:p>
          <a:p>
            <a:pPr marL="400050" lvl="1" indent="0">
              <a:buNone/>
            </a:pPr>
            <a:r>
              <a:rPr dirty="0" err="1"/>
              <a:t>Exemplo</a:t>
            </a:r>
            <a:r>
              <a:rPr dirty="0"/>
              <a:t>:</a:t>
            </a:r>
          </a:p>
          <a:p>
            <a:pPr marL="400050" lvl="1" indent="0">
              <a:buNone/>
            </a:pPr>
            <a:r>
              <a:rPr dirty="0" err="1"/>
              <a:t>Vértices</a:t>
            </a:r>
            <a:r>
              <a:rPr dirty="0"/>
              <a:t>: A, B, C</a:t>
            </a:r>
          </a:p>
          <a:p>
            <a:pPr marL="400050" lvl="1" indent="0">
              <a:buNone/>
            </a:pPr>
            <a:r>
              <a:rPr dirty="0" err="1"/>
              <a:t>Arestas</a:t>
            </a:r>
            <a:r>
              <a:rPr dirty="0"/>
              <a:t>: A → B, B → C, C → A</a:t>
            </a:r>
          </a:p>
          <a:p>
            <a:endParaRPr dirty="0"/>
          </a:p>
          <a:p>
            <a:r>
              <a:rPr dirty="0" err="1"/>
              <a:t>Matriz</a:t>
            </a:r>
            <a:r>
              <a:rPr dirty="0"/>
              <a:t>:</a:t>
            </a:r>
          </a:p>
          <a:p>
            <a:pPr marL="400050" lvl="1" indent="0">
              <a:buNone/>
            </a:pPr>
            <a:r>
              <a:rPr dirty="0"/>
              <a:t>    A </a:t>
            </a:r>
            <a:r>
              <a:rPr lang="pt-BR" dirty="0" smtClean="0"/>
              <a:t> </a:t>
            </a:r>
            <a:r>
              <a:rPr dirty="0" smtClean="0"/>
              <a:t> </a:t>
            </a:r>
            <a:r>
              <a:rPr dirty="0"/>
              <a:t>B </a:t>
            </a:r>
            <a:r>
              <a:rPr lang="pt-BR" dirty="0" smtClean="0"/>
              <a:t> </a:t>
            </a:r>
            <a:r>
              <a:rPr dirty="0" smtClean="0"/>
              <a:t> </a:t>
            </a:r>
            <a:r>
              <a:rPr dirty="0"/>
              <a:t>C</a:t>
            </a:r>
          </a:p>
          <a:p>
            <a:pPr marL="400050" lvl="1" indent="0">
              <a:buNone/>
            </a:pPr>
            <a:r>
              <a:rPr dirty="0"/>
              <a:t>A [ 0, 1, 0 ]</a:t>
            </a:r>
          </a:p>
          <a:p>
            <a:pPr marL="400050" lvl="1" indent="0">
              <a:buNone/>
            </a:pPr>
            <a:r>
              <a:rPr dirty="0"/>
              <a:t>B [ 0, 0, 1 ]</a:t>
            </a:r>
          </a:p>
          <a:p>
            <a:pPr marL="400050" lvl="1" indent="0">
              <a:buNone/>
            </a:pPr>
            <a:r>
              <a:rPr dirty="0"/>
              <a:t>C [ 1, 0, 0 ]</a:t>
            </a:r>
          </a:p>
          <a:p>
            <a:endParaRPr dirty="0"/>
          </a:p>
          <a:p>
            <a:r>
              <a:rPr dirty="0" err="1" smtClean="0"/>
              <a:t>Exemplo</a:t>
            </a:r>
            <a:r>
              <a:rPr dirty="0" smtClean="0"/>
              <a:t> </a:t>
            </a:r>
            <a:r>
              <a:rPr dirty="0" err="1"/>
              <a:t>ilustrativo</a:t>
            </a:r>
            <a:r>
              <a:rPr dirty="0"/>
              <a:t>: </a:t>
            </a:r>
            <a:r>
              <a:rPr dirty="0" err="1"/>
              <a:t>Tabela</a:t>
            </a:r>
            <a:r>
              <a:rPr dirty="0"/>
              <a:t> </a:t>
            </a:r>
            <a:r>
              <a:rPr dirty="0" err="1"/>
              <a:t>representando</a:t>
            </a:r>
            <a:r>
              <a:rPr dirty="0"/>
              <a:t> a </a:t>
            </a:r>
            <a:r>
              <a:rPr dirty="0" err="1"/>
              <a:t>matriz</a:t>
            </a:r>
            <a:r>
              <a:rPr dirty="0"/>
              <a:t> e um </a:t>
            </a:r>
            <a:r>
              <a:rPr dirty="0" err="1"/>
              <a:t>pequeno</a:t>
            </a:r>
            <a:r>
              <a:rPr dirty="0"/>
              <a:t> </a:t>
            </a:r>
            <a:r>
              <a:rPr dirty="0" err="1"/>
              <a:t>diagrama</a:t>
            </a:r>
            <a:r>
              <a:rPr dirty="0"/>
              <a:t> com </a:t>
            </a:r>
            <a:r>
              <a:rPr dirty="0" err="1"/>
              <a:t>setas</a:t>
            </a:r>
            <a:r>
              <a:rPr dirty="0"/>
              <a:t> entre A, B e 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Os diferentes tipos de grafos — direcionados, acíclicos, não direcionados e rotulados — permitem modelar relações e problemas diversos.</a:t>
            </a:r>
          </a:p>
          <a:p>
            <a:endParaRPr/>
          </a:p>
          <a:p>
            <a:r>
              <a:t>A matriz de adjacência é uma estrutura essencial para representar e manipular grafos em algoritmos.</a:t>
            </a:r>
          </a:p>
          <a:p>
            <a:endParaRPr/>
          </a:p>
          <a:p>
            <a:r>
              <a:t>Compreender as diferenças ajuda a aplicar o modelo mais adequado a cada contexto.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485</Words>
  <Application>Microsoft Office PowerPoint</Application>
  <PresentationFormat>Apresentação na tela (4:3)</PresentationFormat>
  <Paragraphs>56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Grafos Direcionados</vt:lpstr>
      <vt:lpstr>Grafos Direcionados Acíclicos (DAGs)</vt:lpstr>
      <vt:lpstr>Grafos Não Direcionados</vt:lpstr>
      <vt:lpstr>Grafos Rotulados</vt:lpstr>
      <vt:lpstr>Implementação: Matriz de Adjacência</vt:lpstr>
      <vt:lpstr>Conclusão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Grafos Direcionados</dc:title>
  <dc:subject/>
  <dc:creator/>
  <cp:keywords/>
  <dc:description>generated using python-pptx</dc:description>
  <cp:lastModifiedBy>Antonio Tadeu Maffeis</cp:lastModifiedBy>
  <cp:revision>2</cp:revision>
  <dcterms:created xsi:type="dcterms:W3CDTF">2013-01-27T09:14:16Z</dcterms:created>
  <dcterms:modified xsi:type="dcterms:W3CDTF">2025-10-16T19:37:50Z</dcterms:modified>
  <cp:category/>
</cp:coreProperties>
</file>