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6"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9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15:59:56.909"/>
    </inkml:context>
    <inkml:brush xml:id="br0">
      <inkml:brushProperty name="width" value="0.035" units="cm"/>
      <inkml:brushProperty name="height" value="0.035" units="cm"/>
      <inkml:brushProperty name="color" value="#E71224"/>
    </inkml:brush>
  </inkml:definitions>
  <inkml:trace contextRef="#ctx0" brushRef="#br0">368 1 24575,'0'1244'0,"-2"-1222"0,0 0 0,-8 34 0,5-33 0,1 0 0,-1 26 0,6 469 0,-1-517 0,0-1 0,0 0 0,0 1 0,0-1 0,0 1 0,0-1 0,0 0 0,0 1 0,0-1 0,0 0 0,0 1 0,0-1 0,0 1 0,0-1 0,0 0 0,0 1 0,0-1 0,0 0 0,0 1 0,0-1 0,-1 0 0,1 1 0,0-1 0,0 0 0,-1 1 0,1-1 0,0 0 0,0 1 0,-1-1 0,1 0 0,0 0 0,0 1 0,-1-1 0,1 0 0,0 0 0,-1 0 0,1 0 0,-1 1 0,1-1 0,0 0 0,-1 0 0,-16-13 0,-25-42 0,30 38 0,-170-252 0,177 263 0,0-1 0,0 1 0,-1 1 0,0-1 0,0 1 0,0 0 0,0 0 0,-1 0 0,-10-4 0,17 9 0,0 0 0,-1 0 0,1 0 0,-1 0 0,1 0 0,-1 0 0,1 0 0,-1 0 0,1 0 0,0 0 0,-1 0 0,1 0 0,-1 0 0,1 1 0,0-1 0,-1 0 0,1 0 0,-1 0 0,1 1 0,0-1 0,-1 0 0,1 1 0,0-1 0,-1 0 0,1 1 0,0-1 0,0 0 0,-1 1 0,1-1 0,0 0 0,0 1 0,0-1 0,0 1 0,-1-1 0,1 1 0,0-1 0,0 0 0,0 1 0,0-1 0,0 1 0,0-1 0,0 1 0,0-1 0,0 0 0,0 1 0,0-1 0,1 1 0,-1-1 0,0 1 0,0-1 0,0 0 0,0 1 0,1-1 0,-1 1 0,1 0 0,9 31 0,-9-30 0,22 57 0,36 66 0,-45-99 0,1-2 0,2 1 0,0-2 0,40 41 0,-52-58 0,1-1 0,0 0 0,0-1 0,0 0 0,0 0 0,1 0 0,0-1 0,-1 1 0,1-2 0,0 1 0,1-1 0,-1 0 0,0 0 0,1-1 0,-1 0 0,1-1 0,-1 1 0,1-1 0,12-2 0,-7-1 0,0 0 0,-1-1 0,0 0 0,0-1 0,0 0 0,-1-1 0,0-1 0,0 1 0,0-2 0,16-13 0,27-24 0,-14 12 0,-1-1 0,-2-2 0,39-46 0,-9 1 0,18-25 0,-57 71 0,-17 21 0,-32 34 0,-13 13 0,-46 32 0,-10 8 0,48-38 0,-78 49 0,80-59 0,1 2 0,-64 58 0,61-46-1365,22-23-5461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15/11/2024</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6417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15/11/2024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6294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15/11/2024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8181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15/11/2024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874254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15/11/2024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4531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15/11/2024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64060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15/11/2024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44109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15/11/2024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11301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15/11/2024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87369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15/11/2024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28115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53B75-77C7-4566-858E-C7DF196B2D58}" type="datetimeFigureOut">
              <a:rPr lang="en-GB" smtClean="0"/>
              <a:t>15/11/2024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7608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53B75-77C7-4566-858E-C7DF196B2D58}" type="datetimeFigureOut">
              <a:rPr lang="en-GB" smtClean="0"/>
              <a:t>15/11/2024</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56472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53B75-77C7-4566-858E-C7DF196B2D58}" type="datetimeFigureOut">
              <a:rPr lang="en-GB" smtClean="0"/>
              <a:t>15/11/2024</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26560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53B75-77C7-4566-858E-C7DF196B2D58}" type="datetimeFigureOut">
              <a:rPr lang="en-GB" smtClean="0"/>
              <a:t>15/11/2024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5801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15/11/2024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4908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15/11/2024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5521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353B75-77C7-4566-858E-C7DF196B2D58}" type="datetimeFigureOut">
              <a:rPr lang="en-GB" smtClean="0"/>
              <a:t>15/11/2024</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A4C455-EC52-4AA0-B79F-8A42949B385E}" type="slidenum">
              <a:rPr lang="en-GB" smtClean="0"/>
              <a:t>‹#›</a:t>
            </a:fld>
            <a:endParaRPr lang="en-GB"/>
          </a:p>
        </p:txBody>
      </p:sp>
    </p:spTree>
    <p:extLst>
      <p:ext uri="{BB962C8B-B14F-4D97-AF65-F5344CB8AC3E}">
        <p14:creationId xmlns:p14="http://schemas.microsoft.com/office/powerpoint/2010/main" val="3735792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rmisra/news-category-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8F7F-DBF2-0212-031A-3A4EB9A61588}"/>
              </a:ext>
            </a:extLst>
          </p:cNvPr>
          <p:cNvSpPr>
            <a:spLocks noGrp="1"/>
          </p:cNvSpPr>
          <p:nvPr>
            <p:ph type="ctrTitle"/>
          </p:nvPr>
        </p:nvSpPr>
        <p:spPr>
          <a:xfrm>
            <a:off x="1524000" y="110836"/>
            <a:ext cx="9144000" cy="1228581"/>
          </a:xfrm>
        </p:spPr>
        <p:txBody>
          <a:bodyPr/>
          <a:lstStyle/>
          <a:p>
            <a:r>
              <a:rPr lang="en-GB" dirty="0"/>
              <a:t>MongoDB Portfolio Project</a:t>
            </a:r>
          </a:p>
        </p:txBody>
      </p:sp>
      <p:sp>
        <p:nvSpPr>
          <p:cNvPr id="3" name="Subtitle 2">
            <a:extLst>
              <a:ext uri="{FF2B5EF4-FFF2-40B4-BE49-F238E27FC236}">
                <a16:creationId xmlns:a16="http://schemas.microsoft.com/office/drawing/2014/main" id="{FFDEBFBE-E5E0-B2D4-57FF-DA85499B5F5E}"/>
              </a:ext>
            </a:extLst>
          </p:cNvPr>
          <p:cNvSpPr>
            <a:spLocks noGrp="1"/>
          </p:cNvSpPr>
          <p:nvPr>
            <p:ph type="subTitle" idx="1"/>
          </p:nvPr>
        </p:nvSpPr>
        <p:spPr>
          <a:xfrm>
            <a:off x="1524000" y="1246765"/>
            <a:ext cx="9144000" cy="591271"/>
          </a:xfrm>
        </p:spPr>
        <p:txBody>
          <a:bodyPr/>
          <a:lstStyle/>
          <a:p>
            <a:r>
              <a:rPr lang="en-GB" dirty="0"/>
              <a:t>An exploration of the tools</a:t>
            </a:r>
          </a:p>
        </p:txBody>
      </p:sp>
      <p:pic>
        <p:nvPicPr>
          <p:cNvPr id="5" name="Picture 4">
            <a:extLst>
              <a:ext uri="{FF2B5EF4-FFF2-40B4-BE49-F238E27FC236}">
                <a16:creationId xmlns:a16="http://schemas.microsoft.com/office/drawing/2014/main" id="{D22B5B0C-15BF-8242-B330-5EF6E3BB7AA0}"/>
              </a:ext>
            </a:extLst>
          </p:cNvPr>
          <p:cNvPicPr>
            <a:picLocks noChangeAspect="1"/>
          </p:cNvPicPr>
          <p:nvPr/>
        </p:nvPicPr>
        <p:blipFill>
          <a:blip r:embed="rId2"/>
          <a:stretch>
            <a:fillRect/>
          </a:stretch>
        </p:blipFill>
        <p:spPr>
          <a:xfrm>
            <a:off x="1524000" y="1685620"/>
            <a:ext cx="8429625" cy="4961676"/>
          </a:xfrm>
          <a:prstGeom prst="rect">
            <a:avLst/>
          </a:prstGeom>
        </p:spPr>
      </p:pic>
    </p:spTree>
    <p:extLst>
      <p:ext uri="{BB962C8B-B14F-4D97-AF65-F5344CB8AC3E}">
        <p14:creationId xmlns:p14="http://schemas.microsoft.com/office/powerpoint/2010/main" val="68995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0CC9-3DAC-ACBB-730F-15BB82AA41B7}"/>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2D302D5D-DF08-8B00-5090-A08C3C9EC605}"/>
              </a:ext>
            </a:extLst>
          </p:cNvPr>
          <p:cNvSpPr>
            <a:spLocks noGrp="1"/>
          </p:cNvSpPr>
          <p:nvPr>
            <p:ph idx="1"/>
          </p:nvPr>
        </p:nvSpPr>
        <p:spPr>
          <a:xfrm>
            <a:off x="838200" y="1825624"/>
            <a:ext cx="4829175" cy="4137025"/>
          </a:xfrm>
        </p:spPr>
        <p:txBody>
          <a:bodyPr>
            <a:normAutofit lnSpcReduction="100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MongoDB (and its desktop application ‘MongoDB Compass’) is a powerful tool to have when navigating, searching and extracting insights from NOSQL databases. In this project, I will be performing EDA (Exploratory Data Analysis) on an unstructured database consisting of hundreds of thousands of news articles in an effort to better understand the potential th</a:t>
            </a:r>
            <a:r>
              <a:rPr lang="en-GB" kern="100" dirty="0">
                <a:latin typeface="Aptos" panose="020B0004020202020204" pitchFamily="34" charset="0"/>
                <a:ea typeface="Aptos" panose="020B0004020202020204" pitchFamily="34" charset="0"/>
                <a:cs typeface="Times New Roman" panose="02020603050405020304" pitchFamily="18" charset="0"/>
              </a:rPr>
              <a:t>e software has to help with data analysis.</a:t>
            </a: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database I used can be found on Kaggle at:</a:t>
            </a:r>
          </a:p>
          <a:p>
            <a:pPr marL="0" indent="0">
              <a:lnSpc>
                <a:spcPct val="107000"/>
              </a:lnSpc>
              <a:spcAft>
                <a:spcPts val="800"/>
              </a:spcAft>
              <a:buNone/>
            </a:pPr>
            <a:r>
              <a:rPr lang="en-GB" sz="18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https://www.kaggle.com/datasets/rmisra/news-category-dataset</a:t>
            </a:r>
            <a:endParaRPr lang="en-GB" sz="18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sz="1600" dirty="0"/>
          </a:p>
        </p:txBody>
      </p:sp>
      <p:pic>
        <p:nvPicPr>
          <p:cNvPr id="5" name="Picture 4">
            <a:extLst>
              <a:ext uri="{FF2B5EF4-FFF2-40B4-BE49-F238E27FC236}">
                <a16:creationId xmlns:a16="http://schemas.microsoft.com/office/drawing/2014/main" id="{14031553-8B86-07D1-BD6E-3D859628C6D3}"/>
              </a:ext>
            </a:extLst>
          </p:cNvPr>
          <p:cNvPicPr>
            <a:picLocks noChangeAspect="1"/>
          </p:cNvPicPr>
          <p:nvPr/>
        </p:nvPicPr>
        <p:blipFill>
          <a:blip r:embed="rId3"/>
          <a:stretch>
            <a:fillRect/>
          </a:stretch>
        </p:blipFill>
        <p:spPr>
          <a:xfrm>
            <a:off x="5845429" y="1905000"/>
            <a:ext cx="5969343" cy="3099717"/>
          </a:xfrm>
          <a:prstGeom prst="rect">
            <a:avLst/>
          </a:prstGeom>
        </p:spPr>
      </p:pic>
    </p:spTree>
    <p:extLst>
      <p:ext uri="{BB962C8B-B14F-4D97-AF65-F5344CB8AC3E}">
        <p14:creationId xmlns:p14="http://schemas.microsoft.com/office/powerpoint/2010/main" val="22760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My first query</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10172306" cy="3127376"/>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After importing the database into MongoDB compass, I ran this query to have a look at all of the news headlines that had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china</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 them at any point. I </a:t>
            </a:r>
            <a:r>
              <a:rPr lang="en-GB" kern="100" dirty="0">
                <a:latin typeface="Aptos" panose="020B0004020202020204" pitchFamily="34" charset="0"/>
                <a:ea typeface="Aptos" panose="020B0004020202020204" pitchFamily="34" charset="0"/>
                <a:cs typeface="Times New Roman" panose="02020603050405020304" pitchFamily="18" charset="0"/>
              </a:rPr>
              <a:t>was able to find out that there were 670 occurrences in the database, though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I also made an interesting discovery that could become problematic if I did not take steps to sort it…</a:t>
            </a:r>
          </a:p>
        </p:txBody>
      </p:sp>
      <p:pic>
        <p:nvPicPr>
          <p:cNvPr id="3" name="Picture 2" descr="A screenshot of a chat&#10;&#10;Description automatically generated">
            <a:extLst>
              <a:ext uri="{FF2B5EF4-FFF2-40B4-BE49-F238E27FC236}">
                <a16:creationId xmlns:a16="http://schemas.microsoft.com/office/drawing/2014/main" id="{41A4FAB3-8DE5-3999-3A8C-1A3D3C4D6F1D}"/>
              </a:ext>
            </a:extLst>
          </p:cNvPr>
          <p:cNvPicPr>
            <a:picLocks noChangeAspect="1"/>
          </p:cNvPicPr>
          <p:nvPr/>
        </p:nvPicPr>
        <p:blipFill>
          <a:blip r:embed="rId2" cstate="print">
            <a:extLst>
              <a:ext uri="{28A0092B-C50C-407E-A947-70E740481C1C}">
                <a14:useLocalDpi xmlns:a14="http://schemas.microsoft.com/office/drawing/2010/main" val="0"/>
              </a:ext>
            </a:extLst>
          </a:blip>
          <a:srcRect b="46433"/>
          <a:stretch/>
        </p:blipFill>
        <p:spPr>
          <a:xfrm>
            <a:off x="338580" y="3473448"/>
            <a:ext cx="11647192" cy="3127375"/>
          </a:xfrm>
          <a:prstGeom prst="rect">
            <a:avLst/>
          </a:prstGeom>
        </p:spPr>
      </p:pic>
    </p:spTree>
    <p:extLst>
      <p:ext uri="{BB962C8B-B14F-4D97-AF65-F5344CB8AC3E}">
        <p14:creationId xmlns:p14="http://schemas.microsoft.com/office/powerpoint/2010/main" val="51459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Merging similar results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0" y="1825625"/>
            <a:ext cx="6825792" cy="4264089"/>
          </a:xfrm>
        </p:spPr>
        <p:txBody>
          <a:bodyPr>
            <a:normAutofit/>
          </a:bodyPr>
          <a:lstStyle/>
          <a:p>
            <a:pPr marL="0" indent="0">
              <a:buNone/>
            </a:pPr>
            <a:r>
              <a:rPr lang="en-GB" sz="1800" dirty="0">
                <a:effectLst/>
                <a:latin typeface="Aptos" panose="020B0004020202020204" pitchFamily="34" charset="0"/>
                <a:ea typeface="Aptos" panose="020B0004020202020204" pitchFamily="34" charset="0"/>
                <a:cs typeface="Times New Roman" panose="02020603050405020304" pitchFamily="18" charset="0"/>
              </a:rPr>
              <a:t>In the ‘Category’ field, I learned that there were multiple definitions for world news articles, such as ‘THE WORLDPOST’, ‘WORLD POST’ and  ‘WORLD NEWS’, that would be important to congregate under a single value to streamline my queries and avoid missing pieces of data that would contribute to my findings.</a:t>
            </a:r>
            <a:endParaRPr lang="en-GB" sz="1600" dirty="0"/>
          </a:p>
        </p:txBody>
      </p:sp>
      <p:pic>
        <p:nvPicPr>
          <p:cNvPr id="3" name="Picture 2" descr="A blue and white line&#10;&#10;Description automatically generated">
            <a:extLst>
              <a:ext uri="{FF2B5EF4-FFF2-40B4-BE49-F238E27FC236}">
                <a16:creationId xmlns:a16="http://schemas.microsoft.com/office/drawing/2014/main" id="{B68D3F7C-0DB3-6CDA-E49D-BFF8A28DC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07" y="3429000"/>
            <a:ext cx="10346669" cy="1699990"/>
          </a:xfrm>
          <a:prstGeom prst="rect">
            <a:avLst/>
          </a:prstGeom>
        </p:spPr>
      </p:pic>
    </p:spTree>
    <p:extLst>
      <p:ext uri="{BB962C8B-B14F-4D97-AF65-F5344CB8AC3E}">
        <p14:creationId xmlns:p14="http://schemas.microsoft.com/office/powerpoint/2010/main" val="349202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7E396-F545-8EBE-AD42-22E4802CF5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4DBB1-B515-C7C6-9D18-A5028AD2066F}"/>
              </a:ext>
            </a:extLst>
          </p:cNvPr>
          <p:cNvSpPr>
            <a:spLocks noGrp="1"/>
          </p:cNvSpPr>
          <p:nvPr>
            <p:ph type="title"/>
          </p:nvPr>
        </p:nvSpPr>
        <p:spPr/>
        <p:txBody>
          <a:bodyPr/>
          <a:lstStyle/>
          <a:p>
            <a:r>
              <a:rPr lang="en-GB" dirty="0"/>
              <a:t>Merging similar results</a:t>
            </a:r>
          </a:p>
        </p:txBody>
      </p:sp>
      <p:sp>
        <p:nvSpPr>
          <p:cNvPr id="11" name="Content Placeholder 2">
            <a:extLst>
              <a:ext uri="{FF2B5EF4-FFF2-40B4-BE49-F238E27FC236}">
                <a16:creationId xmlns:a16="http://schemas.microsoft.com/office/drawing/2014/main" id="{1108CE91-2C8B-F801-2FF2-82471F4377F4}"/>
              </a:ext>
            </a:extLst>
          </p:cNvPr>
          <p:cNvSpPr>
            <a:spLocks noGrp="1"/>
          </p:cNvSpPr>
          <p:nvPr>
            <p:ph idx="1"/>
          </p:nvPr>
        </p:nvSpPr>
        <p:spPr>
          <a:xfrm>
            <a:off x="838200" y="1825625"/>
            <a:ext cx="10294856" cy="472825"/>
          </a:xfrm>
        </p:spPr>
        <p:txBody>
          <a:bodyPr>
            <a:normAutofit lnSpcReduction="100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To start, I used this query to select all documents with the previously mentioned categories. </a:t>
            </a:r>
          </a:p>
          <a:p>
            <a:pPr marL="0" indent="0">
              <a:lnSpc>
                <a:spcPct val="107000"/>
              </a:lnSpc>
              <a:spcAft>
                <a:spcPts val="800"/>
              </a:spcAft>
              <a:buNone/>
            </a:pPr>
            <a:endParaRPr lang="en-GB"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68949D7-1056-F7F1-A41E-90425FB9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8" y="2298450"/>
            <a:ext cx="9170940" cy="96322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D252011-32E2-A723-11EB-9B33FCF9F142}"/>
              </a:ext>
            </a:extLst>
          </p:cNvPr>
          <p:cNvPicPr>
            <a:picLocks noChangeAspect="1"/>
          </p:cNvPicPr>
          <p:nvPr/>
        </p:nvPicPr>
        <p:blipFill>
          <a:blip r:embed="rId3">
            <a:extLst>
              <a:ext uri="{28A0092B-C50C-407E-A947-70E740481C1C}">
                <a14:useLocalDpi xmlns:a14="http://schemas.microsoft.com/office/drawing/2010/main" val="0"/>
              </a:ext>
            </a:extLst>
          </a:blip>
          <a:srcRect b="39748"/>
          <a:stretch/>
        </p:blipFill>
        <p:spPr>
          <a:xfrm>
            <a:off x="6300964" y="3396751"/>
            <a:ext cx="5052836" cy="2940550"/>
          </a:xfrm>
          <a:prstGeom prst="rect">
            <a:avLst/>
          </a:prstGeom>
        </p:spPr>
      </p:pic>
      <p:sp>
        <p:nvSpPr>
          <p:cNvPr id="6" name="Content Placeholder 2">
            <a:extLst>
              <a:ext uri="{FF2B5EF4-FFF2-40B4-BE49-F238E27FC236}">
                <a16:creationId xmlns:a16="http://schemas.microsoft.com/office/drawing/2014/main" id="{717DD30D-CE09-88DB-D6C7-656CD95B7D14}"/>
              </a:ext>
            </a:extLst>
          </p:cNvPr>
          <p:cNvSpPr txBox="1">
            <a:spLocks/>
          </p:cNvSpPr>
          <p:nvPr/>
        </p:nvSpPr>
        <p:spPr>
          <a:xfrm>
            <a:off x="838200" y="3396750"/>
            <a:ext cx="5320108" cy="40783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Aft>
                <a:spcPts val="800"/>
              </a:spcAft>
              <a:buFont typeface="Wingdings 3" charset="2"/>
              <a:buNone/>
            </a:pPr>
            <a:r>
              <a:rPr lang="en-GB" kern="100" dirty="0">
                <a:latin typeface="Aptos" panose="020B0004020202020204" pitchFamily="34" charset="0"/>
                <a:ea typeface="Aptos" panose="020B0004020202020204" pitchFamily="34" charset="0"/>
                <a:cs typeface="Times New Roman" panose="02020603050405020304" pitchFamily="18" charset="0"/>
              </a:rPr>
              <a:t>Then, after clicking on the update tab, I could input this code to unite all three values under a single value. Once I performed the same query (modified to also check the count of these articles) afterwards, I can see that 46% of all headlines containing ‘</a:t>
            </a:r>
            <a:r>
              <a:rPr lang="en-GB" kern="100" dirty="0" err="1">
                <a:latin typeface="Aptos" panose="020B0004020202020204" pitchFamily="34" charset="0"/>
                <a:ea typeface="Aptos" panose="020B0004020202020204" pitchFamily="34" charset="0"/>
                <a:cs typeface="Times New Roman" panose="02020603050405020304" pitchFamily="18" charset="0"/>
              </a:rPr>
              <a:t>china</a:t>
            </a:r>
            <a:r>
              <a:rPr lang="en-GB" kern="100" dirty="0">
                <a:latin typeface="Aptos" panose="020B0004020202020204" pitchFamily="34" charset="0"/>
                <a:ea typeface="Aptos" panose="020B0004020202020204" pitchFamily="34" charset="0"/>
                <a:cs typeface="Times New Roman" panose="02020603050405020304" pitchFamily="18" charset="0"/>
              </a:rPr>
              <a:t>’ came from ‘World News’, and that there were 670 records in total out of this database consisting of over 200k documents. Performing this alteration would make things much easier to analyse from here on out, in Compass or not.</a:t>
            </a:r>
          </a:p>
        </p:txBody>
      </p:sp>
    </p:spTree>
    <p:extLst>
      <p:ext uri="{BB962C8B-B14F-4D97-AF65-F5344CB8AC3E}">
        <p14:creationId xmlns:p14="http://schemas.microsoft.com/office/powerpoint/2010/main" val="425206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Another Query</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4"/>
            <a:ext cx="7267574" cy="3726763"/>
          </a:xfrm>
        </p:spPr>
        <p:txBody>
          <a:bodyPr>
            <a:normAutofit/>
          </a:bodyPr>
          <a:lstStyle/>
          <a:p>
            <a:pPr marL="0" indent="0">
              <a:lnSpc>
                <a:spcPct val="107000"/>
              </a:lnSpc>
              <a:spcAft>
                <a:spcPts val="800"/>
              </a:spcAft>
              <a:buNone/>
            </a:pPr>
            <a:r>
              <a:rPr lang="en-GB" sz="1800" dirty="0">
                <a:effectLst/>
                <a:latin typeface="Aptos" panose="020B0004020202020204" pitchFamily="34" charset="0"/>
                <a:ea typeface="Aptos" panose="020B0004020202020204" pitchFamily="34" charset="0"/>
                <a:cs typeface="Times New Roman" panose="02020603050405020304" pitchFamily="18" charset="0"/>
              </a:rPr>
              <a:t>My next query will look at the frequency of articles including the word ‘covid’ or ‘coronavirus’ and how they appear across the time frame. An expanded version of the query code can be seen to the right – we will be looking at the results in the data section of the schema tab.</a:t>
            </a: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However, further inspection revealed that the contents of the ‘date’ field were of a </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string format</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instead of a date format, which would need to be converted in order to perform this analysis. I can do this either through a permanent conversion or run my query with an aggregation pipeline to convert the dates of the documents I query into the correct format. For this exercise, I will perform this temporarily through my pipeline.</a:t>
            </a:r>
          </a:p>
          <a:p>
            <a:pPr marL="0" indent="0">
              <a:lnSpc>
                <a:spcPct val="107000"/>
              </a:lnSpc>
              <a:spcAft>
                <a:spcPts val="800"/>
              </a:spcAft>
              <a:buNone/>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A127FC83-69FC-D495-8566-8CAD9C93C4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082" y="5139203"/>
            <a:ext cx="11526201" cy="1380437"/>
          </a:xfrm>
          <a:prstGeom prst="rect">
            <a:avLst/>
          </a:prstGeom>
        </p:spPr>
      </p:pic>
      <p:pic>
        <p:nvPicPr>
          <p:cNvPr id="10" name="Picture 9">
            <a:extLst>
              <a:ext uri="{FF2B5EF4-FFF2-40B4-BE49-F238E27FC236}">
                <a16:creationId xmlns:a16="http://schemas.microsoft.com/office/drawing/2014/main" id="{97266D45-C622-B2CB-BCC6-EAEE08B3F163}"/>
              </a:ext>
            </a:extLst>
          </p:cNvPr>
          <p:cNvPicPr>
            <a:picLocks noChangeAspect="1"/>
          </p:cNvPicPr>
          <p:nvPr/>
        </p:nvPicPr>
        <p:blipFill>
          <a:blip r:embed="rId3"/>
          <a:srcRect b="24943"/>
          <a:stretch/>
        </p:blipFill>
        <p:spPr>
          <a:xfrm>
            <a:off x="8155475" y="2331873"/>
            <a:ext cx="3776808" cy="1605067"/>
          </a:xfrm>
          <a:prstGeom prst="rect">
            <a:avLst/>
          </a:prstGeom>
        </p:spPr>
      </p:pic>
    </p:spTree>
    <p:extLst>
      <p:ext uri="{BB962C8B-B14F-4D97-AF65-F5344CB8AC3E}">
        <p14:creationId xmlns:p14="http://schemas.microsoft.com/office/powerpoint/2010/main" val="426610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0CAAA-5567-9A3F-1B04-DE87C66CF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AD0FC-515C-9CD6-1709-B629D857A70F}"/>
              </a:ext>
            </a:extLst>
          </p:cNvPr>
          <p:cNvSpPr>
            <a:spLocks noGrp="1"/>
          </p:cNvSpPr>
          <p:nvPr>
            <p:ph type="title"/>
          </p:nvPr>
        </p:nvSpPr>
        <p:spPr/>
        <p:txBody>
          <a:bodyPr/>
          <a:lstStyle/>
          <a:p>
            <a:r>
              <a:rPr lang="en-GB" dirty="0"/>
              <a:t>Another Query</a:t>
            </a:r>
          </a:p>
        </p:txBody>
      </p:sp>
      <p:sp>
        <p:nvSpPr>
          <p:cNvPr id="11" name="Content Placeholder 2">
            <a:extLst>
              <a:ext uri="{FF2B5EF4-FFF2-40B4-BE49-F238E27FC236}">
                <a16:creationId xmlns:a16="http://schemas.microsoft.com/office/drawing/2014/main" id="{4053E954-5D7A-1873-53D2-E327EFB4D8B0}"/>
              </a:ext>
            </a:extLst>
          </p:cNvPr>
          <p:cNvSpPr>
            <a:spLocks noGrp="1"/>
          </p:cNvSpPr>
          <p:nvPr>
            <p:ph idx="1"/>
          </p:nvPr>
        </p:nvSpPr>
        <p:spPr>
          <a:xfrm>
            <a:off x="838201" y="1825624"/>
            <a:ext cx="7267574" cy="3726763"/>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result of this conversion is a much different view in the schema panel for the date category, where each article is placed in a timeline to create something similar to what looks like a heatmap. Interestingly, news articles about coronaviruses were dotted around in the early 2010’s before petering off until 2020, where occurrences exploded before slowly waning again as the years continued.</a:t>
            </a:r>
          </a:p>
          <a:p>
            <a:pPr marL="0" indent="0">
              <a:lnSpc>
                <a:spcPct val="107000"/>
              </a:lnSpc>
              <a:spcAft>
                <a:spcPts val="800"/>
              </a:spcAft>
              <a:buNone/>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F832F7D8-003D-9832-7CD8-0C0B37723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9187" y="554646"/>
            <a:ext cx="2765425" cy="3691890"/>
          </a:xfrm>
          <a:prstGeom prst="rect">
            <a:avLst/>
          </a:prstGeom>
        </p:spPr>
      </p:pic>
      <p:pic>
        <p:nvPicPr>
          <p:cNvPr id="6" name="Picture 5" descr="A close up of a date&#10;&#10;Description automatically generated">
            <a:extLst>
              <a:ext uri="{FF2B5EF4-FFF2-40B4-BE49-F238E27FC236}">
                <a16:creationId xmlns:a16="http://schemas.microsoft.com/office/drawing/2014/main" id="{87E35EE0-AD96-7051-F41E-8A7C777AC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523" y="4392217"/>
            <a:ext cx="11474953" cy="2111666"/>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A710EA11-117D-56FC-219A-EC9A1ABB11FA}"/>
                  </a:ext>
                </a:extLst>
              </p14:cNvPr>
              <p14:cNvContentPartPr/>
              <p14:nvPr/>
            </p14:nvContentPartPr>
            <p14:xfrm>
              <a:off x="9868920" y="1771335"/>
              <a:ext cx="341280" cy="722880"/>
            </p14:xfrm>
          </p:contentPart>
        </mc:Choice>
        <mc:Fallback>
          <p:pic>
            <p:nvPicPr>
              <p:cNvPr id="8" name="Ink 7">
                <a:extLst>
                  <a:ext uri="{FF2B5EF4-FFF2-40B4-BE49-F238E27FC236}">
                    <a16:creationId xmlns:a16="http://schemas.microsoft.com/office/drawing/2014/main" id="{A710EA11-117D-56FC-219A-EC9A1ABB11FA}"/>
                  </a:ext>
                </a:extLst>
              </p:cNvPr>
              <p:cNvPicPr/>
              <p:nvPr/>
            </p:nvPicPr>
            <p:blipFill>
              <a:blip r:embed="rId5"/>
              <a:stretch>
                <a:fillRect/>
              </a:stretch>
            </p:blipFill>
            <p:spPr>
              <a:xfrm>
                <a:off x="9862800" y="1765215"/>
                <a:ext cx="353520" cy="735120"/>
              </a:xfrm>
              <a:prstGeom prst="rect">
                <a:avLst/>
              </a:prstGeom>
            </p:spPr>
          </p:pic>
        </mc:Fallback>
      </mc:AlternateContent>
    </p:spTree>
    <p:extLst>
      <p:ext uri="{BB962C8B-B14F-4D97-AF65-F5344CB8AC3E}">
        <p14:creationId xmlns:p14="http://schemas.microsoft.com/office/powerpoint/2010/main" val="304313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What I’d try next</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9515474" cy="3858738"/>
          </a:xfrm>
        </p:spPr>
        <p:txBody>
          <a:bodyPr>
            <a:normAutofit/>
          </a:bodyPr>
          <a:lstStyle/>
          <a:p>
            <a:pPr marL="0" indent="0">
              <a:lnSpc>
                <a:spcPct val="107000"/>
              </a:lnSpc>
              <a:spcAft>
                <a:spcPts val="800"/>
              </a:spcAft>
              <a:buNone/>
            </a:pPr>
            <a:r>
              <a:rPr lang="en-GB" kern="100" dirty="0">
                <a:latin typeface="Aptos" panose="020B0004020202020204" pitchFamily="34" charset="0"/>
                <a:ea typeface="Aptos" panose="020B0004020202020204" pitchFamily="34" charset="0"/>
                <a:cs typeface="Times New Roman" panose="02020603050405020304" pitchFamily="18" charset="0"/>
              </a:rPr>
              <a:t>As I continue exploring the tools a data analyst can have at their disposal, I would like to try to edit databases within MongoDB on a large scale on a permanent basis. My attempts at changing the data string field into a date format permanently didn’t work as planned, and I ended up modifying the field in a completely different way that forced me to start over! Learning of a way to be able to make these changes safely (like with a sort of version control) could allow me to experiment more thoroughly with editing entire databases.</a:t>
            </a:r>
          </a:p>
        </p:txBody>
      </p:sp>
    </p:spTree>
    <p:extLst>
      <p:ext uri="{BB962C8B-B14F-4D97-AF65-F5344CB8AC3E}">
        <p14:creationId xmlns:p14="http://schemas.microsoft.com/office/powerpoint/2010/main" val="4253767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549</TotalTime>
  <Words>682</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Century Gothic</vt:lpstr>
      <vt:lpstr>Wingdings 3</vt:lpstr>
      <vt:lpstr>Wisp</vt:lpstr>
      <vt:lpstr>MongoDB Portfolio Project</vt:lpstr>
      <vt:lpstr>Project Aims</vt:lpstr>
      <vt:lpstr>My first query</vt:lpstr>
      <vt:lpstr>Merging similar results</vt:lpstr>
      <vt:lpstr>Merging similar results</vt:lpstr>
      <vt:lpstr>Another Query</vt:lpstr>
      <vt:lpstr>Another Query</vt:lpstr>
      <vt:lpstr>What I’d try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Adey s2007384</dc:creator>
  <cp:lastModifiedBy>Thomas Adey s2007384</cp:lastModifiedBy>
  <cp:revision>10</cp:revision>
  <dcterms:created xsi:type="dcterms:W3CDTF">2024-09-25T10:47:18Z</dcterms:created>
  <dcterms:modified xsi:type="dcterms:W3CDTF">2024-11-15T16:08:54Z</dcterms:modified>
</cp:coreProperties>
</file>