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3" r:id="rId5"/>
    <p:sldId id="274" r:id="rId6"/>
    <p:sldId id="270" r:id="rId7"/>
    <p:sldId id="275" r:id="rId8"/>
    <p:sldId id="267" r:id="rId9"/>
    <p:sldId id="2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2:49:17.014"/>
    </inkml:context>
    <inkml:brush xml:id="br0">
      <inkml:brushProperty name="width" value="0.035" units="cm"/>
      <inkml:brushProperty name="height" value="0.035" units="cm"/>
      <inkml:brushProperty name="color" value="#E71224"/>
    </inkml:brush>
  </inkml:definitions>
  <inkml:trace contextRef="#ctx0" brushRef="#br0">1 1 24575,'3'43'0,"2"0"0,2-1 0,2 0 0,2 0 0,26 68 0,-12-41 0,2-2 0,3 0 0,4-2 0,80 118 0,-75-130 0,-2-2 0,57 61 0,15 12 0,-16-40 0,32 32 0,-103-96 0,1 0 0,1-2 0,1-1 0,26 15 0,52 36 0,160 111 0,-223-153 0,77 47 0,-110-68 0,42 25 0,-48-29 0,1 0 0,0 0 0,0 0 0,0 0 0,0-1 0,0 1 0,0 0 0,0-1 0,0 0 0,0 1 0,0-1 0,0 0 0,0 0 0,1 0 0,-1 0 0,0 0 0,0-1 0,0 1 0,0-1 0,0 1 0,2-2 0,-2 0 0,-1 1 0,0-1 0,0 0 0,0 0 0,0 1 0,0-1 0,-1 0 0,1 0 0,0 0 0,-1 0 0,0 0 0,1 0 0,-1 0 0,0 0 0,0 0 0,0 0 0,0 0 0,0 0 0,-1 0 0,0-3 0,-10-44 0,10 45 0,-77-226 0,72 215 0,-1 1 0,0-1 0,-17-23 0,19 30 0,34 101 0,98 229 0,-124-316 0,0 1 0,-1 0 0,0 1 0,0-1 0,-1 0 0,0 1 0,1 11 0,-3-18 0,1 1 0,0 0 0,-1 0 0,1-1 0,-1 1 0,0 0 0,0-1 0,1 1 0,-1 0 0,0-1 0,0 1 0,0-1 0,-1 1 0,1-1 0,0 0 0,0 0 0,-1 1 0,1-1 0,-1 0 0,1 0 0,-1 0 0,0-1 0,1 1 0,-1 0 0,0-1 0,1 1 0,-1-1 0,0 1 0,0-1 0,1 0 0,-1 1 0,0-1 0,0 0 0,0 0 0,-1-1 0,-245 0 0,95-2 0,21 3-1365,110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2:49:20.266"/>
    </inkml:context>
    <inkml:brush xml:id="br0">
      <inkml:brushProperty name="width" value="0.035" units="cm"/>
      <inkml:brushProperty name="height" value="0.035" units="cm"/>
      <inkml:brushProperty name="color" value="#E71224"/>
    </inkml:brush>
  </inkml:definitions>
  <inkml:trace contextRef="#ctx0" brushRef="#br0">1 2067 24575,'40'-15'0,"-24"8"0,25-12 0,-1-3 0,67-46 0,-37 22 0,101-43 0,-3 3 0,-153 75 0,-1-1 0,0 0 0,0-1 0,17-21 0,32-30 0,18-10 0,-3-4 0,68-88 0,-71 78 0,-53 60 0,-2-1 0,30-57 0,-28 47 0,36-61 0,-48 80 0,0 0 0,9-26 0,15-33 0,-17 44 0,21-60 0,6-12 0,-8 28 0,-3-2 0,33-129 0,-58 185 0,-6 20 0,0 0 0,0-1 0,-1 1 0,0 0 0,0-1 0,0 1 0,0-10 0,-1 13 0,-1 1 0,1-1 0,-1 0 0,0 1 0,1-1 0,-1 1 0,0-1 0,0 1 0,0 0 0,0-1 0,0 1 0,0 0 0,0 0 0,0 0 0,-1 0 0,1-1 0,0 2 0,-1-1 0,1 0 0,-1 0 0,1 0 0,-1 1 0,1-1 0,-1 1 0,0-1 0,1 1 0,-1 0 0,0-1 0,1 1 0,-4 0 0,-7 0 0,-1-1 0,1 2 0,-1-1 0,1 2 0,-1 0 0,1 0 0,-14 5 0,-50 8 0,60-12-19,0 0 0,1 1 0,-1 0 0,1 2 0,0 0 0,-26 14 0,2-2-1213,23-11-5594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2:49:21.853"/>
    </inkml:context>
    <inkml:brush xml:id="br0">
      <inkml:brushProperty name="width" value="0.035" units="cm"/>
      <inkml:brushProperty name="height" value="0.035" units="cm"/>
      <inkml:brushProperty name="color" value="#E71224"/>
    </inkml:brush>
  </inkml:definitions>
  <inkml:trace contextRef="#ctx0" brushRef="#br0">1 1 24575,'7'0'0,"0"1"0,0 0 0,0 1 0,1-1 0,-1 1 0,-1 1 0,1 0 0,0 0 0,0 0 0,-1 0 0,0 1 0,0 0 0,0 1 0,0-1 0,-1 1 0,0 0 0,0 0 0,0 1 0,8 11 0,-2 0 0,0 1 0,0 1 0,-2 0 0,0 0 0,9 35 0,34 162 0,-24-87 0,-24-108-1365,-1-2-5461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2:49:26.480"/>
    </inkml:context>
    <inkml:brush xml:id="br0">
      <inkml:brushProperty name="width" value="0.035" units="cm"/>
      <inkml:brushProperty name="height" value="0.035" units="cm"/>
      <inkml:brushProperty name="color" value="#E71224"/>
    </inkml:brush>
  </inkml:definitions>
  <inkml:trace contextRef="#ctx0" brushRef="#br0">4236 716 24575,'-6'-2'0,"1"0"0,0 0 0,0 0 0,0-1 0,0 0 0,0 0 0,0 0 0,1 0 0,0-1 0,0 1 0,-6-8 0,-6-3 0,-266-198 0,209 162 0,-157-77 0,170 99 0,-7-5 0,-2 3 0,-1 3 0,-126-31 0,97 37 0,26 5 0,0 2 0,-122-5 0,44 6 0,-3 1 0,-433 13 0,532 2 0,1 2 0,-55 13 0,89-14 0,-363 83 0,117-20 0,196-47 0,-111 44 0,125-41 0,2 4 0,-96 63 0,108-59 0,-42 42 0,-38 29 0,98-78 0,21-21 0,1 0 0,-1 0 0,0 0 0,0 0 0,0 0 0,0-1 0,-1 1 0,1-1 0,-8 3 0,11-5 0,-1 0 0,0 0 0,1 0 0,-1 0 0,0 0 0,1 0 0,-1-1 0,0 1 0,1 0 0,-1 0 0,0-1 0,1 1 0,-1-1 0,1 1 0,-1 0 0,1-1 0,-1 1 0,1-1 0,-1 1 0,1-1 0,-1 1 0,1-1 0,0 0 0,-1 1 0,1-1 0,0 0 0,-1 1 0,1-1 0,0 0 0,0 1 0,0-1 0,0 0 0,0 1 0,-1-1 0,1 0 0,1-1 0,-4-30 0,3 28 0,2-38 0,2 0 0,2 0 0,1 1 0,3 0 0,18-51 0,-12 40 0,-2-1 0,9-70 0,-69 242 0,-33 125 0,68-216 0,6-15 0,0 0 0,1 0 0,1 0 0,-1 1 0,0 16 0,4-28 0,-1 1 0,1-1 0,1 1 0,-1-1 0,0 1 0,1-1 0,-1 1 0,1-1 0,-1 0 0,1 1 0,0-1 0,0 0 0,0 0 0,1 0 0,-1 1 0,0-1 0,1 0 0,-1-1 0,1 1 0,0 0 0,0 0 0,-1-1 0,1 1 0,0-1 0,0 1 0,1-1 0,-1 0 0,0 0 0,0 0 0,1 0 0,-1 0 0,0-1 0,1 1 0,-1-1 0,3 1 0,28 2 0,0 0 0,0-2 0,50-6 0,8 1 0,74 7 0,162-6 0,-298 0-341,1-1 0,-1-1-1,43-13 1,-55 11-6485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4:03:49.479"/>
    </inkml:context>
    <inkml:brush xml:id="br0">
      <inkml:brushProperty name="width" value="0.035" units="cm"/>
      <inkml:brushProperty name="height" value="0.035" units="cm"/>
      <inkml:brushProperty name="color" value="#E71224"/>
    </inkml:brush>
  </inkml:definitions>
  <inkml:trace contextRef="#ctx0" brushRef="#br0">1 2778 24575,'5082'0'0,"-5053"2"0,60 10 0,-59-6 0,57 2 0,19-8 0,-31-2 0,1 4 0,84 13 0,-85-5 0,-33-4 0,58 14 0,140 29 0,-117-28 0,156 46 0,-235-56 0,86 15 0,27 0 0,67 35 0,-171-47 0,-1 3 0,85 38 0,-79-34 0,1-3 0,0-2 0,75 10 0,71 17 0,-128-25 0,127 12 0,-197-29 0,80 6 0,41 6 0,108 14 0,-1-1 0,-52 0 0,157 31 0,-177-35 0,-128-18 0,64 0 0,-66-4 0,-1 2 0,52 8 0,124 22 0,-171-27 0,67 1 0,-71-6 0,-1 2 0,61 10 0,-59-6 0,0-1 0,47 0 0,-40-4 0,46 9 0,98 17 0,-119-19 0,0-3 0,122-7 0,-64 0 0,610 2 0,-721-1 0,0 0 0,-1-1 0,1 0 0,0-1 0,0-1 0,-1 0 0,15-7 0,83-47 0,-75 38 0,19-13 0,-2-2 0,82-73 0,-108 85 0,-1-2 0,-1-1 0,-1-2 0,-2 0 0,-1 0 0,30-57 0,53-116 0,-85 157 0,-2-1 0,14-62 0,12-36 0,-36 123 0,-1 0 0,-1 0 0,2-25 0,5-26 0,-3 27 0,-3 0 0,-2-1 0,-4-74 0,-1 71 0,2 0 0,13-93 0,-5 77 0,-3 0 0,-2 0 0,-7-66 0,2 7 0,0 22 0,5-111 0,9 141 0,-7 52 0,-1 0 0,1-30 0,-5 46 0,1-47 0,13-80 0,13-12 0,-13 74 0,-10 42 0,2 1 0,14-44 0,0 17 0,-11 25 0,1 2 0,21-39 0,0 6 0,-18 33 0,1 0 0,27-35 0,-33 49 0,10-11 0,0 0 0,1 1 0,1 1 0,32-25 0,-45 39 0,2 0 0,-1 0 0,1 0 0,0 1 0,0 0 0,1 1 0,-1 0 0,1 0 0,0 1 0,0 0 0,0 1 0,0 0 0,1 1 0,17 0 0,130 3-1365,-135-2-5461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4:04:02.037"/>
    </inkml:context>
    <inkml:brush xml:id="br0">
      <inkml:brushProperty name="width" value="0.035" units="cm"/>
      <inkml:brushProperty name="height" value="0.035" units="cm"/>
      <inkml:brushProperty name="color" value="#E71224"/>
    </inkml:brush>
  </inkml:definitions>
  <inkml:trace contextRef="#ctx0" brushRef="#br0">1 3 24575,'119'-2'0,"130"5"0,-235-1 0,0 1 0,0 1 0,0 0 0,23 11 0,29 8 0,-46-17 0,0 1 0,38 19 0,-41-18 0,0 0 0,1-1 0,0 0 0,26 5 0,-23-7 0,0 0 0,-1 2 0,0 0 0,0 1 0,-1 1 0,0 1 0,0 1 0,-1 1 0,-1 0 0,28 25 0,-6-6 0,-31-25 0,0 0 0,0 0 0,-1 1 0,0-1 0,0 1 0,6 9 0,87 120 0,0-26 0,2 2 0,-78-87 0,0-1 0,1-1 0,46 32 0,-41-32 0,176 124 0,-164-122 0,68 28 0,-7-3 0,43 24 0,-113-58 0,0-1 0,0-2 0,1-1 0,41 8 0,-73-20 0,25 6 0,0-2 0,45 2 0,28 3 0,-37 4 0,-23-5 0,0-1 0,78 3 0,-93-8-73,-1 1-1,1 1 0,-1 1 1,41 14-1,-35-10-923,-12-4-5829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14/11/2024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14/11/2024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14/11/2024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14/11/2024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svg"/><Relationship Id="rId15" Type="http://schemas.openxmlformats.org/officeDocument/2006/relationships/image" Target="../media/image11.png"/><Relationship Id="rId10" Type="http://schemas.openxmlformats.org/officeDocument/2006/relationships/customXml" Target="../ink/ink2.xml"/><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543068" cy="1228581"/>
          </a:xfrm>
        </p:spPr>
        <p:txBody>
          <a:bodyPr>
            <a:noAutofit/>
          </a:bodyPr>
          <a:lstStyle/>
          <a:p>
            <a:r>
              <a:rPr lang="en-GB" sz="4400" dirty="0"/>
              <a:t>Python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6" name="Picture 5">
            <a:extLst>
              <a:ext uri="{FF2B5EF4-FFF2-40B4-BE49-F238E27FC236}">
                <a16:creationId xmlns:a16="http://schemas.microsoft.com/office/drawing/2014/main" id="{2F2A43C6-FC95-0441-C6A0-87ACA3D1568F}"/>
              </a:ext>
            </a:extLst>
          </p:cNvPr>
          <p:cNvPicPr>
            <a:picLocks noChangeAspect="1"/>
          </p:cNvPicPr>
          <p:nvPr/>
        </p:nvPicPr>
        <p:blipFill>
          <a:blip r:embed="rId2"/>
          <a:stretch>
            <a:fillRect/>
          </a:stretch>
        </p:blipFill>
        <p:spPr>
          <a:xfrm>
            <a:off x="3003338" y="1838036"/>
            <a:ext cx="5816812" cy="4696614"/>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Summary</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199" y="1947141"/>
            <a:ext cx="6896101" cy="4217989"/>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project uses a python script to allow the user to play ‘rock, paper, scissors’ versus the computer over five rounds, using code that receives and understands the player input and compares it to the computer’s choice.</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 recap, ‘Rock Paper Scissors’ is a game where two or more people guess either ‘rock’, ‘paper’ or ‘scissors’ at the same time. Scissors beats paper, rock beats scissors, and paper beats rock. If both players play the same object, the round ends in a tie.</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phic 4" descr="Scissors with solid fill">
            <a:extLst>
              <a:ext uri="{FF2B5EF4-FFF2-40B4-BE49-F238E27FC236}">
                <a16:creationId xmlns:a16="http://schemas.microsoft.com/office/drawing/2014/main" id="{F32D4C25-58C6-9D1A-F047-5B2F646C14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5887" y="1975716"/>
            <a:ext cx="1228725" cy="1228725"/>
          </a:xfrm>
          <a:prstGeom prst="rect">
            <a:avLst/>
          </a:prstGeom>
        </p:spPr>
      </p:pic>
      <p:pic>
        <p:nvPicPr>
          <p:cNvPr id="7" name="Graphic 6" descr="Paper with solid fill">
            <a:extLst>
              <a:ext uri="{FF2B5EF4-FFF2-40B4-BE49-F238E27FC236}">
                <a16:creationId xmlns:a16="http://schemas.microsoft.com/office/drawing/2014/main" id="{F5299B7A-FFC1-85E8-05D6-28217AE310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7538" y="2132878"/>
            <a:ext cx="914400" cy="914400"/>
          </a:xfrm>
          <a:prstGeom prst="rect">
            <a:avLst/>
          </a:prstGeom>
        </p:spPr>
      </p:pic>
      <p:pic>
        <p:nvPicPr>
          <p:cNvPr id="9" name="Graphic 8" descr="Stacked Rocks with solid fill">
            <a:extLst>
              <a:ext uri="{FF2B5EF4-FFF2-40B4-BE49-F238E27FC236}">
                <a16:creationId xmlns:a16="http://schemas.microsoft.com/office/drawing/2014/main" id="{283E7AA9-5832-0B1F-567C-110EF2DAD7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66238" y="3521221"/>
            <a:ext cx="914400" cy="914400"/>
          </a:xfrm>
          <a:prstGeom prst="rect">
            <a:avLst/>
          </a:prstGeom>
        </p:spPr>
      </p:pic>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D9B21D9-34C7-018C-8717-6F83C69E63F9}"/>
                  </a:ext>
                </a:extLst>
              </p14:cNvPr>
              <p14:cNvContentPartPr/>
              <p14:nvPr/>
            </p14:nvContentPartPr>
            <p14:xfrm>
              <a:off x="8715120" y="3123855"/>
              <a:ext cx="580320" cy="687960"/>
            </p14:xfrm>
          </p:contentPart>
        </mc:Choice>
        <mc:Fallback>
          <p:pic>
            <p:nvPicPr>
              <p:cNvPr id="10" name="Ink 9">
                <a:extLst>
                  <a:ext uri="{FF2B5EF4-FFF2-40B4-BE49-F238E27FC236}">
                    <a16:creationId xmlns:a16="http://schemas.microsoft.com/office/drawing/2014/main" id="{7D9B21D9-34C7-018C-8717-6F83C69E63F9}"/>
                  </a:ext>
                </a:extLst>
              </p:cNvPr>
              <p:cNvPicPr/>
              <p:nvPr/>
            </p:nvPicPr>
            <p:blipFill>
              <a:blip r:embed="rId9"/>
              <a:stretch>
                <a:fillRect/>
              </a:stretch>
            </p:blipFill>
            <p:spPr>
              <a:xfrm>
                <a:off x="8709000" y="3117735"/>
                <a:ext cx="592560" cy="700200"/>
              </a:xfrm>
              <a:prstGeom prst="rect">
                <a:avLst/>
              </a:prstGeom>
            </p:spPr>
          </p:pic>
        </mc:Fallback>
      </mc:AlternateContent>
      <p:grpSp>
        <p:nvGrpSpPr>
          <p:cNvPr id="13" name="Group 12">
            <a:extLst>
              <a:ext uri="{FF2B5EF4-FFF2-40B4-BE49-F238E27FC236}">
                <a16:creationId xmlns:a16="http://schemas.microsoft.com/office/drawing/2014/main" id="{B3B9F3A4-F2CF-C4F1-B578-D5C4D33662B5}"/>
              </a:ext>
            </a:extLst>
          </p:cNvPr>
          <p:cNvGrpSpPr/>
          <p:nvPr/>
        </p:nvGrpSpPr>
        <p:grpSpPr>
          <a:xfrm>
            <a:off x="10248360" y="3199095"/>
            <a:ext cx="704880" cy="744120"/>
            <a:chOff x="10248360" y="3199095"/>
            <a:chExt cx="704880" cy="74412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7EA81753-E5BB-7519-E811-911D021BF6B3}"/>
                    </a:ext>
                  </a:extLst>
                </p14:cNvPr>
                <p14:cNvContentPartPr/>
                <p14:nvPr/>
              </p14:nvContentPartPr>
              <p14:xfrm>
                <a:off x="10248360" y="3199095"/>
                <a:ext cx="605880" cy="744120"/>
              </p14:xfrm>
            </p:contentPart>
          </mc:Choice>
          <mc:Fallback>
            <p:pic>
              <p:nvPicPr>
                <p:cNvPr id="11" name="Ink 10">
                  <a:extLst>
                    <a:ext uri="{FF2B5EF4-FFF2-40B4-BE49-F238E27FC236}">
                      <a16:creationId xmlns:a16="http://schemas.microsoft.com/office/drawing/2014/main" id="{7EA81753-E5BB-7519-E811-911D021BF6B3}"/>
                    </a:ext>
                  </a:extLst>
                </p:cNvPr>
                <p:cNvPicPr/>
                <p:nvPr/>
              </p:nvPicPr>
              <p:blipFill>
                <a:blip r:embed="rId11"/>
                <a:stretch>
                  <a:fillRect/>
                </a:stretch>
              </p:blipFill>
              <p:spPr>
                <a:xfrm>
                  <a:off x="10242240" y="3192975"/>
                  <a:ext cx="618120" cy="756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04BF272C-1625-61CE-FC72-7D57145DFE56}"/>
                    </a:ext>
                  </a:extLst>
                </p14:cNvPr>
                <p14:cNvContentPartPr/>
                <p14:nvPr/>
              </p14:nvContentPartPr>
              <p14:xfrm>
                <a:off x="10848480" y="3199815"/>
                <a:ext cx="104760" cy="219240"/>
              </p14:xfrm>
            </p:contentPart>
          </mc:Choice>
          <mc:Fallback>
            <p:pic>
              <p:nvPicPr>
                <p:cNvPr id="12" name="Ink 11">
                  <a:extLst>
                    <a:ext uri="{FF2B5EF4-FFF2-40B4-BE49-F238E27FC236}">
                      <a16:creationId xmlns:a16="http://schemas.microsoft.com/office/drawing/2014/main" id="{04BF272C-1625-61CE-FC72-7D57145DFE56}"/>
                    </a:ext>
                  </a:extLst>
                </p:cNvPr>
                <p:cNvPicPr/>
                <p:nvPr/>
              </p:nvPicPr>
              <p:blipFill>
                <a:blip r:embed="rId13"/>
                <a:stretch>
                  <a:fillRect/>
                </a:stretch>
              </p:blipFill>
              <p:spPr>
                <a:xfrm>
                  <a:off x="10842360" y="3193695"/>
                  <a:ext cx="117000" cy="23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00A1B87A-36F9-9408-1961-2C0928671238}"/>
                  </a:ext>
                </a:extLst>
              </p14:cNvPr>
              <p14:cNvContentPartPr/>
              <p14:nvPr/>
            </p14:nvContentPartPr>
            <p14:xfrm>
              <a:off x="9038400" y="1961415"/>
              <a:ext cx="1524960" cy="257760"/>
            </p14:xfrm>
          </p:contentPart>
        </mc:Choice>
        <mc:Fallback>
          <p:pic>
            <p:nvPicPr>
              <p:cNvPr id="14" name="Ink 13">
                <a:extLst>
                  <a:ext uri="{FF2B5EF4-FFF2-40B4-BE49-F238E27FC236}">
                    <a16:creationId xmlns:a16="http://schemas.microsoft.com/office/drawing/2014/main" id="{00A1B87A-36F9-9408-1961-2C0928671238}"/>
                  </a:ext>
                </a:extLst>
              </p:cNvPr>
              <p:cNvPicPr/>
              <p:nvPr/>
            </p:nvPicPr>
            <p:blipFill>
              <a:blip r:embed="rId15"/>
              <a:stretch>
                <a:fillRect/>
              </a:stretch>
            </p:blipFill>
            <p:spPr>
              <a:xfrm>
                <a:off x="9032280" y="1955295"/>
                <a:ext cx="1537200" cy="270000"/>
              </a:xfrm>
              <a:prstGeom prst="rect">
                <a:avLst/>
              </a:prstGeom>
            </p:spPr>
          </p:pic>
        </mc:Fallback>
      </mc:AlternateContent>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D5973-6C0B-C6AD-8B85-EA4ECF842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21930-A8E8-DE29-7357-92B6FE9FC22A}"/>
              </a:ext>
            </a:extLst>
          </p:cNvPr>
          <p:cNvSpPr>
            <a:spLocks noGrp="1"/>
          </p:cNvSpPr>
          <p:nvPr>
            <p:ph type="title"/>
          </p:nvPr>
        </p:nvSpPr>
        <p:spPr/>
        <p:txBody>
          <a:bodyPr/>
          <a:lstStyle/>
          <a:p>
            <a:r>
              <a:rPr lang="en-GB" dirty="0"/>
              <a:t>Initiation</a:t>
            </a:r>
          </a:p>
        </p:txBody>
      </p:sp>
      <p:sp>
        <p:nvSpPr>
          <p:cNvPr id="3" name="Content Placeholder 2">
            <a:extLst>
              <a:ext uri="{FF2B5EF4-FFF2-40B4-BE49-F238E27FC236}">
                <a16:creationId xmlns:a16="http://schemas.microsoft.com/office/drawing/2014/main" id="{0F25D0F8-9B34-7E73-75BF-900344FC9FEA}"/>
              </a:ext>
            </a:extLst>
          </p:cNvPr>
          <p:cNvSpPr>
            <a:spLocks noGrp="1"/>
          </p:cNvSpPr>
          <p:nvPr>
            <p:ph idx="1"/>
          </p:nvPr>
        </p:nvSpPr>
        <p:spPr>
          <a:xfrm>
            <a:off x="838199" y="1947141"/>
            <a:ext cx="5991226" cy="4397098"/>
          </a:xfrm>
        </p:spPr>
        <p:txBody>
          <a:bodyPr>
            <a:normAutofit fontScale="92500" lnSpcReduction="2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very first lines of code are import random and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random.seed</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which tells the computer to use a random ‘seed’ for the game. Computers aren’t truly random, but by making up a seed it creates a sequence of ‘random’ decisions that differ each time the game is run. This matters because we are making the computer choose which of the three objects to play in a round. Four more variables are also declared here:</a:t>
            </a:r>
          </a:p>
          <a:p>
            <a:pPr>
              <a:lnSpc>
                <a:spcPct val="107000"/>
              </a:lnSpc>
              <a:spcAft>
                <a:spcPts val="800"/>
              </a:spcAft>
            </a:pPr>
            <a:r>
              <a:rPr lang="en-GB" b="1" kern="100" dirty="0" err="1">
                <a:latin typeface="Aptos" panose="020B0004020202020204" pitchFamily="34" charset="0"/>
                <a:ea typeface="Aptos" panose="020B0004020202020204" pitchFamily="34" charset="0"/>
                <a:cs typeface="Times New Roman" panose="02020603050405020304" pitchFamily="18" charset="0"/>
              </a:rPr>
              <a:t>c</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pu_score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stores the computer’s score</a:t>
            </a:r>
          </a:p>
          <a:p>
            <a:pPr>
              <a:lnSpc>
                <a:spcPct val="107000"/>
              </a:lnSpc>
              <a:spcAft>
                <a:spcPts val="800"/>
              </a:spcAft>
            </a:pPr>
            <a:r>
              <a:rPr lang="en-GB" b="1" kern="100" dirty="0" err="1">
                <a:latin typeface="Aptos" panose="020B0004020202020204" pitchFamily="34" charset="0"/>
                <a:ea typeface="Aptos" panose="020B0004020202020204" pitchFamily="34" charset="0"/>
                <a:cs typeface="Times New Roman" panose="02020603050405020304" pitchFamily="18" charset="0"/>
              </a:rPr>
              <a:t>p</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layer_score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stores the player’s store</a:t>
            </a:r>
          </a:p>
          <a:p>
            <a:pPr>
              <a:lnSpc>
                <a:spcPct val="107000"/>
              </a:lnSpc>
              <a:spcAft>
                <a:spcPts val="800"/>
              </a:spcAft>
            </a:pPr>
            <a:r>
              <a:rPr lang="en-GB" b="1" kern="100" dirty="0">
                <a:latin typeface="Aptos" panose="020B0004020202020204" pitchFamily="34" charset="0"/>
                <a:ea typeface="Aptos" panose="020B0004020202020204" pitchFamily="34" charset="0"/>
                <a:cs typeface="Times New Roman" panose="02020603050405020304" pitchFamily="18" charset="0"/>
              </a:rPr>
              <a:t>r</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ound</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stores the round of the game, which we’ll need to stop the game and declare a winner at the end.</a:t>
            </a:r>
          </a:p>
          <a:p>
            <a:pPr>
              <a:lnSpc>
                <a:spcPct val="107000"/>
              </a:lnSpc>
              <a:spcAft>
                <a:spcPts val="800"/>
              </a:spcAft>
            </a:pPr>
            <a:r>
              <a:rPr lang="en-GB" b="1" kern="100" dirty="0">
                <a:latin typeface="Aptos" panose="020B0004020202020204" pitchFamily="34" charset="0"/>
                <a:ea typeface="Aptos" panose="020B0004020202020204" pitchFamily="34" charset="0"/>
                <a:cs typeface="Times New Roman" panose="02020603050405020304" pitchFamily="18" charset="0"/>
              </a:rPr>
              <a:t>c</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hoices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 list containing three strings that denote the three game objects. They are in this list as we can use code to make the computer decide from one of these ‘indexes’ to play in a round.</a:t>
            </a:r>
          </a:p>
        </p:txBody>
      </p:sp>
      <p:pic>
        <p:nvPicPr>
          <p:cNvPr id="4" name="Picture 3" descr="A computer code with text&#10;&#10;Description automatically generated with medium confidence">
            <a:extLst>
              <a:ext uri="{FF2B5EF4-FFF2-40B4-BE49-F238E27FC236}">
                <a16:creationId xmlns:a16="http://schemas.microsoft.com/office/drawing/2014/main" id="{38C9A449-FA13-D427-7260-ADA415D7A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425" y="1955303"/>
            <a:ext cx="5101661" cy="2190387"/>
          </a:xfrm>
          <a:prstGeom prst="rect">
            <a:avLst/>
          </a:prstGeom>
        </p:spPr>
      </p:pic>
    </p:spTree>
    <p:extLst>
      <p:ext uri="{BB962C8B-B14F-4D97-AF65-F5344CB8AC3E}">
        <p14:creationId xmlns:p14="http://schemas.microsoft.com/office/powerpoint/2010/main" val="86067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29B3A-0022-6677-0FDC-951EA381E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B555E-14F7-5951-E66C-F3978BFD72C3}"/>
              </a:ext>
            </a:extLst>
          </p:cNvPr>
          <p:cNvSpPr>
            <a:spLocks noGrp="1"/>
          </p:cNvSpPr>
          <p:nvPr>
            <p:ph type="title"/>
          </p:nvPr>
        </p:nvSpPr>
        <p:spPr/>
        <p:txBody>
          <a:bodyPr/>
          <a:lstStyle/>
          <a:p>
            <a:r>
              <a:rPr lang="en-GB" dirty="0"/>
              <a:t>The Round Loop</a:t>
            </a:r>
          </a:p>
        </p:txBody>
      </p:sp>
      <p:sp>
        <p:nvSpPr>
          <p:cNvPr id="5" name="Content Placeholder 2">
            <a:extLst>
              <a:ext uri="{FF2B5EF4-FFF2-40B4-BE49-F238E27FC236}">
                <a16:creationId xmlns:a16="http://schemas.microsoft.com/office/drawing/2014/main" id="{40A1842F-809E-0C7E-EB97-91D7B749B2EC}"/>
              </a:ext>
            </a:extLst>
          </p:cNvPr>
          <p:cNvSpPr txBox="1">
            <a:spLocks/>
          </p:cNvSpPr>
          <p:nvPr/>
        </p:nvSpPr>
        <p:spPr>
          <a:xfrm>
            <a:off x="838199" y="1947140"/>
            <a:ext cx="10048876" cy="24057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for loop contains all of the code used in a single round, and once the round is complete, returns to the start and increments our round variable, which is inserted as part of this loop.</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It prints the value of the round as well as declaring a very important variable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valid_choice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which will be explored in the next slides.</a:t>
            </a:r>
          </a:p>
        </p:txBody>
      </p:sp>
      <p:pic>
        <p:nvPicPr>
          <p:cNvPr id="6" name="Picture 5" descr="A white background with red text&#10;&#10;Description automatically generated">
            <a:extLst>
              <a:ext uri="{FF2B5EF4-FFF2-40B4-BE49-F238E27FC236}">
                <a16:creationId xmlns:a16="http://schemas.microsoft.com/office/drawing/2014/main" id="{2E122D0F-BC9D-16F6-4947-D41B268B3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981" y="4590622"/>
            <a:ext cx="9418037" cy="1758049"/>
          </a:xfrm>
          <a:prstGeom prst="rect">
            <a:avLst/>
          </a:prstGeom>
        </p:spPr>
      </p:pic>
    </p:spTree>
    <p:extLst>
      <p:ext uri="{BB962C8B-B14F-4D97-AF65-F5344CB8AC3E}">
        <p14:creationId xmlns:p14="http://schemas.microsoft.com/office/powerpoint/2010/main" val="112863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4E73D-4013-D3CA-9B7B-B5A6656DF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F31E2-2826-B25A-3F0F-2B8328DDFB0C}"/>
              </a:ext>
            </a:extLst>
          </p:cNvPr>
          <p:cNvSpPr>
            <a:spLocks noGrp="1"/>
          </p:cNvSpPr>
          <p:nvPr>
            <p:ph type="title"/>
          </p:nvPr>
        </p:nvSpPr>
        <p:spPr/>
        <p:txBody>
          <a:bodyPr/>
          <a:lstStyle/>
          <a:p>
            <a:r>
              <a:rPr lang="en-GB" dirty="0"/>
              <a:t>The Round Loop</a:t>
            </a:r>
          </a:p>
        </p:txBody>
      </p:sp>
      <p:sp>
        <p:nvSpPr>
          <p:cNvPr id="5" name="Content Placeholder 2">
            <a:extLst>
              <a:ext uri="{FF2B5EF4-FFF2-40B4-BE49-F238E27FC236}">
                <a16:creationId xmlns:a16="http://schemas.microsoft.com/office/drawing/2014/main" id="{F2E1A56E-445E-79E6-FE89-29FB8B97D8B9}"/>
              </a:ext>
            </a:extLst>
          </p:cNvPr>
          <p:cNvSpPr txBox="1">
            <a:spLocks/>
          </p:cNvSpPr>
          <p:nvPr/>
        </p:nvSpPr>
        <p:spPr>
          <a:xfrm>
            <a:off x="838199" y="1947140"/>
            <a:ext cx="10048876" cy="24057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is also the stage of the script where the computer chooses what object to play. While the code for this looks complex, what is nested inside choices[] ends up being either 0, 1 or 2, as the code inside it chooses a random number between 0 and the length of the array (3), and converts it into an integer. This integer conversion takes any number chosen and rounds it down to a full number, so we don’t need to worry about is being 2.94, for instance.</a:t>
            </a:r>
          </a:p>
        </p:txBody>
      </p:sp>
      <p:pic>
        <p:nvPicPr>
          <p:cNvPr id="6" name="Picture 5" descr="A white background with red text&#10;&#10;Description automatically generated">
            <a:extLst>
              <a:ext uri="{FF2B5EF4-FFF2-40B4-BE49-F238E27FC236}">
                <a16:creationId xmlns:a16="http://schemas.microsoft.com/office/drawing/2014/main" id="{CC4D4EDE-2F78-8C54-A018-5C4BB48BE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981" y="4590622"/>
            <a:ext cx="9418037" cy="1758049"/>
          </a:xfrm>
          <a:prstGeom prst="rect">
            <a:avLst/>
          </a:prstGeom>
        </p:spPr>
      </p:pic>
    </p:spTree>
    <p:extLst>
      <p:ext uri="{BB962C8B-B14F-4D97-AF65-F5344CB8AC3E}">
        <p14:creationId xmlns:p14="http://schemas.microsoft.com/office/powerpoint/2010/main" val="294337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3E86-C98A-5424-C64D-B65AF4BB9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05125-1083-A9D6-AA11-8E15E41EF686}"/>
              </a:ext>
            </a:extLst>
          </p:cNvPr>
          <p:cNvSpPr>
            <a:spLocks noGrp="1"/>
          </p:cNvSpPr>
          <p:nvPr>
            <p:ph type="title"/>
          </p:nvPr>
        </p:nvSpPr>
        <p:spPr/>
        <p:txBody>
          <a:bodyPr/>
          <a:lstStyle/>
          <a:p>
            <a:r>
              <a:rPr lang="en-GB" dirty="0"/>
              <a:t>The While loop</a:t>
            </a:r>
          </a:p>
        </p:txBody>
      </p:sp>
      <p:sp>
        <p:nvSpPr>
          <p:cNvPr id="5" name="Content Placeholder 2">
            <a:extLst>
              <a:ext uri="{FF2B5EF4-FFF2-40B4-BE49-F238E27FC236}">
                <a16:creationId xmlns:a16="http://schemas.microsoft.com/office/drawing/2014/main" id="{F8CA7C9A-2CFB-5210-88B7-A92BA8E8D440}"/>
              </a:ext>
            </a:extLst>
          </p:cNvPr>
          <p:cNvSpPr txBox="1">
            <a:spLocks/>
          </p:cNvSpPr>
          <p:nvPr/>
        </p:nvSpPr>
        <p:spPr>
          <a:xfrm>
            <a:off x="838200" y="1947141"/>
            <a:ext cx="5364638" cy="30058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This piece of code uses </a:t>
            </a:r>
            <a:r>
              <a:rPr lang="en-GB" sz="1800" dirty="0" err="1">
                <a:effectLst/>
                <a:latin typeface="Aptos" panose="020B0004020202020204" pitchFamily="34" charset="0"/>
                <a:ea typeface="Aptos" panose="020B0004020202020204" pitchFamily="34" charset="0"/>
                <a:cs typeface="Times New Roman" panose="02020603050405020304" pitchFamily="18" charset="0"/>
              </a:rPr>
              <a:t>valid_choice</a:t>
            </a:r>
            <a:r>
              <a:rPr lang="en-GB" sz="1800" dirty="0">
                <a:effectLst/>
                <a:latin typeface="Aptos" panose="020B0004020202020204" pitchFamily="34" charset="0"/>
                <a:ea typeface="Aptos" panose="020B0004020202020204" pitchFamily="34" charset="0"/>
                <a:cs typeface="Times New Roman" panose="02020603050405020304" pitchFamily="18" charset="0"/>
              </a:rPr>
              <a:t> to determine whether this code can continue beyond the loop. Inside this is an input function where the player can type in their object of choice, with a printed text instructing them to do so. .lower() is used to turn any text inputted into lowercase, so no matter how the player types in their choice (capitalisations concerned), it is processed into a format for the following match statement.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270BAB7-B78E-8B47-ABFD-04E648361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50" y="2596671"/>
            <a:ext cx="5731510" cy="309753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1A0EEB9-DED8-394E-155A-280518FA1AAB}"/>
                  </a:ext>
                </a:extLst>
              </p14:cNvPr>
              <p14:cNvContentPartPr/>
              <p14:nvPr/>
            </p14:nvContentPartPr>
            <p14:xfrm>
              <a:off x="1884778" y="3618664"/>
              <a:ext cx="4939200" cy="1331640"/>
            </p14:xfrm>
          </p:contentPart>
        </mc:Choice>
        <mc:Fallback>
          <p:pic>
            <p:nvPicPr>
              <p:cNvPr id="8" name="Ink 7">
                <a:extLst>
                  <a:ext uri="{FF2B5EF4-FFF2-40B4-BE49-F238E27FC236}">
                    <a16:creationId xmlns:a16="http://schemas.microsoft.com/office/drawing/2014/main" id="{71A0EEB9-DED8-394E-155A-280518FA1AAB}"/>
                  </a:ext>
                </a:extLst>
              </p:cNvPr>
              <p:cNvPicPr/>
              <p:nvPr/>
            </p:nvPicPr>
            <p:blipFill>
              <a:blip r:embed="rId4"/>
              <a:stretch>
                <a:fillRect/>
              </a:stretch>
            </p:blipFill>
            <p:spPr>
              <a:xfrm>
                <a:off x="1878658" y="3612544"/>
                <a:ext cx="4951440" cy="1343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E809C4E3-A844-2D60-59AC-08057BBB3A11}"/>
                  </a:ext>
                </a:extLst>
              </p14:cNvPr>
              <p14:cNvContentPartPr/>
              <p14:nvPr/>
            </p14:nvContentPartPr>
            <p14:xfrm>
              <a:off x="6164458" y="4947784"/>
              <a:ext cx="1104120" cy="499320"/>
            </p14:xfrm>
          </p:contentPart>
        </mc:Choice>
        <mc:Fallback>
          <p:pic>
            <p:nvPicPr>
              <p:cNvPr id="9" name="Ink 8">
                <a:extLst>
                  <a:ext uri="{FF2B5EF4-FFF2-40B4-BE49-F238E27FC236}">
                    <a16:creationId xmlns:a16="http://schemas.microsoft.com/office/drawing/2014/main" id="{E809C4E3-A844-2D60-59AC-08057BBB3A11}"/>
                  </a:ext>
                </a:extLst>
              </p:cNvPr>
              <p:cNvPicPr/>
              <p:nvPr/>
            </p:nvPicPr>
            <p:blipFill>
              <a:blip r:embed="rId6"/>
              <a:stretch>
                <a:fillRect/>
              </a:stretch>
            </p:blipFill>
            <p:spPr>
              <a:xfrm>
                <a:off x="6158338" y="4941664"/>
                <a:ext cx="1116360" cy="511560"/>
              </a:xfrm>
              <a:prstGeom prst="rect">
                <a:avLst/>
              </a:prstGeom>
            </p:spPr>
          </p:pic>
        </mc:Fallback>
      </mc:AlternateContent>
    </p:spTree>
    <p:extLst>
      <p:ext uri="{BB962C8B-B14F-4D97-AF65-F5344CB8AC3E}">
        <p14:creationId xmlns:p14="http://schemas.microsoft.com/office/powerpoint/2010/main" val="315066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441CD-A1A0-6628-5F86-4236979ED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CD2E8-0911-0888-9D77-80C137705808}"/>
              </a:ext>
            </a:extLst>
          </p:cNvPr>
          <p:cNvSpPr>
            <a:spLocks noGrp="1"/>
          </p:cNvSpPr>
          <p:nvPr>
            <p:ph type="title"/>
          </p:nvPr>
        </p:nvSpPr>
        <p:spPr/>
        <p:txBody>
          <a:bodyPr/>
          <a:lstStyle/>
          <a:p>
            <a:r>
              <a:rPr lang="en-GB" dirty="0"/>
              <a:t>The While loop</a:t>
            </a:r>
          </a:p>
        </p:txBody>
      </p:sp>
      <p:sp>
        <p:nvSpPr>
          <p:cNvPr id="5" name="Content Placeholder 2">
            <a:extLst>
              <a:ext uri="{FF2B5EF4-FFF2-40B4-BE49-F238E27FC236}">
                <a16:creationId xmlns:a16="http://schemas.microsoft.com/office/drawing/2014/main" id="{9DD98364-53BB-11A5-C27F-25FA48C27695}"/>
              </a:ext>
            </a:extLst>
          </p:cNvPr>
          <p:cNvSpPr txBox="1">
            <a:spLocks/>
          </p:cNvSpPr>
          <p:nvPr/>
        </p:nvSpPr>
        <p:spPr>
          <a:xfrm>
            <a:off x="838199" y="1947141"/>
            <a:ext cx="5467351" cy="300586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 match statement is very useful here as it allows the code to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make a selection based on the value of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player_choice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While the same effect can be achieved using if statements, the match statement is a lot more efficient and easier to put together. Depending on the choice made, it makes the player’s choice equal its counterpart in the array and makes</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valid_choice</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equal ‘True’ to continue the code. If the player does not input a valid answer such as with ‘shoe’, this block of code repeats and the player is reminded to input a valid answer.</a:t>
            </a:r>
          </a:p>
        </p:txBody>
      </p:sp>
      <p:pic>
        <p:nvPicPr>
          <p:cNvPr id="6" name="Picture 5">
            <a:extLst>
              <a:ext uri="{FF2B5EF4-FFF2-40B4-BE49-F238E27FC236}">
                <a16:creationId xmlns:a16="http://schemas.microsoft.com/office/drawing/2014/main" id="{139ECABB-46EF-9C47-9B6A-047EFDF1B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50" y="2596671"/>
            <a:ext cx="5731510" cy="3097530"/>
          </a:xfrm>
          <a:prstGeom prst="rect">
            <a:avLst/>
          </a:prstGeom>
        </p:spPr>
      </p:pic>
    </p:spTree>
    <p:extLst>
      <p:ext uri="{BB962C8B-B14F-4D97-AF65-F5344CB8AC3E}">
        <p14:creationId xmlns:p14="http://schemas.microsoft.com/office/powerpoint/2010/main" val="356770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8D63-AF73-4342-8FFF-ECCA54D8A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ECE16-D33E-BFB3-74A0-D751C0FEF144}"/>
              </a:ext>
            </a:extLst>
          </p:cNvPr>
          <p:cNvSpPr>
            <a:spLocks noGrp="1"/>
          </p:cNvSpPr>
          <p:nvPr>
            <p:ph type="title"/>
          </p:nvPr>
        </p:nvSpPr>
        <p:spPr/>
        <p:txBody>
          <a:bodyPr/>
          <a:lstStyle/>
          <a:p>
            <a:r>
              <a:rPr lang="en-GB" dirty="0"/>
              <a:t>Final Comparison Logic</a:t>
            </a:r>
          </a:p>
        </p:txBody>
      </p:sp>
      <p:sp>
        <p:nvSpPr>
          <p:cNvPr id="3" name="Content Placeholder 2">
            <a:extLst>
              <a:ext uri="{FF2B5EF4-FFF2-40B4-BE49-F238E27FC236}">
                <a16:creationId xmlns:a16="http://schemas.microsoft.com/office/drawing/2014/main" id="{B1DD3FE9-3DD5-C318-9EFB-CD5648F2D193}"/>
              </a:ext>
            </a:extLst>
          </p:cNvPr>
          <p:cNvSpPr>
            <a:spLocks noGrp="1"/>
          </p:cNvSpPr>
          <p:nvPr>
            <p:ph idx="1"/>
          </p:nvPr>
        </p:nvSpPr>
        <p:spPr>
          <a:xfrm>
            <a:off x="838199" y="1947142"/>
            <a:ext cx="4171951" cy="4104866"/>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Here, the player and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cpu’s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choices are compared to each other in a sequence of if statements which affect the score of the game. Logical expressions (such as and, or) are used to bundle together identical winning and losing outcomes as the specifics of what object beat what are ascertained in the printed text.</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After this is done, the entire for loop begins again until all rounds are exhausted. Once that is done, some simple if statements print out a final outcome and the game ends. </a:t>
            </a:r>
          </a:p>
        </p:txBody>
      </p:sp>
      <p:pic>
        <p:nvPicPr>
          <p:cNvPr id="5" name="Picture 4">
            <a:extLst>
              <a:ext uri="{FF2B5EF4-FFF2-40B4-BE49-F238E27FC236}">
                <a16:creationId xmlns:a16="http://schemas.microsoft.com/office/drawing/2014/main" id="{4DD5D582-D8E6-E793-4160-3A19C4CAD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288" y="1516462"/>
            <a:ext cx="5731510" cy="3097530"/>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E3ECCAEC-A93D-28B8-986D-7CE3D273F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288" y="4709890"/>
            <a:ext cx="2857500" cy="1524000"/>
          </a:xfrm>
          <a:prstGeom prst="rect">
            <a:avLst/>
          </a:prstGeom>
        </p:spPr>
      </p:pic>
    </p:spTree>
    <p:extLst>
      <p:ext uri="{BB962C8B-B14F-4D97-AF65-F5344CB8AC3E}">
        <p14:creationId xmlns:p14="http://schemas.microsoft.com/office/powerpoint/2010/main" val="106033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13F5F-2DE3-CE0C-8D55-2CA51539C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9F5C33-AF13-012E-1AF1-691FCA5F0DD7}"/>
              </a:ext>
            </a:extLst>
          </p:cNvPr>
          <p:cNvSpPr>
            <a:spLocks noGrp="1"/>
          </p:cNvSpPr>
          <p:nvPr>
            <p:ph type="title"/>
          </p:nvPr>
        </p:nvSpPr>
        <p:spPr/>
        <p:txBody>
          <a:bodyPr/>
          <a:lstStyle/>
          <a:p>
            <a:r>
              <a:rPr lang="en-GB" dirty="0"/>
              <a:t>Things I could do differently</a:t>
            </a:r>
          </a:p>
        </p:txBody>
      </p:sp>
      <p:sp>
        <p:nvSpPr>
          <p:cNvPr id="3" name="Content Placeholder 2">
            <a:extLst>
              <a:ext uri="{FF2B5EF4-FFF2-40B4-BE49-F238E27FC236}">
                <a16:creationId xmlns:a16="http://schemas.microsoft.com/office/drawing/2014/main" id="{CED738A6-AF39-796A-3077-BFEC88CC3D3D}"/>
              </a:ext>
            </a:extLst>
          </p:cNvPr>
          <p:cNvSpPr>
            <a:spLocks noGrp="1"/>
          </p:cNvSpPr>
          <p:nvPr>
            <p:ph idx="1"/>
          </p:nvPr>
        </p:nvSpPr>
        <p:spPr>
          <a:xfrm>
            <a:off x="838198" y="1947142"/>
            <a:ext cx="9408738" cy="4104866"/>
          </a:xfrm>
        </p:spPr>
        <p:txBody>
          <a:bodyPr>
            <a:normAutofit/>
          </a:bodyPr>
          <a:lstStyle/>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One aspect I struggled with was making tied games restart again without incurring the round counter. Without this, the game could theoretically end with both players at a score of zero.</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could also make the game function off of a while loop rather than a for loop, changing the game to a race to 5 points instead of having only 5 rounds. I could potentially give the player a choice on whether to execute code based on the 5 round rule or best of 5 rule.</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could also potentially introduce more countermeasures to prevent typos (unwanted spaces, inputs etc.) from causing invalid responses.</a:t>
            </a:r>
          </a:p>
        </p:txBody>
      </p:sp>
    </p:spTree>
    <p:extLst>
      <p:ext uri="{BB962C8B-B14F-4D97-AF65-F5344CB8AC3E}">
        <p14:creationId xmlns:p14="http://schemas.microsoft.com/office/powerpoint/2010/main" val="3044829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580</TotalTime>
  <Words>878</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Century Gothic</vt:lpstr>
      <vt:lpstr>Wingdings 3</vt:lpstr>
      <vt:lpstr>Wisp</vt:lpstr>
      <vt:lpstr>Python Portfolio Project</vt:lpstr>
      <vt:lpstr>Project Summary</vt:lpstr>
      <vt:lpstr>Initiation</vt:lpstr>
      <vt:lpstr>The Round Loop</vt:lpstr>
      <vt:lpstr>The Round Loop</vt:lpstr>
      <vt:lpstr>The While loop</vt:lpstr>
      <vt:lpstr>The While loop</vt:lpstr>
      <vt:lpstr>Final Comparison Logic</vt:lpstr>
      <vt:lpstr>Things I could do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11</cp:revision>
  <dcterms:created xsi:type="dcterms:W3CDTF">2024-09-25T10:47:18Z</dcterms:created>
  <dcterms:modified xsi:type="dcterms:W3CDTF">2024-11-14T14:16:11Z</dcterms:modified>
</cp:coreProperties>
</file>