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9" r:id="rId5"/>
    <p:sldId id="270" r:id="rId6"/>
    <p:sldId id="267" r:id="rId7"/>
    <p:sldId id="272" r:id="rId8"/>
    <p:sldId id="271"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4:41:44.180"/>
    </inkml:context>
    <inkml:brush xml:id="br0">
      <inkml:brushProperty name="width" value="0.035" units="cm"/>
      <inkml:brushProperty name="height" value="0.035" units="cm"/>
      <inkml:brushProperty name="color" value="#E71224"/>
    </inkml:brush>
  </inkml:definitions>
  <inkml:trace contextRef="#ctx0" brushRef="#br0">1 3 24575,'140'-3'0,"150"6"0,-219 10 0,-54-9 0,1 0 0,29 1 0,-20-2 0,0 2 0,0 0 0,-1 2 0,1 1 0,-1 1 0,-1 1 0,0 1 0,0 2 0,-1 0 0,26 19 0,-39-21 0,1-1 0,-2 1 0,1 1 0,-2 0 0,1 0 0,-2 1 0,0 0 0,0 0 0,8 21 0,27 44 0,-13-26 0,-3 2 0,-1 2 0,-3 0 0,-3 1 0,22 101 0,11 66 0,-44-149 0,-3 2 0,-7 143 0,-3-76 0,5-88 0,-1 86 0,-21 173 0,-6-173 0,-77 241 0,69-284 0,18-53 0,-15 63 0,18-58 0,-26 66 0,-12 39 0,-32 120 0,14-55 0,15-46 0,26-87 0,-27 132 0,28-16 0,17-113 0,4-46 0,-1 64 0,10-13 0,4 0 0,4 0 0,43 181 0,-26-145 0,-11-71 0,3-1 0,47 100 0,-44-112 0,3-2 0,2 0 0,38 49 0,-23-31 0,-31-46 0,0-1 0,1 0 0,25 27 0,-12-18 0,2 0 0,1-2 0,1-2 0,1 0 0,0-2 0,2-1 0,56 25 0,95 20 0,-154-57 0,0-1 0,1 0 0,0-3 0,42 1 0,-47-3 0,0 1 0,34 8 0,-38-6 0,0 0 0,0-2 0,1 0 0,21-2 0,-40-1 0,0 1 0,0-1 0,0 0 0,-1 0 0,1 0 0,0 0 0,-1 0 0,1 0 0,-1-1 0,1 0 0,-1 1 0,0-1 0,0 0 0,0 0 0,0 0 0,0 0 0,0-1 0,0 1 0,-1 0 0,1-1 0,-1 1 0,0-1 0,1 1 0,-1-1 0,0 0 0,0-4 0,4-10 0,-2 0 0,0 0 0,0-25 0,0 14 0,6-115 0,-9-151 0,-2 115 0,2-466 0,1 603 0,12-58 0,-7 59 0,2-63 0,-8 63 0,2 1 0,10-64 0,-6 63 0,-2-1 0,-4-79 0,2-22 0,1 114 0,1-1 0,1 1 0,13-38 0,-16 62 5,0 0 1,0 1-1,0-1 0,0 1 0,1 0 0,0 0 0,0 0 0,0 0 0,0 1 1,0-1-1,1 1 0,0 0 0,0-1 0,0 2 0,0-1 0,0 0 1,0 1-1,1 0 0,-1 0 0,1 0 0,-1 1 0,7-2 0,7 0-290,0 1 0,0 0 0,1 1 0,28 3 0,-46-2 227,23 1-6768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4:41:46.925"/>
    </inkml:context>
    <inkml:brush xml:id="br0">
      <inkml:brushProperty name="width" value="0.035" units="cm"/>
      <inkml:brushProperty name="height" value="0.035" units="cm"/>
      <inkml:brushProperty name="color" value="#E71224"/>
    </inkml:brush>
  </inkml:definitions>
  <inkml:trace contextRef="#ctx0" brushRef="#br0">1 1 24575,'0'2808'0,"0"-2147"0,1-641 0,1 0 0,8 34 0,-5-33 0,-2 1 0,2 24 0,-4-29 0,-1 14 0,2-1 0,1 0 0,7 32 0,-7-43 0,0 0 0,0 28 0,-3-38 0,-1 0 0,2 1 0,-1-1 0,1 0 0,1 0 0,0 1 0,0-1 0,0-1 0,1 1 0,1 0 0,-1-1 0,2 1 0,-1-1 0,1 0 0,8 10 0,7 1-105,1-2 0,0 0 0,2-1 0,-1-1 0,2-1 0,0-2 0,1 0 0,0-1 0,0-2 0,1 0 0,1-2 0,42 6 0,-46-9-6721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4:47:27.491"/>
    </inkml:context>
    <inkml:brush xml:id="br0">
      <inkml:brushProperty name="width" value="0.035" units="cm"/>
      <inkml:brushProperty name="height" value="0.035" units="cm"/>
      <inkml:brushProperty name="color" value="#E71224"/>
    </inkml:brush>
  </inkml:definitions>
  <inkml:trace contextRef="#ctx0" brushRef="#br0">1 1221 24575,'11'-2'0,"1"0"0,0 0 0,-1-1 0,0-1 0,0 0 0,0 0 0,0-1 0,0 0 0,-1-1 0,0-1 0,0 1 0,12-12 0,-6 6 0,0 1 0,1 1 0,23-11 0,165-73 0,-74 42 0,-74 26 0,-39 16 0,0 2 0,1 0 0,32-8 0,41-9 0,100-41 0,-144 48 0,982-290 0,-993 298 0,148-39 0,387-95 0,244-45 0,-374 124 0,-424 63 0,104-6 0,134 8 0,-96 3 0,819-3 0,-944 2 0,-1 1 0,-1 2 0,40 11 0,-36-7 0,0-1 0,48 2 0,-83-10 0,31 1 0,0 1 0,53 11 0,268 52 0,-280-53 0,117 34 0,-54-10 0,-131-34 0,38 7 0,-1 2 0,-1 2 0,53 24 0,283 166 0,-243-127 0,124 80 0,-181-106 0,-52-35 0,0 1 0,-1 2 0,35 31 0,11 13 0,-48-44 0,41 42 0,-6 0 0,31 39 0,-47-53 0,10 13 0,-52-58 0,1 0 0,-1-1 0,1 1 0,-1 0 0,1-1 0,-1 1 0,0 0 0,1 0 0,-1-1 0,0 1 0,1 0 0,-1 0 0,0 0 0,0-1 0,0 1 0,0 0 0,0 0 0,0 0 0,0-1 0,0 1 0,0 0 0,0 0 0,0 0 0,-1-1 0,1 1 0,0 0 0,-1 0 0,1 0 0,0-1 0,-1 2 0,-1-1 0,0 1 0,1-1 0,-1 0 0,0 0 0,0 0 0,1 0 0,-1-1 0,0 1 0,0 0 0,0-1 0,0 1 0,-3-1 0,-66 3 0,63-3 0,-688-3 0,693 2 0,0 1 0,0 0 0,-1 0 0,1 0 0,0 1 0,0-1 0,-1 1 0,1 0 0,0 0 0,0 0 0,0 0 0,0 0 0,0 1 0,0-1 0,1 1 0,-1 0 0,0 0 0,1 0 0,-1 0 0,1 0 0,-3 4 0,2-1 0,1 0 0,0 1 0,0-1 0,0 1 0,1-1 0,-1 1 0,1 0 0,1-1 0,-1 1 0,1 0 0,0 8 0,6 229-1365,-6-220-5461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4:47:30.878"/>
    </inkml:context>
    <inkml:brush xml:id="br0">
      <inkml:brushProperty name="width" value="0.035" units="cm"/>
      <inkml:brushProperty name="height" value="0.035" units="cm"/>
      <inkml:brushProperty name="color" value="#E71224"/>
    </inkml:brush>
  </inkml:definitions>
  <inkml:trace contextRef="#ctx0" brushRef="#br0">1 1 24575,'636'0'0,"-605"1"0,58 12 0,-58-8 0,57 4 0,996-10 0,-1080 0 0,-1 1 0,0 0 0,1 0 0,-1 0 0,0 1 0,0-1 0,1 1 0,-1 0 0,0 0 0,0 0 0,0 0 0,0 0 0,0 1 0,0-1 0,0 1 0,-1 0 0,1 0 0,0 0 0,-1 0 0,1 1 0,1 1 0,-1 2 0,-1-1 0,0 0 0,0 0 0,0 1 0,-1-1 0,1 1 0,-1-1 0,-1 1 0,1-1 0,-1 1 0,0 9 0,-5 148-1365,4-140-5461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4:47:48.617"/>
    </inkml:context>
    <inkml:brush xml:id="br0">
      <inkml:brushProperty name="width" value="0.035" units="cm"/>
      <inkml:brushProperty name="height" value="0.035" units="cm"/>
      <inkml:brushProperty name="color" value="#E71224"/>
    </inkml:brush>
  </inkml:definitions>
  <inkml:trace contextRef="#ctx0" brushRef="#br0">1 1 24575,'8944'0'0,"-8925"1"0,0 1 0,0 1 0,0 0 0,-1 2 0,0 0 0,0 1 0,0 1 0,-1 1 0,0 0 0,0 1 0,-1 1 0,0 1 0,-1 0 0,24 23 0,-28-22 0,0 2 0,-1-1 0,0 1 0,-2 1 0,0-1 0,8 21 0,31 96 0,39 144 0,-72-191 0,-12-66 0,0 1 0,1-1 0,1 0 0,9 25 0,-3-12 0,-1 1 0,-2 0 0,-1 0 0,2 34 0,-3-19 0,-1-4 0,-3 71 0,0 20 0,12-63 0,-8-52 0,-1 1 0,1 29 0,-4 368 0,-2-199 0,2-186 0,11 56 0,-6-56 0,2 54 0,-9 1052 0,-2-1111 0,0 1 0,-2-1 0,-1 0 0,-1-1 0,-17 42 0,-4 19 0,15-39 0,-29 67 0,37-102 0,-1 0 0,-1-1 0,0 0 0,0-1 0,-1 1 0,-1-1 0,0-1 0,0 0 0,-1 0 0,-14 11 0,14-17 0,0 1 0,0-1 0,0-1 0,-1 0 0,1-1 0,-1 0 0,1 0 0,-1-1 0,0 0 0,1-1 0,-1 0 0,-17-3 0,13 1 0,-1 2 0,0 0 0,0 1 0,-30 5 0,9 2 0,-1-2 0,1-1 0,-54-1 0,-47 6 0,-58 2 0,132-11 0,-80 12 0,14-1 0,-11 3 0,86-8-29,1-3 0,-96-4 0,66-1-1249,61 1-5548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4:47:55.146"/>
    </inkml:context>
    <inkml:brush xml:id="br0">
      <inkml:brushProperty name="width" value="0.035" units="cm"/>
      <inkml:brushProperty name="height" value="0.035" units="cm"/>
      <inkml:brushProperty name="color" value="#E71224"/>
    </inkml:brush>
  </inkml:definitions>
  <inkml:trace contextRef="#ctx0" brushRef="#br0">1400 1 24575,'0'46'0,"2"1"0,12 71 0,-7-73 0,0 48 0,6 36 0,-5-56 0,-2 0 0,-8 124 0,0-65 0,2 768 0,1-880 0,1 1 0,8 33 0,-5-32 0,-2 0 0,2 24 0,-3 672 0,-4-350 0,2 319 0,0-683 0,0 0 0,0 1 0,0-1 0,-1 0 0,0 0 0,1 0 0,-1 0 0,-1 1 0,1-1 0,0-1 0,-1 1 0,0 0 0,0 0 0,0-1 0,-1 1 0,1-1 0,-1 1 0,0-1 0,1 0 0,-7 4 0,3-3 0,0-1 0,-1 0 0,1 0 0,-1 0 0,0-1 0,1 0 0,-1-1 0,0 1 0,0-1 0,0-1 0,-12 1 0,-97-3 0,75 0 0,1 1 0,-1 3 0,1 1 0,-42 8 0,36-3 0,-1-3 0,0-2 0,-93-6 0,34 1 0,68 1 0,2 0 0,0 2 0,0 1 0,-66 13 0,63-8-10,-1-3 0,1 0 0,-1-3 0,-49-4 0,3 1-1305,63 2-5511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13/11/2024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13/11/2024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13/11/2024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13/11/2024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customXml" Target="../ink/ink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5.xml"/><Relationship Id="rId4" Type="http://schemas.openxmlformats.org/officeDocument/2006/relationships/image" Target="../media/image8.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4000" y="110836"/>
            <a:ext cx="9543068" cy="1228581"/>
          </a:xfrm>
        </p:spPr>
        <p:txBody>
          <a:bodyPr>
            <a:noAutofit/>
          </a:bodyPr>
          <a:lstStyle/>
          <a:p>
            <a:r>
              <a:rPr lang="en-GB" sz="4400" dirty="0"/>
              <a:t>R Studio Portfolio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Overview into the process</a:t>
            </a:r>
          </a:p>
        </p:txBody>
      </p:sp>
      <p:pic>
        <p:nvPicPr>
          <p:cNvPr id="4" name="Picture 3" descr="A screenshot of a computer&#10;&#10;Description automatically generated">
            <a:extLst>
              <a:ext uri="{FF2B5EF4-FFF2-40B4-BE49-F238E27FC236}">
                <a16:creationId xmlns:a16="http://schemas.microsoft.com/office/drawing/2014/main" id="{637BA2A7-E911-3260-F999-D7A27D823E60}"/>
              </a:ext>
            </a:extLst>
          </p:cNvPr>
          <p:cNvPicPr>
            <a:picLocks noChangeAspect="1"/>
          </p:cNvPicPr>
          <p:nvPr/>
        </p:nvPicPr>
        <p:blipFill>
          <a:blip r:embed="rId2"/>
          <a:stretch>
            <a:fillRect/>
          </a:stretch>
        </p:blipFill>
        <p:spPr>
          <a:xfrm>
            <a:off x="2740201" y="1710444"/>
            <a:ext cx="6711597" cy="4818430"/>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Project Summary</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199" y="1947141"/>
            <a:ext cx="10737915" cy="4217989"/>
          </a:xfrm>
        </p:spPr>
        <p:txBody>
          <a:bodyPr>
            <a:normAutofit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project focuses on using the R programming language to perform an ‘EDA’ (exploratory data analysis) on a .csv dataset, using the R studio workspace. For this project, I will be using a selection of </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packages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(containing useful functions for data analysis) in my code to help me perform some useful visualisations and essential setup beforehand:</a:t>
            </a:r>
          </a:p>
          <a:p>
            <a:pPr>
              <a:lnSpc>
                <a:spcPct val="107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ggplot2</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an essential toolkit for creating graphical visualisations in the workspace</a:t>
            </a:r>
          </a:p>
          <a:p>
            <a:pPr>
              <a:lnSpc>
                <a:spcPct val="107000"/>
              </a:lnSpc>
              <a:spcAft>
                <a:spcPts val="800"/>
              </a:spcAft>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tidyverse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 useful package for data manipulation, exploration, and generally helping to tidy data.</a:t>
            </a:r>
          </a:p>
          <a:p>
            <a:pPr>
              <a:lnSpc>
                <a:spcPct val="107000"/>
              </a:lnSpc>
              <a:spcAft>
                <a:spcPts val="800"/>
              </a:spcAft>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summarytools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Allows me to return summaries of data including important aspects such as the mean, mode and standard deviation in a compact format</a:t>
            </a:r>
          </a:p>
          <a:p>
            <a:pPr>
              <a:lnSpc>
                <a:spcPct val="107000"/>
              </a:lnSpc>
              <a:spcAft>
                <a:spcPts val="800"/>
              </a:spcAft>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readr</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While the other packages alone allow me to read my csv file and place it into a variable, this package allows me to have greater control over the formats of each column, which is very important for how I will be using my data in visualisations.</a:t>
            </a:r>
          </a:p>
          <a:p>
            <a:pPr>
              <a:lnSpc>
                <a:spcPct val="107000"/>
              </a:lnSpc>
              <a:spcAft>
                <a:spcPts val="800"/>
              </a:spcAf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D5973-6C0B-C6AD-8B85-EA4ECF8422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21930-A8E8-DE29-7357-92B6FE9FC22A}"/>
              </a:ext>
            </a:extLst>
          </p:cNvPr>
          <p:cNvSpPr>
            <a:spLocks noGrp="1"/>
          </p:cNvSpPr>
          <p:nvPr>
            <p:ph type="title"/>
          </p:nvPr>
        </p:nvSpPr>
        <p:spPr/>
        <p:txBody>
          <a:bodyPr/>
          <a:lstStyle/>
          <a:p>
            <a:r>
              <a:rPr lang="en-GB" dirty="0"/>
              <a:t>Importing my Data</a:t>
            </a:r>
          </a:p>
        </p:txBody>
      </p:sp>
      <p:sp>
        <p:nvSpPr>
          <p:cNvPr id="3" name="Content Placeholder 2">
            <a:extLst>
              <a:ext uri="{FF2B5EF4-FFF2-40B4-BE49-F238E27FC236}">
                <a16:creationId xmlns:a16="http://schemas.microsoft.com/office/drawing/2014/main" id="{0F25D0F8-9B34-7E73-75BF-900344FC9FEA}"/>
              </a:ext>
            </a:extLst>
          </p:cNvPr>
          <p:cNvSpPr>
            <a:spLocks noGrp="1"/>
          </p:cNvSpPr>
          <p:nvPr>
            <p:ph idx="1"/>
          </p:nvPr>
        </p:nvSpPr>
        <p:spPr>
          <a:xfrm>
            <a:off x="838199" y="1947141"/>
            <a:ext cx="3543301" cy="2539134"/>
          </a:xfrm>
        </p:spPr>
        <p:txBody>
          <a:bodyPr>
            <a:normAutofit/>
          </a:bodyPr>
          <a:lstStyle/>
          <a:p>
            <a:pPr marL="0" indent="0">
              <a:lnSpc>
                <a:spcPct val="107000"/>
              </a:lnSpc>
              <a:spcAft>
                <a:spcPts val="800"/>
              </a:spcAft>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Not only do my packages need to be installed, but they also need to be imported into this workspace as well to be usable. My </a:t>
            </a:r>
            <a:r>
              <a:rPr lang="en-GB" sz="1800" b="1" dirty="0">
                <a:effectLst/>
                <a:latin typeface="Aptos" panose="020B0004020202020204" pitchFamily="34" charset="0"/>
                <a:ea typeface="Aptos" panose="020B0004020202020204" pitchFamily="34" charset="0"/>
                <a:cs typeface="Times New Roman" panose="02020603050405020304" pitchFamily="18" charset="0"/>
              </a:rPr>
              <a:t>files window</a:t>
            </a:r>
            <a:r>
              <a:rPr lang="en-GB" sz="1800" dirty="0">
                <a:effectLst/>
                <a:latin typeface="Aptos" panose="020B0004020202020204" pitchFamily="34" charset="0"/>
                <a:ea typeface="Aptos" panose="020B0004020202020204" pitchFamily="34" charset="0"/>
                <a:cs typeface="Times New Roman" panose="02020603050405020304" pitchFamily="18" charset="0"/>
              </a:rPr>
              <a:t> helps me keep track of everything here.</a:t>
            </a:r>
            <a:endParaRPr lang="en-GB" sz="1600" dirty="0"/>
          </a:p>
        </p:txBody>
      </p:sp>
      <p:pic>
        <p:nvPicPr>
          <p:cNvPr id="5" name="Picture 4" descr="A screenshot of a computer&#10;&#10;Description automatically generated">
            <a:extLst>
              <a:ext uri="{FF2B5EF4-FFF2-40B4-BE49-F238E27FC236}">
                <a16:creationId xmlns:a16="http://schemas.microsoft.com/office/drawing/2014/main" id="{59886CA3-6B5E-CB71-7872-104A3F45A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924" y="2055156"/>
            <a:ext cx="6970857" cy="232310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3CE8B4E-2982-3C3B-B804-1947DB0060CD}"/>
              </a:ext>
            </a:extLst>
          </p:cNvPr>
          <p:cNvPicPr>
            <a:picLocks noChangeAspect="1"/>
          </p:cNvPicPr>
          <p:nvPr/>
        </p:nvPicPr>
        <p:blipFill>
          <a:blip r:embed="rId3">
            <a:extLst>
              <a:ext uri="{28A0092B-C50C-407E-A947-70E740481C1C}">
                <a14:useLocalDpi xmlns:a14="http://schemas.microsoft.com/office/drawing/2010/main" val="0"/>
              </a:ext>
            </a:extLst>
          </a:blip>
          <a:srcRect b="15161"/>
          <a:stretch/>
        </p:blipFill>
        <p:spPr>
          <a:xfrm>
            <a:off x="4733924" y="4378260"/>
            <a:ext cx="6970857" cy="2323104"/>
          </a:xfrm>
          <a:prstGeom prst="rect">
            <a:avLst/>
          </a:prstGeom>
        </p:spPr>
      </p:pic>
      <p:grpSp>
        <p:nvGrpSpPr>
          <p:cNvPr id="11" name="Group 10">
            <a:extLst>
              <a:ext uri="{FF2B5EF4-FFF2-40B4-BE49-F238E27FC236}">
                <a16:creationId xmlns:a16="http://schemas.microsoft.com/office/drawing/2014/main" id="{EC5030AA-3A00-0FF0-9CC1-FBE5C23B0978}"/>
              </a:ext>
            </a:extLst>
          </p:cNvPr>
          <p:cNvGrpSpPr/>
          <p:nvPr/>
        </p:nvGrpSpPr>
        <p:grpSpPr>
          <a:xfrm>
            <a:off x="3828840" y="3018375"/>
            <a:ext cx="884520" cy="3763080"/>
            <a:chOff x="3828840" y="3018375"/>
            <a:chExt cx="884520" cy="3763080"/>
          </a:xfrm>
        </p:grpSpPr>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C7A0CBF9-BE54-B56C-F067-7F617C6DE250}"/>
                    </a:ext>
                  </a:extLst>
                </p14:cNvPr>
                <p14:cNvContentPartPr/>
                <p14:nvPr/>
              </p14:nvContentPartPr>
              <p14:xfrm>
                <a:off x="3828840" y="3018375"/>
                <a:ext cx="837000" cy="2258640"/>
              </p14:xfrm>
            </p:contentPart>
          </mc:Choice>
          <mc:Fallback>
            <p:pic>
              <p:nvPicPr>
                <p:cNvPr id="9" name="Ink 8">
                  <a:extLst>
                    <a:ext uri="{FF2B5EF4-FFF2-40B4-BE49-F238E27FC236}">
                      <a16:creationId xmlns:a16="http://schemas.microsoft.com/office/drawing/2014/main" id="{C7A0CBF9-BE54-B56C-F067-7F617C6DE250}"/>
                    </a:ext>
                  </a:extLst>
                </p:cNvPr>
                <p:cNvPicPr/>
                <p:nvPr/>
              </p:nvPicPr>
              <p:blipFill>
                <a:blip r:embed="rId5"/>
                <a:stretch>
                  <a:fillRect/>
                </a:stretch>
              </p:blipFill>
              <p:spPr>
                <a:xfrm>
                  <a:off x="3822720" y="3012255"/>
                  <a:ext cx="849240" cy="2270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0D202A31-6E3C-A594-B18D-D946A67843FA}"/>
                    </a:ext>
                  </a:extLst>
                </p14:cNvPr>
                <p14:cNvContentPartPr/>
                <p14:nvPr/>
              </p14:nvContentPartPr>
              <p14:xfrm>
                <a:off x="4543080" y="5257215"/>
                <a:ext cx="170280" cy="1524240"/>
              </p14:xfrm>
            </p:contentPart>
          </mc:Choice>
          <mc:Fallback>
            <p:pic>
              <p:nvPicPr>
                <p:cNvPr id="10" name="Ink 9">
                  <a:extLst>
                    <a:ext uri="{FF2B5EF4-FFF2-40B4-BE49-F238E27FC236}">
                      <a16:creationId xmlns:a16="http://schemas.microsoft.com/office/drawing/2014/main" id="{0D202A31-6E3C-A594-B18D-D946A67843FA}"/>
                    </a:ext>
                  </a:extLst>
                </p:cNvPr>
                <p:cNvPicPr/>
                <p:nvPr/>
              </p:nvPicPr>
              <p:blipFill>
                <a:blip r:embed="rId7"/>
                <a:stretch>
                  <a:fillRect/>
                </a:stretch>
              </p:blipFill>
              <p:spPr>
                <a:xfrm>
                  <a:off x="4536960" y="5251095"/>
                  <a:ext cx="182520" cy="1536480"/>
                </a:xfrm>
                <a:prstGeom prst="rect">
                  <a:avLst/>
                </a:prstGeom>
              </p:spPr>
            </p:pic>
          </mc:Fallback>
        </mc:AlternateContent>
      </p:grpSp>
    </p:spTree>
    <p:extLst>
      <p:ext uri="{BB962C8B-B14F-4D97-AF65-F5344CB8AC3E}">
        <p14:creationId xmlns:p14="http://schemas.microsoft.com/office/powerpoint/2010/main" val="86067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03773-9356-450D-F159-22D88CE244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A8701-9D24-DA01-1C78-0034EF4CB7AB}"/>
              </a:ext>
            </a:extLst>
          </p:cNvPr>
          <p:cNvSpPr>
            <a:spLocks noGrp="1"/>
          </p:cNvSpPr>
          <p:nvPr>
            <p:ph type="title"/>
          </p:nvPr>
        </p:nvSpPr>
        <p:spPr/>
        <p:txBody>
          <a:bodyPr/>
          <a:lstStyle/>
          <a:p>
            <a:r>
              <a:rPr lang="en-GB" dirty="0"/>
              <a:t>Exploratory Data Analysis</a:t>
            </a:r>
          </a:p>
        </p:txBody>
      </p:sp>
      <p:sp>
        <p:nvSpPr>
          <p:cNvPr id="5" name="Content Placeholder 2">
            <a:extLst>
              <a:ext uri="{FF2B5EF4-FFF2-40B4-BE49-F238E27FC236}">
                <a16:creationId xmlns:a16="http://schemas.microsoft.com/office/drawing/2014/main" id="{48E50745-BF55-5552-D785-7A6F688FE187}"/>
              </a:ext>
            </a:extLst>
          </p:cNvPr>
          <p:cNvSpPr txBox="1">
            <a:spLocks/>
          </p:cNvSpPr>
          <p:nvPr/>
        </p:nvSpPr>
        <p:spPr>
          <a:xfrm>
            <a:off x="838199" y="1947141"/>
            <a:ext cx="5467351" cy="24928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Certain functions such as head() give me a quick way of accessing the table contents in R to see how they transferred across.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dfSummary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grants a more comprehensive summary, which allowed me to look at crucial points such as the minimum, maximum and mean values, while also checking to see if there are any null values that may interfere with my analysis.</a:t>
            </a:r>
          </a:p>
        </p:txBody>
      </p:sp>
      <p:pic>
        <p:nvPicPr>
          <p:cNvPr id="8" name="Picture 7" descr="A screen shot of a computer&#10;&#10;Description automatically generated">
            <a:extLst>
              <a:ext uri="{FF2B5EF4-FFF2-40B4-BE49-F238E27FC236}">
                <a16:creationId xmlns:a16="http://schemas.microsoft.com/office/drawing/2014/main" id="{D0205A76-33C9-4A5C-4E65-3E9001C12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45" y="4389861"/>
            <a:ext cx="5299005" cy="126164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5328BC0-F381-3C4E-25D7-91C15C074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490" y="2105066"/>
            <a:ext cx="4617085" cy="150236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C08960A-F952-83A7-352E-5E18E9280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941" y="3609014"/>
            <a:ext cx="4302760" cy="1561693"/>
          </a:xfrm>
          <a:prstGeom prst="rect">
            <a:avLst/>
          </a:prstGeom>
        </p:spPr>
      </p:pic>
      <p:pic>
        <p:nvPicPr>
          <p:cNvPr id="11" name="Picture 10" descr="A white background with black and blue text&#10;&#10;Description automatically generated">
            <a:extLst>
              <a:ext uri="{FF2B5EF4-FFF2-40B4-BE49-F238E27FC236}">
                <a16:creationId xmlns:a16="http://schemas.microsoft.com/office/drawing/2014/main" id="{2E09E7B3-0443-B683-EF4A-DD997DEF15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942" y="5170707"/>
            <a:ext cx="4471826" cy="886834"/>
          </a:xfrm>
          <a:prstGeom prst="rect">
            <a:avLst/>
          </a:prstGeom>
        </p:spPr>
      </p:pic>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8DFDEB90-6758-5D6B-1180-BB42CF80A2F7}"/>
                  </a:ext>
                </a:extLst>
              </p14:cNvPr>
              <p14:cNvContentPartPr/>
              <p14:nvPr/>
            </p14:nvContentPartPr>
            <p14:xfrm>
              <a:off x="3638040" y="1531935"/>
              <a:ext cx="3080520" cy="610200"/>
            </p14:xfrm>
          </p:contentPart>
        </mc:Choice>
        <mc:Fallback>
          <p:pic>
            <p:nvPicPr>
              <p:cNvPr id="12" name="Ink 11">
                <a:extLst>
                  <a:ext uri="{FF2B5EF4-FFF2-40B4-BE49-F238E27FC236}">
                    <a16:creationId xmlns:a16="http://schemas.microsoft.com/office/drawing/2014/main" id="{8DFDEB90-6758-5D6B-1180-BB42CF80A2F7}"/>
                  </a:ext>
                </a:extLst>
              </p:cNvPr>
              <p:cNvPicPr/>
              <p:nvPr/>
            </p:nvPicPr>
            <p:blipFill>
              <a:blip r:embed="rId7"/>
              <a:stretch>
                <a:fillRect/>
              </a:stretch>
            </p:blipFill>
            <p:spPr>
              <a:xfrm>
                <a:off x="3631920" y="1525815"/>
                <a:ext cx="3092760" cy="622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18F77EBD-ED37-19F5-8F17-E37B23C95479}"/>
                  </a:ext>
                </a:extLst>
              </p14:cNvPr>
              <p14:cNvContentPartPr/>
              <p14:nvPr/>
            </p14:nvContentPartPr>
            <p14:xfrm>
              <a:off x="6714600" y="2009295"/>
              <a:ext cx="736200" cy="113760"/>
            </p14:xfrm>
          </p:contentPart>
        </mc:Choice>
        <mc:Fallback>
          <p:pic>
            <p:nvPicPr>
              <p:cNvPr id="13" name="Ink 12">
                <a:extLst>
                  <a:ext uri="{FF2B5EF4-FFF2-40B4-BE49-F238E27FC236}">
                    <a16:creationId xmlns:a16="http://schemas.microsoft.com/office/drawing/2014/main" id="{18F77EBD-ED37-19F5-8F17-E37B23C95479}"/>
                  </a:ext>
                </a:extLst>
              </p:cNvPr>
              <p:cNvPicPr/>
              <p:nvPr/>
            </p:nvPicPr>
            <p:blipFill>
              <a:blip r:embed="rId9"/>
              <a:stretch>
                <a:fillRect/>
              </a:stretch>
            </p:blipFill>
            <p:spPr>
              <a:xfrm>
                <a:off x="6708480" y="2003175"/>
                <a:ext cx="7484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78EDD6F3-3507-3100-A477-177758CACA27}"/>
                  </a:ext>
                </a:extLst>
              </p14:cNvPr>
              <p14:cNvContentPartPr/>
              <p14:nvPr/>
            </p14:nvContentPartPr>
            <p14:xfrm>
              <a:off x="2866560" y="2866455"/>
              <a:ext cx="3448800" cy="1534320"/>
            </p14:xfrm>
          </p:contentPart>
        </mc:Choice>
        <mc:Fallback>
          <p:pic>
            <p:nvPicPr>
              <p:cNvPr id="14" name="Ink 13">
                <a:extLst>
                  <a:ext uri="{FF2B5EF4-FFF2-40B4-BE49-F238E27FC236}">
                    <a16:creationId xmlns:a16="http://schemas.microsoft.com/office/drawing/2014/main" id="{78EDD6F3-3507-3100-A477-177758CACA27}"/>
                  </a:ext>
                </a:extLst>
              </p:cNvPr>
              <p:cNvPicPr/>
              <p:nvPr/>
            </p:nvPicPr>
            <p:blipFill>
              <a:blip r:embed="rId11"/>
              <a:stretch>
                <a:fillRect/>
              </a:stretch>
            </p:blipFill>
            <p:spPr>
              <a:xfrm>
                <a:off x="2860440" y="2860335"/>
                <a:ext cx="3461040" cy="1546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CE77EAE0-AF9B-92AB-0B05-EAC602A168F6}"/>
                  </a:ext>
                </a:extLst>
              </p14:cNvPr>
              <p14:cNvContentPartPr/>
              <p14:nvPr/>
            </p14:nvContentPartPr>
            <p14:xfrm>
              <a:off x="5725320" y="4371615"/>
              <a:ext cx="533520" cy="1431000"/>
            </p14:xfrm>
          </p:contentPart>
        </mc:Choice>
        <mc:Fallback>
          <p:pic>
            <p:nvPicPr>
              <p:cNvPr id="15" name="Ink 14">
                <a:extLst>
                  <a:ext uri="{FF2B5EF4-FFF2-40B4-BE49-F238E27FC236}">
                    <a16:creationId xmlns:a16="http://schemas.microsoft.com/office/drawing/2014/main" id="{CE77EAE0-AF9B-92AB-0B05-EAC602A168F6}"/>
                  </a:ext>
                </a:extLst>
              </p:cNvPr>
              <p:cNvPicPr/>
              <p:nvPr/>
            </p:nvPicPr>
            <p:blipFill>
              <a:blip r:embed="rId13"/>
              <a:stretch>
                <a:fillRect/>
              </a:stretch>
            </p:blipFill>
            <p:spPr>
              <a:xfrm>
                <a:off x="5719200" y="4365495"/>
                <a:ext cx="545760" cy="1443240"/>
              </a:xfrm>
              <a:prstGeom prst="rect">
                <a:avLst/>
              </a:prstGeom>
            </p:spPr>
          </p:pic>
        </mc:Fallback>
      </mc:AlternateContent>
    </p:spTree>
    <p:extLst>
      <p:ext uri="{BB962C8B-B14F-4D97-AF65-F5344CB8AC3E}">
        <p14:creationId xmlns:p14="http://schemas.microsoft.com/office/powerpoint/2010/main" val="77113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43E86-C98A-5424-C64D-B65AF4BB9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05125-1083-A9D6-AA11-8E15E41EF686}"/>
              </a:ext>
            </a:extLst>
          </p:cNvPr>
          <p:cNvSpPr>
            <a:spLocks noGrp="1"/>
          </p:cNvSpPr>
          <p:nvPr>
            <p:ph type="title"/>
          </p:nvPr>
        </p:nvSpPr>
        <p:spPr/>
        <p:txBody>
          <a:bodyPr/>
          <a:lstStyle/>
          <a:p>
            <a:r>
              <a:rPr lang="en-GB" dirty="0"/>
              <a:t>Exploratory Data Analysis</a:t>
            </a:r>
          </a:p>
        </p:txBody>
      </p:sp>
      <p:sp>
        <p:nvSpPr>
          <p:cNvPr id="5" name="Content Placeholder 2">
            <a:extLst>
              <a:ext uri="{FF2B5EF4-FFF2-40B4-BE49-F238E27FC236}">
                <a16:creationId xmlns:a16="http://schemas.microsoft.com/office/drawing/2014/main" id="{F8CA7C9A-2CFB-5210-88B7-A92BA8E8D440}"/>
              </a:ext>
            </a:extLst>
          </p:cNvPr>
          <p:cNvSpPr txBox="1">
            <a:spLocks/>
          </p:cNvSpPr>
          <p:nvPr/>
        </p:nvSpPr>
        <p:spPr>
          <a:xfrm>
            <a:off x="838199" y="1947141"/>
            <a:ext cx="5467351" cy="30058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Aft>
                <a:spcPts val="800"/>
              </a:spcAft>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Next, I looked at using the mean(), median() and </a:t>
            </a:r>
            <a:r>
              <a:rPr lang="en-GB" sz="1800" dirty="0" err="1">
                <a:effectLst/>
                <a:latin typeface="Aptos" panose="020B0004020202020204" pitchFamily="34" charset="0"/>
                <a:ea typeface="Aptos" panose="020B0004020202020204" pitchFamily="34" charset="0"/>
                <a:cs typeface="Times New Roman" panose="02020603050405020304" pitchFamily="18" charset="0"/>
              </a:rPr>
              <a:t>sd</a:t>
            </a:r>
            <a:r>
              <a:rPr lang="en-GB" sz="1800" dirty="0">
                <a:effectLst/>
                <a:latin typeface="Aptos" panose="020B0004020202020204" pitchFamily="34" charset="0"/>
                <a:ea typeface="Aptos" panose="020B0004020202020204" pitchFamily="34" charset="0"/>
                <a:cs typeface="Times New Roman" panose="02020603050405020304" pitchFamily="18" charset="0"/>
              </a:rPr>
              <a:t>() to look at the mean, median and standard deviation for the weekly sales column. I also had a look at the correlation between three of the columns using the </a:t>
            </a:r>
            <a:r>
              <a:rPr lang="en-GB" sz="1800" dirty="0" err="1">
                <a:effectLst/>
                <a:latin typeface="Aptos" panose="020B0004020202020204" pitchFamily="34" charset="0"/>
                <a:ea typeface="Aptos" panose="020B0004020202020204" pitchFamily="34" charset="0"/>
                <a:cs typeface="Times New Roman" panose="02020603050405020304" pitchFamily="18" charset="0"/>
              </a:rPr>
              <a:t>cor</a:t>
            </a:r>
            <a:r>
              <a:rPr lang="en-GB" sz="1800" dirty="0">
                <a:effectLst/>
                <a:latin typeface="Aptos" panose="020B0004020202020204" pitchFamily="34" charset="0"/>
                <a:ea typeface="Aptos" panose="020B0004020202020204" pitchFamily="34" charset="0"/>
                <a:cs typeface="Times New Roman" panose="02020603050405020304" pitchFamily="18" charset="0"/>
              </a:rPr>
              <a:t>() function to create a correlation matrix. None of the values had correlation of any kind.</a:t>
            </a:r>
          </a:p>
          <a:p>
            <a:pPr marL="0" indent="0">
              <a:lnSpc>
                <a:spcPct val="107000"/>
              </a:lnSpc>
              <a:spcAft>
                <a:spcPts val="800"/>
              </a:spcAft>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Being able to f</a:t>
            </a:r>
            <a:r>
              <a:rPr lang="en-GB" dirty="0">
                <a:latin typeface="Aptos" panose="020B0004020202020204" pitchFamily="34" charset="0"/>
                <a:ea typeface="Aptos" panose="020B0004020202020204" pitchFamily="34" charset="0"/>
                <a:cs typeface="Times New Roman" panose="02020603050405020304" pitchFamily="18" charset="0"/>
              </a:rPr>
              <a:t>etch these at any time can be handy as you can insert these functions into other more complex calculations further ahead.</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close-up of text&#10;&#10;Description automatically generated">
            <a:extLst>
              <a:ext uri="{FF2B5EF4-FFF2-40B4-BE49-F238E27FC236}">
                <a16:creationId xmlns:a16="http://schemas.microsoft.com/office/drawing/2014/main" id="{FDD27741-0737-54CE-FB55-91794A028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874" y="2148110"/>
            <a:ext cx="5400866" cy="1280890"/>
          </a:xfrm>
          <a:prstGeom prst="rect">
            <a:avLst/>
          </a:prstGeom>
        </p:spPr>
      </p:pic>
      <p:pic>
        <p:nvPicPr>
          <p:cNvPr id="4" name="Picture 3" descr="A screen shot of a number&#10;&#10;Description automatically generated">
            <a:extLst>
              <a:ext uri="{FF2B5EF4-FFF2-40B4-BE49-F238E27FC236}">
                <a16:creationId xmlns:a16="http://schemas.microsoft.com/office/drawing/2014/main" id="{437566C7-2B7F-16F7-E05F-5D1DA17C0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887" y="5229225"/>
            <a:ext cx="10524629" cy="1380585"/>
          </a:xfrm>
          <a:prstGeom prst="rect">
            <a:avLst/>
          </a:prstGeom>
        </p:spPr>
      </p:pic>
    </p:spTree>
    <p:extLst>
      <p:ext uri="{BB962C8B-B14F-4D97-AF65-F5344CB8AC3E}">
        <p14:creationId xmlns:p14="http://schemas.microsoft.com/office/powerpoint/2010/main" val="315066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28D63-AF73-4342-8FFF-ECCA54D8A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ECE16-D33E-BFB3-74A0-D751C0FEF144}"/>
              </a:ext>
            </a:extLst>
          </p:cNvPr>
          <p:cNvSpPr>
            <a:spLocks noGrp="1"/>
          </p:cNvSpPr>
          <p:nvPr>
            <p:ph type="title"/>
          </p:nvPr>
        </p:nvSpPr>
        <p:spPr/>
        <p:txBody>
          <a:bodyPr/>
          <a:lstStyle/>
          <a:p>
            <a:r>
              <a:rPr lang="en-GB" dirty="0"/>
              <a:t>Graph Plotting</a:t>
            </a:r>
          </a:p>
        </p:txBody>
      </p:sp>
      <p:sp>
        <p:nvSpPr>
          <p:cNvPr id="3" name="Content Placeholder 2">
            <a:extLst>
              <a:ext uri="{FF2B5EF4-FFF2-40B4-BE49-F238E27FC236}">
                <a16:creationId xmlns:a16="http://schemas.microsoft.com/office/drawing/2014/main" id="{B1DD3FE9-3DD5-C318-9EFB-CD5648F2D193}"/>
              </a:ext>
            </a:extLst>
          </p:cNvPr>
          <p:cNvSpPr>
            <a:spLocks noGrp="1"/>
          </p:cNvSpPr>
          <p:nvPr>
            <p:ph idx="1"/>
          </p:nvPr>
        </p:nvSpPr>
        <p:spPr>
          <a:xfrm>
            <a:off x="838199" y="1947142"/>
            <a:ext cx="4171951" cy="4104866"/>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Having reviewed my data and noted useful points on how it relates to each other, I set out to create some graphs to visualise it through R studio.</a:t>
            </a:r>
          </a:p>
          <a:p>
            <a:pPr marL="0" indent="0">
              <a:lnSpc>
                <a:spcPct val="107000"/>
              </a:lnSpc>
              <a:spcAft>
                <a:spcPts val="800"/>
              </a:spcAft>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The </a:t>
            </a:r>
            <a:r>
              <a:rPr lang="en-GB" sz="1800" dirty="0" err="1">
                <a:effectLst/>
                <a:latin typeface="Aptos" panose="020B0004020202020204" pitchFamily="34" charset="0"/>
                <a:ea typeface="Aptos" panose="020B0004020202020204" pitchFamily="34" charset="0"/>
                <a:cs typeface="Times New Roman" panose="02020603050405020304" pitchFamily="18" charset="0"/>
              </a:rPr>
              <a:t>ggplot</a:t>
            </a:r>
            <a:r>
              <a:rPr lang="en-GB" sz="1800" dirty="0">
                <a:effectLst/>
                <a:latin typeface="Aptos" panose="020B0004020202020204" pitchFamily="34" charset="0"/>
                <a:ea typeface="Aptos" panose="020B0004020202020204" pitchFamily="34" charset="0"/>
                <a:cs typeface="Times New Roman" panose="02020603050405020304" pitchFamily="18" charset="0"/>
              </a:rPr>
              <a:t>() function allows me to create a variety of plots in my files window in R studio, including a histogram, box plot, scatter graph and time-series plot.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From what we can see on this histogram, the data in this dataset has a strong positive skew.</a:t>
            </a:r>
          </a:p>
        </p:txBody>
      </p:sp>
      <p:pic>
        <p:nvPicPr>
          <p:cNvPr id="4" name="Picture 3">
            <a:extLst>
              <a:ext uri="{FF2B5EF4-FFF2-40B4-BE49-F238E27FC236}">
                <a16:creationId xmlns:a16="http://schemas.microsoft.com/office/drawing/2014/main" id="{3F08C16C-AC45-7843-8845-E7DA1CFF7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751" y="2378878"/>
            <a:ext cx="6619000" cy="306530"/>
          </a:xfrm>
          <a:prstGeom prst="rect">
            <a:avLst/>
          </a:prstGeom>
        </p:spPr>
      </p:pic>
      <p:pic>
        <p:nvPicPr>
          <p:cNvPr id="6" name="Picture 5">
            <a:extLst>
              <a:ext uri="{FF2B5EF4-FFF2-40B4-BE49-F238E27FC236}">
                <a16:creationId xmlns:a16="http://schemas.microsoft.com/office/drawing/2014/main" id="{5EFE17F2-41B1-6F29-8AC6-E4C2043C9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541" y="2865748"/>
            <a:ext cx="4171950" cy="3828415"/>
          </a:xfrm>
          <a:prstGeom prst="rect">
            <a:avLst/>
          </a:prstGeom>
        </p:spPr>
      </p:pic>
    </p:spTree>
    <p:extLst>
      <p:ext uri="{BB962C8B-B14F-4D97-AF65-F5344CB8AC3E}">
        <p14:creationId xmlns:p14="http://schemas.microsoft.com/office/powerpoint/2010/main" val="106033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87F1C-14B7-8F2F-BD8C-FDBD9ED910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31BC0-C5D7-E5EC-FE2D-DCA09E5AEA2E}"/>
              </a:ext>
            </a:extLst>
          </p:cNvPr>
          <p:cNvSpPr>
            <a:spLocks noGrp="1"/>
          </p:cNvSpPr>
          <p:nvPr>
            <p:ph type="title"/>
          </p:nvPr>
        </p:nvSpPr>
        <p:spPr/>
        <p:txBody>
          <a:bodyPr/>
          <a:lstStyle/>
          <a:p>
            <a:r>
              <a:rPr lang="en-GB" dirty="0"/>
              <a:t>Graph Plotting</a:t>
            </a:r>
          </a:p>
        </p:txBody>
      </p:sp>
      <p:sp>
        <p:nvSpPr>
          <p:cNvPr id="3" name="Content Placeholder 2">
            <a:extLst>
              <a:ext uri="{FF2B5EF4-FFF2-40B4-BE49-F238E27FC236}">
                <a16:creationId xmlns:a16="http://schemas.microsoft.com/office/drawing/2014/main" id="{E6FAA205-FE38-02E6-3A36-DD8EBCA0C20D}"/>
              </a:ext>
            </a:extLst>
          </p:cNvPr>
          <p:cNvSpPr>
            <a:spLocks noGrp="1"/>
          </p:cNvSpPr>
          <p:nvPr>
            <p:ph idx="1"/>
          </p:nvPr>
        </p:nvSpPr>
        <p:spPr>
          <a:xfrm>
            <a:off x="2153237" y="1977412"/>
            <a:ext cx="1386527" cy="579242"/>
          </a:xfrm>
        </p:spPr>
        <p:txBody>
          <a:bodyPr>
            <a:normAutofit/>
          </a:bodyPr>
          <a:lstStyle/>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Box Plot</a:t>
            </a:r>
          </a:p>
        </p:txBody>
      </p:sp>
      <p:sp>
        <p:nvSpPr>
          <p:cNvPr id="7" name="TextBox 6">
            <a:extLst>
              <a:ext uri="{FF2B5EF4-FFF2-40B4-BE49-F238E27FC236}">
                <a16:creationId xmlns:a16="http://schemas.microsoft.com/office/drawing/2014/main" id="{3C0466B2-6760-15D9-0FFE-551E545206D0}"/>
              </a:ext>
            </a:extLst>
          </p:cNvPr>
          <p:cNvSpPr txBox="1"/>
          <p:nvPr/>
        </p:nvSpPr>
        <p:spPr>
          <a:xfrm>
            <a:off x="7193204" y="1947142"/>
            <a:ext cx="2167611" cy="378565"/>
          </a:xfrm>
          <a:prstGeom prst="rect">
            <a:avLst/>
          </a:prstGeom>
          <a:noFill/>
        </p:spPr>
        <p:txBody>
          <a:bodyPr wrap="square">
            <a:spAutoFit/>
          </a:bodyPr>
          <a:lstStyle/>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Scatter Plot</a:t>
            </a:r>
          </a:p>
        </p:txBody>
      </p:sp>
      <p:pic>
        <p:nvPicPr>
          <p:cNvPr id="8" name="Picture 7" descr="A graph with a line&#10;&#10;Description automatically generated">
            <a:extLst>
              <a:ext uri="{FF2B5EF4-FFF2-40B4-BE49-F238E27FC236}">
                <a16:creationId xmlns:a16="http://schemas.microsoft.com/office/drawing/2014/main" id="{81A6A236-98F8-272C-D757-517D2A5FA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613" y="3138114"/>
            <a:ext cx="3865776" cy="3496859"/>
          </a:xfrm>
          <a:prstGeom prst="rect">
            <a:avLst/>
          </a:prstGeom>
        </p:spPr>
      </p:pic>
      <p:pic>
        <p:nvPicPr>
          <p:cNvPr id="9" name="Picture 8">
            <a:extLst>
              <a:ext uri="{FF2B5EF4-FFF2-40B4-BE49-F238E27FC236}">
                <a16:creationId xmlns:a16="http://schemas.microsoft.com/office/drawing/2014/main" id="{858385E0-37F1-4D31-6602-B37F1D4C0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629067"/>
            <a:ext cx="4946030" cy="406364"/>
          </a:xfrm>
          <a:prstGeom prst="rect">
            <a:avLst/>
          </a:prstGeom>
        </p:spPr>
      </p:pic>
      <p:pic>
        <p:nvPicPr>
          <p:cNvPr id="10" name="Picture 9" descr="A graph showing a graph showing a number of black dots&#10;&#10;Description automatically generated">
            <a:extLst>
              <a:ext uri="{FF2B5EF4-FFF2-40B4-BE49-F238E27FC236}">
                <a16:creationId xmlns:a16="http://schemas.microsoft.com/office/drawing/2014/main" id="{AD63B6E4-7007-7183-1ADB-55CAB188E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067" y="3138114"/>
            <a:ext cx="3797834" cy="3453274"/>
          </a:xfrm>
          <a:prstGeom prst="rect">
            <a:avLst/>
          </a:prstGeom>
        </p:spPr>
      </p:pic>
      <p:pic>
        <p:nvPicPr>
          <p:cNvPr id="11" name="Picture 10">
            <a:extLst>
              <a:ext uri="{FF2B5EF4-FFF2-40B4-BE49-F238E27FC236}">
                <a16:creationId xmlns:a16="http://schemas.microsoft.com/office/drawing/2014/main" id="{2653E1F2-B533-4135-6A81-5204C4A23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4067" y="2629067"/>
            <a:ext cx="6019430" cy="244085"/>
          </a:xfrm>
          <a:prstGeom prst="rect">
            <a:avLst/>
          </a:prstGeom>
        </p:spPr>
      </p:pic>
    </p:spTree>
    <p:extLst>
      <p:ext uri="{BB962C8B-B14F-4D97-AF65-F5344CB8AC3E}">
        <p14:creationId xmlns:p14="http://schemas.microsoft.com/office/powerpoint/2010/main" val="118113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58280-A165-0B5F-AC63-7F4842065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37C32F-A085-34F2-B7C5-53E5E2CDBA54}"/>
              </a:ext>
            </a:extLst>
          </p:cNvPr>
          <p:cNvSpPr>
            <a:spLocks noGrp="1"/>
          </p:cNvSpPr>
          <p:nvPr>
            <p:ph type="title"/>
          </p:nvPr>
        </p:nvSpPr>
        <p:spPr/>
        <p:txBody>
          <a:bodyPr/>
          <a:lstStyle/>
          <a:p>
            <a:r>
              <a:rPr lang="en-GB" dirty="0"/>
              <a:t>Graph Plotting</a:t>
            </a:r>
          </a:p>
        </p:txBody>
      </p:sp>
      <p:sp>
        <p:nvSpPr>
          <p:cNvPr id="3" name="Content Placeholder 2">
            <a:extLst>
              <a:ext uri="{FF2B5EF4-FFF2-40B4-BE49-F238E27FC236}">
                <a16:creationId xmlns:a16="http://schemas.microsoft.com/office/drawing/2014/main" id="{DA664BE4-AA34-2042-B06B-FD664D0C74EF}"/>
              </a:ext>
            </a:extLst>
          </p:cNvPr>
          <p:cNvSpPr>
            <a:spLocks noGrp="1"/>
          </p:cNvSpPr>
          <p:nvPr>
            <p:ph idx="1"/>
          </p:nvPr>
        </p:nvSpPr>
        <p:spPr>
          <a:xfrm>
            <a:off x="838200" y="1947142"/>
            <a:ext cx="4139154" cy="4104866"/>
          </a:xfrm>
        </p:spPr>
        <p:txBody>
          <a:bodyPr>
            <a:normAutofit/>
          </a:bodyPr>
          <a:lstStyle/>
          <a:p>
            <a:pPr marL="0" indent="0">
              <a:lnSpc>
                <a:spcPct val="107000"/>
              </a:lnSpc>
              <a:spcAft>
                <a:spcPts val="800"/>
              </a:spcAft>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Remember how I adjusted the data class of the ‘Date’ column? Doing so prevented an error from occurring with this code as it would have recognised the date values as texts rather than its own ‘date’ type. This was something I had to do retroactively to allow this code to work.</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0D5DAD4-0B13-B3A4-B7F3-6C85A6181E08}"/>
              </a:ext>
            </a:extLst>
          </p:cNvPr>
          <p:cNvPicPr>
            <a:picLocks noChangeAspect="1"/>
          </p:cNvPicPr>
          <p:nvPr/>
        </p:nvPicPr>
        <p:blipFill>
          <a:blip r:embed="rId2"/>
          <a:stretch>
            <a:fillRect/>
          </a:stretch>
        </p:blipFill>
        <p:spPr>
          <a:xfrm>
            <a:off x="4804521" y="2045616"/>
            <a:ext cx="7134562" cy="232391"/>
          </a:xfrm>
          <a:prstGeom prst="rect">
            <a:avLst/>
          </a:prstGeom>
        </p:spPr>
      </p:pic>
      <p:pic>
        <p:nvPicPr>
          <p:cNvPr id="7" name="Picture 6" descr="A graph showing sales&#10;&#10;Description automatically generated">
            <a:extLst>
              <a:ext uri="{FF2B5EF4-FFF2-40B4-BE49-F238E27FC236}">
                <a16:creationId xmlns:a16="http://schemas.microsoft.com/office/drawing/2014/main" id="{F8C39A50-CBCA-61A1-ACFA-E54BCBEA1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091" y="2349887"/>
            <a:ext cx="4817103" cy="4357909"/>
          </a:xfrm>
          <a:prstGeom prst="rect">
            <a:avLst/>
          </a:prstGeom>
        </p:spPr>
      </p:pic>
    </p:spTree>
    <p:extLst>
      <p:ext uri="{BB962C8B-B14F-4D97-AF65-F5344CB8AC3E}">
        <p14:creationId xmlns:p14="http://schemas.microsoft.com/office/powerpoint/2010/main" val="377513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C8091-B4A9-1458-7D5C-C2663121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225F3-9E47-3FC8-AD00-E42F82317A7F}"/>
              </a:ext>
            </a:extLst>
          </p:cNvPr>
          <p:cNvSpPr>
            <a:spLocks noGrp="1"/>
          </p:cNvSpPr>
          <p:nvPr>
            <p:ph type="title"/>
          </p:nvPr>
        </p:nvSpPr>
        <p:spPr/>
        <p:txBody>
          <a:bodyPr/>
          <a:lstStyle/>
          <a:p>
            <a:r>
              <a:rPr lang="en-GB" dirty="0"/>
              <a:t>Final Script</a:t>
            </a:r>
          </a:p>
        </p:txBody>
      </p:sp>
      <p:pic>
        <p:nvPicPr>
          <p:cNvPr id="6" name="Picture 5" descr="A screenshot of a computer&#10;&#10;Description automatically generated">
            <a:extLst>
              <a:ext uri="{FF2B5EF4-FFF2-40B4-BE49-F238E27FC236}">
                <a16:creationId xmlns:a16="http://schemas.microsoft.com/office/drawing/2014/main" id="{EB3DCB9D-655D-41C2-C1AE-DC34B02FD5CA}"/>
              </a:ext>
            </a:extLst>
          </p:cNvPr>
          <p:cNvPicPr>
            <a:picLocks noChangeAspect="1"/>
          </p:cNvPicPr>
          <p:nvPr/>
        </p:nvPicPr>
        <p:blipFill>
          <a:blip r:embed="rId2"/>
          <a:stretch>
            <a:fillRect/>
          </a:stretch>
        </p:blipFill>
        <p:spPr>
          <a:xfrm>
            <a:off x="5289019" y="1947141"/>
            <a:ext cx="6436255" cy="4620755"/>
          </a:xfrm>
          <a:prstGeom prst="rect">
            <a:avLst/>
          </a:prstGeom>
        </p:spPr>
      </p:pic>
      <p:sp>
        <p:nvSpPr>
          <p:cNvPr id="8" name="Content Placeholder 2">
            <a:extLst>
              <a:ext uri="{FF2B5EF4-FFF2-40B4-BE49-F238E27FC236}">
                <a16:creationId xmlns:a16="http://schemas.microsoft.com/office/drawing/2014/main" id="{88541FCE-C5B7-F62C-3B0C-29AAEA80E9C8}"/>
              </a:ext>
            </a:extLst>
          </p:cNvPr>
          <p:cNvSpPr>
            <a:spLocks noGrp="1"/>
          </p:cNvSpPr>
          <p:nvPr>
            <p:ph idx="1"/>
          </p:nvPr>
        </p:nvSpPr>
        <p:spPr>
          <a:xfrm>
            <a:off x="838199" y="1947142"/>
            <a:ext cx="4352925" cy="4104866"/>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Overall, a lot can be accomplished </a:t>
            </a:r>
            <a:r>
              <a:rPr lang="en-GB" kern="100" dirty="0">
                <a:latin typeface="Aptos" panose="020B0004020202020204" pitchFamily="34" charset="0"/>
                <a:ea typeface="Aptos" panose="020B0004020202020204" pitchFamily="34" charset="0"/>
                <a:cs typeface="Times New Roman" panose="02020603050405020304" pitchFamily="18" charset="0"/>
              </a:rPr>
              <a:t>with</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relatively little when it comes to using R, given how people in the community contribute packages to help streamline the data analysis process for everybody, and with skills developed in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PowerBI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and Excel, it is reasonable to see how R to be part of a much larger workflow involving ETL (Extract, Transform, Load) processes and dedicated data visualisation software.</a:t>
            </a:r>
          </a:p>
        </p:txBody>
      </p:sp>
    </p:spTree>
    <p:extLst>
      <p:ext uri="{BB962C8B-B14F-4D97-AF65-F5344CB8AC3E}">
        <p14:creationId xmlns:p14="http://schemas.microsoft.com/office/powerpoint/2010/main" val="36522310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489</TotalTime>
  <Words>616</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Century Gothic</vt:lpstr>
      <vt:lpstr>Wingdings 3</vt:lpstr>
      <vt:lpstr>Wisp</vt:lpstr>
      <vt:lpstr>R Studio Portfolio Project</vt:lpstr>
      <vt:lpstr>Project Summary</vt:lpstr>
      <vt:lpstr>Importing my Data</vt:lpstr>
      <vt:lpstr>Exploratory Data Analysis</vt:lpstr>
      <vt:lpstr>Exploratory Data Analysis</vt:lpstr>
      <vt:lpstr>Graph Plotting</vt:lpstr>
      <vt:lpstr>Graph Plotting</vt:lpstr>
      <vt:lpstr>Graph Plotting</vt:lpstr>
      <vt:lpstr>Final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9</cp:revision>
  <dcterms:created xsi:type="dcterms:W3CDTF">2024-09-25T10:47:18Z</dcterms:created>
  <dcterms:modified xsi:type="dcterms:W3CDTF">2024-11-13T15:23:04Z</dcterms:modified>
</cp:coreProperties>
</file>