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2" d="100"/>
          <a:sy n="102" d="100"/>
        </p:scale>
        <p:origin x="9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64176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66294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8181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1874254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4531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564060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1441091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11301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53B75-77C7-4566-858E-C7DF196B2D58}"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87369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53B75-77C7-4566-858E-C7DF196B2D58}"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28115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53B75-77C7-4566-858E-C7DF196B2D58}"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97608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53B75-77C7-4566-858E-C7DF196B2D58}" type="datetimeFigureOut">
              <a:rPr lang="en-GB" smtClean="0"/>
              <a:t>23/10/2024</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56472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53B75-77C7-4566-858E-C7DF196B2D58}" type="datetimeFigureOut">
              <a:rPr lang="en-GB" smtClean="0"/>
              <a:t>23/10/2024</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326560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53B75-77C7-4566-858E-C7DF196B2D58}" type="datetimeFigureOut">
              <a:rPr lang="en-GB" smtClean="0"/>
              <a:t>23/10/2024</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55801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264908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53B75-77C7-4566-858E-C7DF196B2D58}"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A4C455-EC52-4AA0-B79F-8A42949B385E}" type="slidenum">
              <a:rPr lang="en-GB" smtClean="0"/>
              <a:t>‹#›</a:t>
            </a:fld>
            <a:endParaRPr lang="en-GB"/>
          </a:p>
        </p:txBody>
      </p:sp>
    </p:spTree>
    <p:extLst>
      <p:ext uri="{BB962C8B-B14F-4D97-AF65-F5344CB8AC3E}">
        <p14:creationId xmlns:p14="http://schemas.microsoft.com/office/powerpoint/2010/main" val="95521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353B75-77C7-4566-858E-C7DF196B2D58}" type="datetimeFigureOut">
              <a:rPr lang="en-GB" smtClean="0"/>
              <a:t>23/10/2024</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2A4C455-EC52-4AA0-B79F-8A42949B385E}" type="slidenum">
              <a:rPr lang="en-GB" smtClean="0"/>
              <a:t>‹#›</a:t>
            </a:fld>
            <a:endParaRPr lang="en-GB"/>
          </a:p>
        </p:txBody>
      </p:sp>
    </p:spTree>
    <p:extLst>
      <p:ext uri="{BB962C8B-B14F-4D97-AF65-F5344CB8AC3E}">
        <p14:creationId xmlns:p14="http://schemas.microsoft.com/office/powerpoint/2010/main" val="3735792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8F7F-DBF2-0212-031A-3A4EB9A61588}"/>
              </a:ext>
            </a:extLst>
          </p:cNvPr>
          <p:cNvSpPr>
            <a:spLocks noGrp="1"/>
          </p:cNvSpPr>
          <p:nvPr>
            <p:ph type="ctrTitle"/>
          </p:nvPr>
        </p:nvSpPr>
        <p:spPr>
          <a:xfrm>
            <a:off x="1524000" y="110836"/>
            <a:ext cx="9144000" cy="1228581"/>
          </a:xfrm>
        </p:spPr>
        <p:txBody>
          <a:bodyPr/>
          <a:lstStyle/>
          <a:p>
            <a:r>
              <a:rPr lang="en-GB" dirty="0"/>
              <a:t>Tableau Portfolio Project</a:t>
            </a:r>
          </a:p>
        </p:txBody>
      </p:sp>
      <p:sp>
        <p:nvSpPr>
          <p:cNvPr id="3" name="Subtitle 2">
            <a:extLst>
              <a:ext uri="{FF2B5EF4-FFF2-40B4-BE49-F238E27FC236}">
                <a16:creationId xmlns:a16="http://schemas.microsoft.com/office/drawing/2014/main" id="{FFDEBFBE-E5E0-B2D4-57FF-DA85499B5F5E}"/>
              </a:ext>
            </a:extLst>
          </p:cNvPr>
          <p:cNvSpPr>
            <a:spLocks noGrp="1"/>
          </p:cNvSpPr>
          <p:nvPr>
            <p:ph type="subTitle" idx="1"/>
          </p:nvPr>
        </p:nvSpPr>
        <p:spPr>
          <a:xfrm>
            <a:off x="1524000" y="1246765"/>
            <a:ext cx="9144000" cy="591271"/>
          </a:xfrm>
        </p:spPr>
        <p:txBody>
          <a:bodyPr/>
          <a:lstStyle/>
          <a:p>
            <a:r>
              <a:rPr lang="en-GB" dirty="0"/>
              <a:t>An Overview into the process</a:t>
            </a:r>
          </a:p>
        </p:txBody>
      </p:sp>
      <p:pic>
        <p:nvPicPr>
          <p:cNvPr id="10" name="Picture 9">
            <a:extLst>
              <a:ext uri="{FF2B5EF4-FFF2-40B4-BE49-F238E27FC236}">
                <a16:creationId xmlns:a16="http://schemas.microsoft.com/office/drawing/2014/main" id="{7F6E9437-E0CB-AFE6-5696-90786BCBAE26}"/>
              </a:ext>
            </a:extLst>
          </p:cNvPr>
          <p:cNvPicPr>
            <a:picLocks noChangeAspect="1"/>
          </p:cNvPicPr>
          <p:nvPr/>
        </p:nvPicPr>
        <p:blipFill>
          <a:blip r:embed="rId2"/>
          <a:stretch>
            <a:fillRect/>
          </a:stretch>
        </p:blipFill>
        <p:spPr>
          <a:xfrm>
            <a:off x="2044972" y="1743768"/>
            <a:ext cx="8102056" cy="4909128"/>
          </a:xfrm>
          <a:prstGeom prst="rect">
            <a:avLst/>
          </a:prstGeom>
        </p:spPr>
      </p:pic>
    </p:spTree>
    <p:extLst>
      <p:ext uri="{BB962C8B-B14F-4D97-AF65-F5344CB8AC3E}">
        <p14:creationId xmlns:p14="http://schemas.microsoft.com/office/powerpoint/2010/main" val="68995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0CC9-3DAC-ACBB-730F-15BB82AA41B7}"/>
              </a:ext>
            </a:extLst>
          </p:cNvPr>
          <p:cNvSpPr>
            <a:spLocks noGrp="1"/>
          </p:cNvSpPr>
          <p:nvPr>
            <p:ph type="title"/>
          </p:nvPr>
        </p:nvSpPr>
        <p:spPr/>
        <p:txBody>
          <a:bodyPr/>
          <a:lstStyle/>
          <a:p>
            <a:r>
              <a:rPr lang="en-GB" dirty="0"/>
              <a:t>Project Aims</a:t>
            </a:r>
          </a:p>
        </p:txBody>
      </p:sp>
      <p:sp>
        <p:nvSpPr>
          <p:cNvPr id="3" name="Content Placeholder 2">
            <a:extLst>
              <a:ext uri="{FF2B5EF4-FFF2-40B4-BE49-F238E27FC236}">
                <a16:creationId xmlns:a16="http://schemas.microsoft.com/office/drawing/2014/main" id="{2D302D5D-DF08-8B00-5090-A08C3C9EC605}"/>
              </a:ext>
            </a:extLst>
          </p:cNvPr>
          <p:cNvSpPr>
            <a:spLocks noGrp="1"/>
          </p:cNvSpPr>
          <p:nvPr>
            <p:ph idx="1"/>
          </p:nvPr>
        </p:nvSpPr>
        <p:spPr>
          <a:xfrm>
            <a:off x="838200" y="1825625"/>
            <a:ext cx="11190402" cy="1530317"/>
          </a:xfrm>
        </p:spPr>
        <p:txBody>
          <a:bodyPr>
            <a:normAutofit/>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Tableau is a uniquely beneficial tool for data analysis as its wide plethora of graph options and visual fidelity can create stunning data visualisations that have the potential to impress </a:t>
            </a:r>
            <a:r>
              <a:rPr lang="en-GB" sz="1800" i="1" kern="100" dirty="0">
                <a:effectLst/>
                <a:latin typeface="Aptos" panose="020B0004020202020204" pitchFamily="34" charset="0"/>
                <a:ea typeface="Aptos" panose="020B0004020202020204" pitchFamily="34" charset="0"/>
                <a:cs typeface="Times New Roman" panose="02020603050405020304" pitchFamily="18" charset="0"/>
              </a:rPr>
              <a:t>and</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inform audiences. This time, I will be looking at the dataset of a superstore and using Tableau’s tools to create engaging dashboards.</a:t>
            </a:r>
          </a:p>
          <a:p>
            <a:pPr marL="0" indent="0">
              <a:buNone/>
            </a:pPr>
            <a:endParaRPr lang="en-GB" sz="1600" dirty="0"/>
          </a:p>
        </p:txBody>
      </p:sp>
      <p:pic>
        <p:nvPicPr>
          <p:cNvPr id="15" name="Picture 14">
            <a:extLst>
              <a:ext uri="{FF2B5EF4-FFF2-40B4-BE49-F238E27FC236}">
                <a16:creationId xmlns:a16="http://schemas.microsoft.com/office/drawing/2014/main" id="{1B5F5C22-8ED9-0588-0345-F4132F1113F3}"/>
              </a:ext>
            </a:extLst>
          </p:cNvPr>
          <p:cNvPicPr>
            <a:picLocks noChangeAspect="1"/>
          </p:cNvPicPr>
          <p:nvPr/>
        </p:nvPicPr>
        <p:blipFill>
          <a:blip r:embed="rId2"/>
          <a:stretch>
            <a:fillRect/>
          </a:stretch>
        </p:blipFill>
        <p:spPr>
          <a:xfrm>
            <a:off x="2398216" y="2840218"/>
            <a:ext cx="7395568" cy="3846158"/>
          </a:xfrm>
          <a:prstGeom prst="rect">
            <a:avLst/>
          </a:prstGeom>
        </p:spPr>
      </p:pic>
    </p:spTree>
    <p:extLst>
      <p:ext uri="{BB962C8B-B14F-4D97-AF65-F5344CB8AC3E}">
        <p14:creationId xmlns:p14="http://schemas.microsoft.com/office/powerpoint/2010/main" val="227600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Cleaning my data</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1" y="1825625"/>
            <a:ext cx="4393675" cy="3887018"/>
          </a:xfrm>
        </p:spPr>
        <p:txBody>
          <a:bodyPr>
            <a:normAutofit fontScale="92500"/>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Starting out in Excel, I needed to ensure the data I had was of a good enough quality to use, formatting dates and values, handling null values and typos, and renaming any columns to make them easier to understand. Duplicates were also a concern – turning the dataset into a table allowed me to manipulate it on a grander scale, removing any duplicates in the over 10000 records this dataset consists of. Making it a table also allowed me to filter each column to find any anomalous values, choosing to either amend them or cut them from the dataset.</a:t>
            </a:r>
          </a:p>
          <a:p>
            <a:pPr marL="0" indent="0">
              <a:buNone/>
            </a:pPr>
            <a:endParaRPr lang="en-GB" sz="1600" dirty="0"/>
          </a:p>
        </p:txBody>
      </p:sp>
      <p:pic>
        <p:nvPicPr>
          <p:cNvPr id="5" name="Picture 4" descr="A screenshot of a phone&#10;&#10;Description automatically generated">
            <a:extLst>
              <a:ext uri="{FF2B5EF4-FFF2-40B4-BE49-F238E27FC236}">
                <a16:creationId xmlns:a16="http://schemas.microsoft.com/office/drawing/2014/main" id="{D2CF72C3-B63A-ED65-CF0B-38F3CDF25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5016" y="1414461"/>
            <a:ext cx="4305300" cy="2657475"/>
          </a:xfrm>
          <a:prstGeom prst="rect">
            <a:avLst/>
          </a:prstGeom>
        </p:spPr>
      </p:pic>
      <p:pic>
        <p:nvPicPr>
          <p:cNvPr id="6" name="Picture 5" descr="A screen shot of a graph&#10;&#10;Description automatically generated">
            <a:extLst>
              <a:ext uri="{FF2B5EF4-FFF2-40B4-BE49-F238E27FC236}">
                <a16:creationId xmlns:a16="http://schemas.microsoft.com/office/drawing/2014/main" id="{5FC98AAE-2A18-27A3-F843-709531C93F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8051" y="4180753"/>
            <a:ext cx="1820844" cy="2241039"/>
          </a:xfrm>
          <a:prstGeom prst="rect">
            <a:avLst/>
          </a:prstGeom>
        </p:spPr>
      </p:pic>
      <p:pic>
        <p:nvPicPr>
          <p:cNvPr id="7" name="Picture 6">
            <a:extLst>
              <a:ext uri="{FF2B5EF4-FFF2-40B4-BE49-F238E27FC236}">
                <a16:creationId xmlns:a16="http://schemas.microsoft.com/office/drawing/2014/main" id="{BB0A7856-905F-172E-3855-A40BA61638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1430" y="4071937"/>
            <a:ext cx="2787941" cy="2349856"/>
          </a:xfrm>
          <a:prstGeom prst="rect">
            <a:avLst/>
          </a:prstGeom>
        </p:spPr>
      </p:pic>
      <p:pic>
        <p:nvPicPr>
          <p:cNvPr id="8" name="Picture 7">
            <a:extLst>
              <a:ext uri="{FF2B5EF4-FFF2-40B4-BE49-F238E27FC236}">
                <a16:creationId xmlns:a16="http://schemas.microsoft.com/office/drawing/2014/main" id="{9A361D15-3E78-0E2C-115F-6A7965B659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43457" y="341518"/>
            <a:ext cx="1959680" cy="3516305"/>
          </a:xfrm>
          <a:prstGeom prst="rect">
            <a:avLst/>
          </a:prstGeom>
        </p:spPr>
      </p:pic>
    </p:spTree>
    <p:extLst>
      <p:ext uri="{BB962C8B-B14F-4D97-AF65-F5344CB8AC3E}">
        <p14:creationId xmlns:p14="http://schemas.microsoft.com/office/powerpoint/2010/main" val="514599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Tableau Interface</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0" y="1825625"/>
            <a:ext cx="3837495" cy="4264089"/>
          </a:xfrm>
        </p:spPr>
        <p:txBody>
          <a:bodyPr>
            <a:normAutofit/>
          </a:bodyPr>
          <a:lstStyle/>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With my data clean and presented as a csv, I imported it into Tableau where I had easy access to all the table fields and could combine them together in different ways, including in maps. The interface clearly listed all the columns I cleaned in Excel, so creating the best combination of graph type and fields was a matter of experimentation. Once I had each graph in a different sheet, I could combine them all seamlessly into a dashboard and incorporate slicers to begin with analysis and presentation.</a:t>
            </a:r>
          </a:p>
        </p:txBody>
      </p:sp>
      <p:pic>
        <p:nvPicPr>
          <p:cNvPr id="7" name="Picture 6" descr="A screenshot of a computer&#10;&#10;Description automatically generated">
            <a:extLst>
              <a:ext uri="{FF2B5EF4-FFF2-40B4-BE49-F238E27FC236}">
                <a16:creationId xmlns:a16="http://schemas.microsoft.com/office/drawing/2014/main" id="{1E3BF4E2-5125-90DB-3A1B-C4CDEB180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3161" y="1480107"/>
            <a:ext cx="6111297" cy="5118171"/>
          </a:xfrm>
          <a:prstGeom prst="rect">
            <a:avLst/>
          </a:prstGeom>
        </p:spPr>
      </p:pic>
    </p:spTree>
    <p:extLst>
      <p:ext uri="{BB962C8B-B14F-4D97-AF65-F5344CB8AC3E}">
        <p14:creationId xmlns:p14="http://schemas.microsoft.com/office/powerpoint/2010/main" val="3492029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Key Insights</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1" y="1825625"/>
            <a:ext cx="5949098" cy="3887018"/>
          </a:xfrm>
        </p:spPr>
        <p:txBody>
          <a:bodyPr>
            <a:normAutofit fontScale="85000" lnSpcReduction="10000"/>
          </a:bodyPr>
          <a:lstStyle/>
          <a:p>
            <a:pPr>
              <a:lnSpc>
                <a:spcPct val="107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There is an almost equal demand for all categories of sales, and the amount of sales has been on an upward trend across the time span.</a:t>
            </a:r>
          </a:p>
          <a:p>
            <a:pPr>
              <a:lnSpc>
                <a:spcPct val="107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Very little sales are made in the earlier months, picking up around springtime and peaking at around the holiday season. Could there be value in launching an ad campaign in the early quarters to keep our brand fresh in their heads? What makes people want to order later on in the year?</a:t>
            </a:r>
          </a:p>
          <a:p>
            <a:pPr>
              <a:lnSpc>
                <a:spcPct val="107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states with the most sales in the time span include California at 446k, New York at 306k, and Texas at 168k, meanwhile North Dakota has the lowest amount of sales at only 920. We should review what promotional efforts we are making in North Dakota. Is there a competitive market for the products we sell that is making it difficult to have an impact in that state?</a:t>
            </a:r>
          </a:p>
          <a:p>
            <a:pPr marL="0" indent="0">
              <a:lnSpc>
                <a:spcPct val="107000"/>
              </a:lnSpc>
              <a:spcAft>
                <a:spcPts val="800"/>
              </a:spcAft>
              <a:buNone/>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8CC5DACA-6E88-CC54-07C6-F02ECA8CB9D0}"/>
              </a:ext>
            </a:extLst>
          </p:cNvPr>
          <p:cNvPicPr>
            <a:picLocks noChangeAspect="1"/>
          </p:cNvPicPr>
          <p:nvPr/>
        </p:nvPicPr>
        <p:blipFill>
          <a:blip r:embed="rId2"/>
          <a:stretch>
            <a:fillRect/>
          </a:stretch>
        </p:blipFill>
        <p:spPr>
          <a:xfrm>
            <a:off x="6787299" y="2017336"/>
            <a:ext cx="5163519" cy="3128635"/>
          </a:xfrm>
          <a:prstGeom prst="rect">
            <a:avLst/>
          </a:prstGeom>
        </p:spPr>
      </p:pic>
    </p:spTree>
    <p:extLst>
      <p:ext uri="{BB962C8B-B14F-4D97-AF65-F5344CB8AC3E}">
        <p14:creationId xmlns:p14="http://schemas.microsoft.com/office/powerpoint/2010/main" val="426610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E039-FB33-7FFA-3E37-F69C3B02219A}"/>
              </a:ext>
            </a:extLst>
          </p:cNvPr>
          <p:cNvSpPr>
            <a:spLocks noGrp="1"/>
          </p:cNvSpPr>
          <p:nvPr>
            <p:ph type="title"/>
          </p:nvPr>
        </p:nvSpPr>
        <p:spPr/>
        <p:txBody>
          <a:bodyPr/>
          <a:lstStyle/>
          <a:p>
            <a:r>
              <a:rPr lang="en-GB" dirty="0"/>
              <a:t>What to do differently</a:t>
            </a:r>
          </a:p>
        </p:txBody>
      </p:sp>
      <p:sp>
        <p:nvSpPr>
          <p:cNvPr id="11" name="Content Placeholder 2">
            <a:extLst>
              <a:ext uri="{FF2B5EF4-FFF2-40B4-BE49-F238E27FC236}">
                <a16:creationId xmlns:a16="http://schemas.microsoft.com/office/drawing/2014/main" id="{07F4AD6E-107E-DA85-85D3-9ADB6115ED9C}"/>
              </a:ext>
            </a:extLst>
          </p:cNvPr>
          <p:cNvSpPr>
            <a:spLocks noGrp="1"/>
          </p:cNvSpPr>
          <p:nvPr>
            <p:ph idx="1"/>
          </p:nvPr>
        </p:nvSpPr>
        <p:spPr>
          <a:xfrm>
            <a:off x="838201" y="1825625"/>
            <a:ext cx="9515474" cy="3858738"/>
          </a:xfrm>
        </p:spPr>
        <p:txBody>
          <a:bodyPr>
            <a:normAutofit/>
          </a:bodyPr>
          <a:lstStyle/>
          <a:p>
            <a:pPr marL="0" indent="0">
              <a:lnSpc>
                <a:spcPct val="107000"/>
              </a:lnSpc>
              <a:spcAft>
                <a:spcPts val="800"/>
              </a:spcAft>
              <a:buNone/>
            </a:pPr>
            <a:r>
              <a:rPr lang="en-GB" kern="100" dirty="0">
                <a:latin typeface="Aptos" panose="020B0004020202020204" pitchFamily="34" charset="0"/>
                <a:ea typeface="Aptos" panose="020B0004020202020204" pitchFamily="34" charset="0"/>
                <a:cs typeface="Times New Roman" panose="02020603050405020304" pitchFamily="18" charset="0"/>
              </a:rPr>
              <a:t>If I were to do this task again, I would see about adding filtering options to analyse singular products to see how each of them perform independently.</a:t>
            </a:r>
          </a:p>
        </p:txBody>
      </p:sp>
    </p:spTree>
    <p:extLst>
      <p:ext uri="{BB962C8B-B14F-4D97-AF65-F5344CB8AC3E}">
        <p14:creationId xmlns:p14="http://schemas.microsoft.com/office/powerpoint/2010/main" val="4253767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480</TotalTime>
  <Words>467</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Arial</vt:lpstr>
      <vt:lpstr>Century Gothic</vt:lpstr>
      <vt:lpstr>Wingdings 3</vt:lpstr>
      <vt:lpstr>Wisp</vt:lpstr>
      <vt:lpstr>Tableau Portfolio Project</vt:lpstr>
      <vt:lpstr>Project Aims</vt:lpstr>
      <vt:lpstr>Cleaning my data</vt:lpstr>
      <vt:lpstr>Tableau Interface</vt:lpstr>
      <vt:lpstr>Key Insights</vt:lpstr>
      <vt:lpstr>What to do differently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Adey s2007384</dc:creator>
  <cp:lastModifiedBy>Thomas Adey s2007384</cp:lastModifiedBy>
  <cp:revision>8</cp:revision>
  <dcterms:created xsi:type="dcterms:W3CDTF">2024-09-25T10:47:18Z</dcterms:created>
  <dcterms:modified xsi:type="dcterms:W3CDTF">2024-10-23T16:18:23Z</dcterms:modified>
</cp:coreProperties>
</file>