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70" r:id="rId4"/>
    <p:sldId id="257" r:id="rId5"/>
    <p:sldId id="263" r:id="rId6"/>
    <p:sldId id="262" r:id="rId7"/>
    <p:sldId id="271" r:id="rId8"/>
    <p:sldId id="272" r:id="rId9"/>
    <p:sldId id="273" r:id="rId10"/>
    <p:sldId id="274" r:id="rId11"/>
    <p:sldId id="275" r:id="rId12"/>
    <p:sldId id="261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9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5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BA25-184C-42C8-9748-E461983FD1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BA25-184C-42C8-9748-E461983FD130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E9DF-C847-468E-8872-D8A642DE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172" y="549049"/>
            <a:ext cx="7772400" cy="2114323"/>
          </a:xfrm>
        </p:spPr>
        <p:txBody>
          <a:bodyPr/>
          <a:lstStyle/>
          <a:p>
            <a:r>
              <a:rPr lang="en-US" dirty="0" smtClean="0"/>
              <a:t>Estimating Parameters of </a:t>
            </a:r>
            <a:r>
              <a:rPr lang="en-US" dirty="0" err="1" smtClean="0"/>
              <a:t>Polya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5571" y="4422095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Maximum Likelihood Estimation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86" y="4385850"/>
            <a:ext cx="4193433" cy="197003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9" y="1690689"/>
            <a:ext cx="8295701" cy="8125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06776" y="2963537"/>
                <a:ext cx="80085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Since, putting the above derivative equal to zero we can not get a closed form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/>
                  <a:t> we used the following fixed point iteration:</a:t>
                </a:r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6" y="2963537"/>
                <a:ext cx="8008574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761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7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 of Moments (MOM)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89" y="2054112"/>
            <a:ext cx="1796135" cy="183056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3" y="2054112"/>
            <a:ext cx="3826313" cy="1757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476" y="1690689"/>
            <a:ext cx="37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Population moments (Beta-Binomial):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90642" y="1684780"/>
            <a:ext cx="308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moments from data: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6163" y="4751314"/>
            <a:ext cx="345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Equating population moments and sample moments and solving for the parameters </a:t>
            </a:r>
            <a:r>
              <a:rPr lang="el-GR" b="1" dirty="0" smtClean="0"/>
              <a:t>α</a:t>
            </a:r>
            <a:r>
              <a:rPr lang="en-US" b="1" dirty="0" smtClean="0"/>
              <a:t> and </a:t>
            </a:r>
            <a:r>
              <a:rPr lang="el-GR" b="1" dirty="0" smtClean="0"/>
              <a:t>β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5" y="4225613"/>
            <a:ext cx="4724543" cy="103480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79" y="5295853"/>
            <a:ext cx="4523071" cy="10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93" y="328375"/>
            <a:ext cx="7886700" cy="563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667192"/>
            <a:ext cx="7046686" cy="510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1690689"/>
            <a:ext cx="7656285" cy="55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121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1027908"/>
            <a:ext cx="8236857" cy="55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23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1473200"/>
            <a:ext cx="7666264" cy="51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79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1676400"/>
            <a:ext cx="8036379" cy="49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60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3" y="1825625"/>
            <a:ext cx="8116207" cy="4749346"/>
          </a:xfrm>
        </p:spPr>
      </p:pic>
    </p:spTree>
    <p:extLst>
      <p:ext uri="{BB962C8B-B14F-4D97-AF65-F5344CB8AC3E}">
        <p14:creationId xmlns:p14="http://schemas.microsoft.com/office/powerpoint/2010/main" val="6287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3103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computationally expensive, takes hours to complete</a:t>
            </a:r>
          </a:p>
          <a:p>
            <a:r>
              <a:rPr lang="en-US" dirty="0" smtClean="0"/>
              <a:t>MOM computationally efficient</a:t>
            </a:r>
          </a:p>
          <a:p>
            <a:r>
              <a:rPr lang="en-US" dirty="0" smtClean="0"/>
              <a:t>ML is asymptotically efficient and approaches CRLB quicker than MOM.</a:t>
            </a:r>
          </a:p>
          <a:p>
            <a:r>
              <a:rPr lang="en-US" dirty="0" smtClean="0"/>
              <a:t>MSE tends to increase for large parameter sizes.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702224"/>
              </p:ext>
            </p:extLst>
          </p:nvPr>
        </p:nvGraphicFramePr>
        <p:xfrm>
          <a:off x="3448050" y="2701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8050" y="27019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00345"/>
            <a:ext cx="7928428" cy="66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Problem formulation</a:t>
            </a:r>
          </a:p>
          <a:p>
            <a:r>
              <a:rPr lang="en-US" sz="3200" dirty="0" smtClean="0"/>
              <a:t>Estimation</a:t>
            </a:r>
          </a:p>
          <a:p>
            <a:pPr lvl="1"/>
            <a:r>
              <a:rPr lang="en-US" sz="2800" dirty="0" smtClean="0"/>
              <a:t>Cramer Rao Lower Bound (CRLB)</a:t>
            </a:r>
          </a:p>
          <a:p>
            <a:pPr lvl="1"/>
            <a:r>
              <a:rPr lang="en-US" sz="2800" dirty="0" smtClean="0"/>
              <a:t>Maximum Likelihood (ML)</a:t>
            </a:r>
          </a:p>
          <a:p>
            <a:pPr lvl="1"/>
            <a:r>
              <a:rPr lang="en-US" sz="2800" dirty="0" smtClean="0"/>
              <a:t>Method of Moments (MOM)</a:t>
            </a:r>
          </a:p>
          <a:p>
            <a:r>
              <a:rPr lang="en-US" sz="3200" dirty="0" smtClean="0"/>
              <a:t>Experimental Result</a:t>
            </a:r>
          </a:p>
          <a:p>
            <a:r>
              <a:rPr lang="en-US" sz="3200" dirty="0" smtClean="0"/>
              <a:t>Conclusion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55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13" y="907143"/>
            <a:ext cx="5685064" cy="4912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modelling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9" y="2934382"/>
            <a:ext cx="5424896" cy="3306761"/>
          </a:xfr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82813" y="1265239"/>
            <a:ext cx="4735285" cy="1311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1736" y="1470025"/>
            <a:ext cx="7886700" cy="1345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Methods for automatically organizing, understanding, searching and summarizing large electronic archives.</a:t>
            </a:r>
          </a:p>
          <a:p>
            <a:r>
              <a:rPr lang="en-US" altLang="en-US" dirty="0"/>
              <a:t>Uncover hidden topical patterns in collections.</a:t>
            </a:r>
          </a:p>
          <a:p>
            <a:r>
              <a:rPr lang="en-US" altLang="en-US" dirty="0"/>
              <a:t>Annotate documents according to topics</a:t>
            </a:r>
          </a:p>
        </p:txBody>
      </p:sp>
    </p:spTree>
    <p:extLst>
      <p:ext uri="{BB962C8B-B14F-4D97-AF65-F5344CB8AC3E}">
        <p14:creationId xmlns:p14="http://schemas.microsoft.com/office/powerpoint/2010/main" val="39462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dirty="0" smtClean="0"/>
              <a:t>Topic modelling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1" y="1121682"/>
            <a:ext cx="6515963" cy="4351338"/>
          </a:xfrm>
        </p:spPr>
      </p:pic>
    </p:spTree>
    <p:extLst>
      <p:ext uri="{BB962C8B-B14F-4D97-AF65-F5344CB8AC3E}">
        <p14:creationId xmlns:p14="http://schemas.microsoft.com/office/powerpoint/2010/main" val="2207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37" y="1757441"/>
            <a:ext cx="3651431" cy="39053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7617"/>
          </a:xfrm>
        </p:spPr>
        <p:txBody>
          <a:bodyPr/>
          <a:lstStyle/>
          <a:p>
            <a:r>
              <a:rPr lang="en-US" dirty="0" smtClean="0"/>
              <a:t>Model used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Dirichlet</a:t>
            </a:r>
            <a:r>
              <a:rPr lang="en-US" dirty="0" smtClean="0"/>
              <a:t>-multinomial (</a:t>
            </a:r>
            <a:r>
              <a:rPr lang="en-US" dirty="0" err="1" smtClean="0"/>
              <a:t>Polya</a:t>
            </a:r>
            <a:r>
              <a:rPr lang="en-US" dirty="0" smtClean="0"/>
              <a:t> distribution)</a:t>
            </a:r>
          </a:p>
          <a:p>
            <a:pPr lvl="1"/>
            <a:r>
              <a:rPr lang="en-US" dirty="0" smtClean="0"/>
              <a:t>Multinomial distribution k category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Dirichlet</a:t>
            </a:r>
            <a:r>
              <a:rPr lang="en-US" dirty="0" smtClean="0"/>
              <a:t> conjugate prior for the multinomial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Beta-binomial</a:t>
            </a:r>
          </a:p>
          <a:p>
            <a:pPr lvl="1"/>
            <a:r>
              <a:rPr lang="en-US" dirty="0" smtClean="0"/>
              <a:t>Topic a mixture of distribution of words</a:t>
            </a:r>
          </a:p>
          <a:p>
            <a:pPr lvl="1"/>
            <a:r>
              <a:rPr lang="en-US" dirty="0" smtClean="0"/>
              <a:t>Documents are mixture of words </a:t>
            </a:r>
          </a:p>
          <a:p>
            <a:pPr lvl="1"/>
            <a:r>
              <a:rPr lang="en-US" dirty="0" smtClean="0"/>
              <a:t>Each word is drawn from two topics {0 or 1}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32" y="3526686"/>
            <a:ext cx="4275732" cy="71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588284"/>
            <a:ext cx="2208753" cy="5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1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m documents: x1, x2, …, </a:t>
            </a:r>
            <a:r>
              <a:rPr lang="en-US" dirty="0" err="1" smtClean="0"/>
              <a:t>xm</a:t>
            </a:r>
            <a:endParaRPr lang="en-US" dirty="0" smtClean="0"/>
          </a:p>
          <a:p>
            <a:r>
              <a:rPr lang="en-US" dirty="0" smtClean="0"/>
              <a:t>Each xi has n words.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22" y="2807638"/>
            <a:ext cx="69056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1689"/>
            <a:ext cx="5651378" cy="1815399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830" y="2161689"/>
            <a:ext cx="1083502" cy="149475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0" y="5229476"/>
            <a:ext cx="903096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Cramer Rao Lower Bound (CRLB)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71" y="2965389"/>
            <a:ext cx="5914979" cy="725106"/>
          </a:xfrm>
          <a:prstGeom prst="rect">
            <a:avLst/>
          </a:prstGeom>
        </p:spPr>
      </p:pic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72" y="3690495"/>
            <a:ext cx="3974849" cy="774824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72" y="4449668"/>
            <a:ext cx="5987218" cy="73229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72" y="5365880"/>
            <a:ext cx="4221704" cy="12005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01527" y="3143276"/>
            <a:ext cx="305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FIM</a:t>
            </a:r>
            <a:r>
              <a:rPr lang="en-US" sz="2800" baseline="-25000" dirty="0" smtClean="0"/>
              <a:t>11</a:t>
            </a:r>
            <a:r>
              <a:rPr lang="en-US" sz="2800" dirty="0" smtClean="0"/>
              <a:t> =</a:t>
            </a:r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79" y="1935605"/>
            <a:ext cx="4117042" cy="9957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8305" y="3847074"/>
            <a:ext cx="2402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FIM</a:t>
            </a:r>
            <a:r>
              <a:rPr lang="en-US" sz="2800" baseline="-25000" dirty="0" smtClean="0"/>
              <a:t>12</a:t>
            </a:r>
            <a:r>
              <a:rPr lang="en-US" sz="2800" dirty="0" smtClean="0"/>
              <a:t> = FIM</a:t>
            </a:r>
            <a:r>
              <a:rPr lang="en-US" sz="2800" baseline="-25000" dirty="0" smtClean="0"/>
              <a:t>21</a:t>
            </a:r>
            <a:r>
              <a:rPr lang="en-US" sz="2800" dirty="0" smtClean="0"/>
              <a:t> =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1527" y="4554207"/>
            <a:ext cx="305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FIM</a:t>
            </a:r>
            <a:r>
              <a:rPr lang="en-US" sz="2800" baseline="-25000" dirty="0" smtClean="0"/>
              <a:t>22</a:t>
            </a:r>
            <a:r>
              <a:rPr lang="en-US" sz="2800" dirty="0" smtClean="0"/>
              <a:t>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224</Words>
  <Application>Microsoft Office PowerPoint</Application>
  <PresentationFormat>On-screen Show (4:3)</PresentationFormat>
  <Paragraphs>45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MathType 6.0 Equation</vt:lpstr>
      <vt:lpstr>Estimating Parameters of Polya Distribution</vt:lpstr>
      <vt:lpstr>PowerPoint Presentation</vt:lpstr>
      <vt:lpstr>Presentation Outline</vt:lpstr>
      <vt:lpstr>Topic modelling </vt:lpstr>
      <vt:lpstr>Topic modelling</vt:lpstr>
      <vt:lpstr>Model used</vt:lpstr>
      <vt:lpstr>Problem Formulation</vt:lpstr>
      <vt:lpstr>PowerPoint Presentation</vt:lpstr>
      <vt:lpstr>Cramer Rao Lower Bound (CRLB)</vt:lpstr>
      <vt:lpstr>Maximum Likelihood Estimation</vt:lpstr>
      <vt:lpstr>Method of Moments (MOM)</vt:lpstr>
      <vt:lpstr>Result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Zemichael, Tadesse</dc:creator>
  <cp:lastModifiedBy>Zemichael, Tadesse</cp:lastModifiedBy>
  <cp:revision>15</cp:revision>
  <dcterms:created xsi:type="dcterms:W3CDTF">2014-12-08T05:24:56Z</dcterms:created>
  <dcterms:modified xsi:type="dcterms:W3CDTF">2014-12-08T08:12:35Z</dcterms:modified>
</cp:coreProperties>
</file>