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63" r:id="rId4"/>
    <p:sldId id="257" r:id="rId5"/>
    <p:sldId id="262" r:id="rId6"/>
    <p:sldId id="272" r:id="rId7"/>
    <p:sldId id="273" r:id="rId8"/>
    <p:sldId id="274" r:id="rId9"/>
    <p:sldId id="275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5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BA25-184C-42C8-9748-E461983FD13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71" y="493645"/>
            <a:ext cx="6785697" cy="516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172" y="549049"/>
            <a:ext cx="7772400" cy="2114323"/>
          </a:xfrm>
        </p:spPr>
        <p:txBody>
          <a:bodyPr/>
          <a:lstStyle/>
          <a:p>
            <a:r>
              <a:rPr lang="en-US" dirty="0" smtClean="0"/>
              <a:t>Estimating Parameters of </a:t>
            </a:r>
            <a:r>
              <a:rPr lang="en-US" dirty="0" err="1" smtClean="0"/>
              <a:t>Polya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5571" y="4422095"/>
            <a:ext cx="6858000" cy="1655762"/>
          </a:xfrm>
        </p:spPr>
        <p:txBody>
          <a:bodyPr/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Amran</a:t>
            </a:r>
            <a:r>
              <a:rPr lang="en-US" dirty="0" smtClean="0"/>
              <a:t> Siddiqui</a:t>
            </a:r>
          </a:p>
          <a:p>
            <a:r>
              <a:rPr lang="en-US" dirty="0" smtClean="0"/>
              <a:t>Tadesse Zemicheal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3" y="328375"/>
            <a:ext cx="7886700" cy="5637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Experimental 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0" y="1590315"/>
            <a:ext cx="8428167" cy="5016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661" y="1220983"/>
            <a:ext cx="32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200 Monte Carlo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4" y="1287888"/>
            <a:ext cx="7984903" cy="48357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0754" y="918556"/>
            <a:ext cx="32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200 Monte Carlo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217"/>
          </a:xfrm>
        </p:spPr>
        <p:txBody>
          <a:bodyPr>
            <a:noAutofit/>
          </a:bodyPr>
          <a:lstStyle/>
          <a:p>
            <a:r>
              <a:rPr lang="en-US" sz="2400" dirty="0" smtClean="0"/>
              <a:t>-Increasing number of examples</a:t>
            </a:r>
            <a:endParaRPr lang="en-US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1027908"/>
            <a:ext cx="8236857" cy="55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1473200"/>
            <a:ext cx="7666264" cy="5145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8192" y="656823"/>
            <a:ext cx="668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-MSE decreases for all estimators as we increase number of examples</a:t>
            </a:r>
          </a:p>
        </p:txBody>
      </p:sp>
    </p:spTree>
    <p:extLst>
      <p:ext uri="{BB962C8B-B14F-4D97-AF65-F5344CB8AC3E}">
        <p14:creationId xmlns:p14="http://schemas.microsoft.com/office/powerpoint/2010/main" val="17073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0" y="1077669"/>
            <a:ext cx="8394573" cy="5067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310" y="708337"/>
            <a:ext cx="426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-Increasing Monte Carlo iteration i.e.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2" y="978794"/>
            <a:ext cx="8286852" cy="5215944"/>
          </a:xfrm>
        </p:spPr>
      </p:pic>
      <p:sp>
        <p:nvSpPr>
          <p:cNvPr id="3" name="Rectangle 2"/>
          <p:cNvSpPr/>
          <p:nvPr/>
        </p:nvSpPr>
        <p:spPr>
          <a:xfrm>
            <a:off x="681147" y="609462"/>
            <a:ext cx="4072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Increasing Monte Carlo iteration i.e.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3103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computationally expensive, takes hours to </a:t>
            </a:r>
            <a:r>
              <a:rPr lang="en-US" dirty="0" smtClean="0"/>
              <a:t>complete </a:t>
            </a:r>
            <a:endParaRPr lang="en-US" dirty="0" smtClean="0"/>
          </a:p>
          <a:p>
            <a:r>
              <a:rPr lang="en-US" dirty="0" smtClean="0"/>
              <a:t>MOM computationally efficient</a:t>
            </a:r>
          </a:p>
          <a:p>
            <a:r>
              <a:rPr lang="en-US" dirty="0" smtClean="0"/>
              <a:t>ML is asymptotically efficient and approaches CRLB quicker than MOM.</a:t>
            </a:r>
          </a:p>
          <a:p>
            <a:r>
              <a:rPr lang="en-US" dirty="0" smtClean="0"/>
              <a:t>MSE tends to increase for large parameter sizes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Increasing number of examples decreases MSE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23" y="1980172"/>
            <a:ext cx="7886700" cy="1419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69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702224"/>
              </p:ext>
            </p:extLst>
          </p:nvPr>
        </p:nvGraphicFramePr>
        <p:xfrm>
          <a:off x="3448050" y="2701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8050" y="2701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00345"/>
            <a:ext cx="7928428" cy="66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dirty="0" smtClean="0"/>
              <a:t>Topic modelling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1" y="1121682"/>
            <a:ext cx="6515963" cy="4351338"/>
          </a:xfrm>
        </p:spPr>
      </p:pic>
    </p:spTree>
    <p:extLst>
      <p:ext uri="{BB962C8B-B14F-4D97-AF65-F5344CB8AC3E}">
        <p14:creationId xmlns:p14="http://schemas.microsoft.com/office/powerpoint/2010/main" val="2207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13" y="907143"/>
            <a:ext cx="5685064" cy="4912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modelling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9" y="2934382"/>
            <a:ext cx="5424896" cy="3306761"/>
          </a:xfr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82813" y="1265239"/>
            <a:ext cx="4735285" cy="1311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1736" y="1470025"/>
            <a:ext cx="7886700" cy="1345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Methods for automatically organizing, understanding, searching and summarizing large electronic archives.</a:t>
            </a:r>
          </a:p>
          <a:p>
            <a:r>
              <a:rPr lang="en-US" altLang="en-US" dirty="0"/>
              <a:t>Uncover hidden topical patterns in collections.</a:t>
            </a:r>
          </a:p>
          <a:p>
            <a:r>
              <a:rPr lang="en-US" altLang="en-US" dirty="0"/>
              <a:t>Annotate documents according to topics</a:t>
            </a:r>
          </a:p>
        </p:txBody>
      </p:sp>
    </p:spTree>
    <p:extLst>
      <p:ext uri="{BB962C8B-B14F-4D97-AF65-F5344CB8AC3E}">
        <p14:creationId xmlns:p14="http://schemas.microsoft.com/office/powerpoint/2010/main" val="39462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7617"/>
          </a:xfrm>
        </p:spPr>
        <p:txBody>
          <a:bodyPr/>
          <a:lstStyle/>
          <a:p>
            <a:r>
              <a:rPr lang="en-US" dirty="0" smtClean="0"/>
              <a:t>Model used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6366" y="1519707"/>
            <a:ext cx="8128984" cy="46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Dirichlet</a:t>
            </a:r>
            <a:r>
              <a:rPr lang="en-US" dirty="0" smtClean="0"/>
              <a:t>-multinomial (</a:t>
            </a:r>
            <a:r>
              <a:rPr lang="en-US" dirty="0" err="1" smtClean="0"/>
              <a:t>Polya</a:t>
            </a:r>
            <a:r>
              <a:rPr lang="en-US" dirty="0" smtClean="0"/>
              <a:t> distribution)</a:t>
            </a:r>
          </a:p>
          <a:p>
            <a:pPr lvl="1"/>
            <a:r>
              <a:rPr lang="en-US" dirty="0" smtClean="0"/>
              <a:t>Multinomial distribution k category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Dirichlet</a:t>
            </a:r>
            <a:r>
              <a:rPr lang="en-US" dirty="0" smtClean="0"/>
              <a:t> </a:t>
            </a:r>
            <a:r>
              <a:rPr lang="en-US" dirty="0" smtClean="0"/>
              <a:t>conjugate prior for the multinomial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Beta-binomial</a:t>
            </a:r>
          </a:p>
          <a:p>
            <a:pPr lvl="1"/>
            <a:r>
              <a:rPr lang="en-US" dirty="0" smtClean="0"/>
              <a:t>Topic: </a:t>
            </a:r>
            <a:r>
              <a:rPr lang="en-US" dirty="0" smtClean="0"/>
              <a:t>a mixture of distribution of words</a:t>
            </a:r>
          </a:p>
          <a:p>
            <a:pPr lvl="1"/>
            <a:r>
              <a:rPr lang="en-US" dirty="0" smtClean="0"/>
              <a:t>Documents:  </a:t>
            </a:r>
            <a:r>
              <a:rPr lang="en-US" dirty="0" smtClean="0"/>
              <a:t>bag </a:t>
            </a:r>
            <a:r>
              <a:rPr lang="en-US" dirty="0" smtClean="0"/>
              <a:t>of </a:t>
            </a:r>
            <a:r>
              <a:rPr lang="en-US" dirty="0" smtClean="0"/>
              <a:t>words 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ord </a:t>
            </a:r>
            <a:r>
              <a:rPr lang="en-US" dirty="0" smtClean="0"/>
              <a:t>is drawn from two topics {0 or 1}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80" y="3677782"/>
            <a:ext cx="4275732" cy="71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80" y="2343585"/>
            <a:ext cx="3050188" cy="7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1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560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 Formulation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2" y="2837342"/>
            <a:ext cx="5651378" cy="1815399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14" y="3157983"/>
            <a:ext cx="1083502" cy="149475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0" y="5229476"/>
            <a:ext cx="9030960" cy="1400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537" y="1557007"/>
            <a:ext cx="8008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Given m documents x1,x2,….</a:t>
            </a:r>
            <a:r>
              <a:rPr lang="en-US" sz="2000" dirty="0" err="1" smtClean="0"/>
              <a:t>xm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xi contains n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PDF is given by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57537" y="4546242"/>
            <a:ext cx="62848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probability i.e. the likelihood of  all documents is given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We have to estimate parameters from the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3831"/>
          </a:xfrm>
        </p:spPr>
        <p:txBody>
          <a:bodyPr/>
          <a:lstStyle/>
          <a:p>
            <a:pPr algn="ctr"/>
            <a:r>
              <a:rPr lang="en-US" dirty="0" smtClean="0"/>
              <a:t>Cramer Rao Lower Bound (CRLB)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50" y="2205536"/>
            <a:ext cx="5919596" cy="725672"/>
          </a:xfrm>
          <a:prstGeom prst="rect">
            <a:avLst/>
          </a:prstGeom>
        </p:spPr>
      </p:pic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17" y="2752754"/>
            <a:ext cx="3977951" cy="775429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94" y="3689815"/>
            <a:ext cx="5991891" cy="73287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4" y="4428139"/>
            <a:ext cx="4224999" cy="1201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4193" y="2205536"/>
            <a:ext cx="3053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FIM</a:t>
            </a:r>
            <a:r>
              <a:rPr lang="en-US" sz="2800" baseline="-25000" dirty="0" smtClean="0"/>
              <a:t>11</a:t>
            </a:r>
            <a:r>
              <a:rPr lang="en-US" sz="2800" dirty="0" smtClean="0"/>
              <a:t> =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71" y="1331359"/>
            <a:ext cx="4117042" cy="9957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1875" y="2868280"/>
            <a:ext cx="2403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FIM</a:t>
            </a:r>
            <a:r>
              <a:rPr lang="en-US" sz="2800" baseline="-25000" dirty="0" smtClean="0"/>
              <a:t>12</a:t>
            </a:r>
            <a:r>
              <a:rPr lang="en-US" sz="2800" dirty="0" smtClean="0"/>
              <a:t> = FIM</a:t>
            </a:r>
            <a:r>
              <a:rPr lang="en-US" sz="2800" baseline="-25000" dirty="0" smtClean="0"/>
              <a:t>21</a:t>
            </a:r>
            <a:r>
              <a:rPr lang="en-US" sz="2800" dirty="0" smtClean="0"/>
              <a:t> =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67" y="3706237"/>
            <a:ext cx="3053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FIM</a:t>
            </a:r>
            <a:r>
              <a:rPr lang="en-US" sz="2800" baseline="-25000" dirty="0" smtClean="0"/>
              <a:t>22</a:t>
            </a:r>
            <a:r>
              <a:rPr lang="en-US" sz="2800" dirty="0" smtClean="0"/>
              <a:t> =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0767" y="5677692"/>
            <a:ext cx="559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CRBL has no closed form in this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had to compute numerically with Monte Carlo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Maximum Likelihood Estimation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55" y="3737996"/>
            <a:ext cx="4193433" cy="197003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9" y="1690689"/>
            <a:ext cx="8295701" cy="812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416" y="2612765"/>
            <a:ext cx="8008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closed form solution exist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Computed using fixed point iteration  </a:t>
            </a:r>
            <a:r>
              <a:rPr lang="en-US" sz="2000" dirty="0" smtClean="0"/>
              <a:t>(</a:t>
            </a:r>
            <a:r>
              <a:rPr lang="en-US" sz="2000" dirty="0" err="1" smtClean="0"/>
              <a:t>Minka</a:t>
            </a:r>
            <a:r>
              <a:rPr lang="en-US" sz="2000" dirty="0" smtClean="0"/>
              <a:t> 2012)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final form of iteration is simplified into this form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67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 of Moments (MOM)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89" y="2054112"/>
            <a:ext cx="1796135" cy="183056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3" y="2054112"/>
            <a:ext cx="3826313" cy="1757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476" y="1690689"/>
            <a:ext cx="37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moments (Beta-Binomial):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90642" y="1684780"/>
            <a:ext cx="308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moments from data: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6163" y="4751314"/>
            <a:ext cx="345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Equating population moments and sample moments and solving for the parameters </a:t>
            </a:r>
            <a:r>
              <a:rPr lang="el-GR" b="1" dirty="0" smtClean="0"/>
              <a:t>α</a:t>
            </a:r>
            <a:r>
              <a:rPr lang="en-US" b="1" dirty="0" smtClean="0"/>
              <a:t> and </a:t>
            </a:r>
            <a:r>
              <a:rPr lang="el-GR" b="1" dirty="0" smtClean="0"/>
              <a:t>β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5" y="4225613"/>
            <a:ext cx="4724543" cy="103480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79" y="5295853"/>
            <a:ext cx="4523071" cy="10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</TotalTime>
  <Words>295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Equation</vt:lpstr>
      <vt:lpstr>Estimating Parameters of Polya Distribution</vt:lpstr>
      <vt:lpstr>PowerPoint Presentation</vt:lpstr>
      <vt:lpstr>Topic modelling</vt:lpstr>
      <vt:lpstr>Topic modelling </vt:lpstr>
      <vt:lpstr>Model used</vt:lpstr>
      <vt:lpstr>Problem Formulation</vt:lpstr>
      <vt:lpstr>Cramer Rao Lower Bound (CRLB)</vt:lpstr>
      <vt:lpstr>Maximum Likelihood Estimation</vt:lpstr>
      <vt:lpstr>Method of Moments (MOM)</vt:lpstr>
      <vt:lpstr>Experimental results </vt:lpstr>
      <vt:lpstr>PowerPoint Presentation</vt:lpstr>
      <vt:lpstr>-Increasing number of examples</vt:lpstr>
      <vt:lpstr>PowerPoint Presentation</vt:lpstr>
      <vt:lpstr>PowerPoint Presentation</vt:lpstr>
      <vt:lpstr>PowerPoint Presentation</vt:lpstr>
      <vt:lpstr>observations</vt:lpstr>
      <vt:lpstr>PowerPoint Presentation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Zemichael, Tadesse</dc:creator>
  <cp:lastModifiedBy>Tadesse Zemicheal</cp:lastModifiedBy>
  <cp:revision>18</cp:revision>
  <dcterms:created xsi:type="dcterms:W3CDTF">2014-12-08T05:24:56Z</dcterms:created>
  <dcterms:modified xsi:type="dcterms:W3CDTF">2014-12-09T00:51:00Z</dcterms:modified>
</cp:coreProperties>
</file>