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7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odecademy.com/tracks/web" TargetMode="Externa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odecademy.com/tracks/web" TargetMode="Externa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odecademy.com/tracks/web" TargetMode="Externa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codecademy.com/tracks/web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0d5039c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90d5039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DOCTYPE declaration defines the document type to be HTML</a:t>
            </a:r>
            <a:endParaRPr/>
          </a:p>
          <a:p>
            <a:pPr indent="-3048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text between &lt;html&gt; and &lt;/html&gt; describes an HTML document</a:t>
            </a:r>
            <a:endParaRPr/>
          </a:p>
          <a:p>
            <a:pPr indent="-3048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text between &lt;head&gt; and &lt;/head&gt; provides information about the document</a:t>
            </a:r>
            <a:endParaRPr/>
          </a:p>
          <a:p>
            <a:pPr indent="-3048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text between &lt;title&gt; and &lt;/title&gt; provides a title for the document</a:t>
            </a:r>
            <a:endParaRPr/>
          </a:p>
          <a:p>
            <a:pPr indent="-3048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text between &lt;body&gt; and &lt;/body&gt; describes the visible page content</a:t>
            </a:r>
            <a:endParaRPr/>
          </a:p>
          <a:p>
            <a:pPr indent="-3048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text between &lt;h1&gt; and &lt;/h1&gt; describes a heading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2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DOCTYPE declaration defines the document type to be HTML</a:t>
            </a:r>
            <a:endParaRPr/>
          </a:p>
          <a:p>
            <a:pPr indent="-3048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text between &lt;html&gt; and &lt;/html&gt; describes an HTML document</a:t>
            </a:r>
            <a:endParaRPr/>
          </a:p>
          <a:p>
            <a:pPr indent="-3048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text between &lt;head&gt; and &lt;/head&gt; provides information about the document</a:t>
            </a:r>
            <a:endParaRPr/>
          </a:p>
          <a:p>
            <a:pPr indent="-3048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text between &lt;title&gt; and &lt;/title&gt; provides a title for the document</a:t>
            </a:r>
            <a:endParaRPr/>
          </a:p>
          <a:p>
            <a:pPr indent="-3048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text between &lt;body&gt; and &lt;/body&gt; describes the visible page content</a:t>
            </a:r>
            <a:endParaRPr/>
          </a:p>
          <a:p>
            <a:pPr indent="-3048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text between &lt;h1&gt; and &lt;/h1&gt; describes a heading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0d5039c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90d5039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DOCTYPE declaration defines the document type to be HTML</a:t>
            </a:r>
            <a:endParaRPr/>
          </a:p>
          <a:p>
            <a:pPr indent="-3048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text between &lt;html&gt; and &lt;/html&gt; describes an HTML document</a:t>
            </a:r>
            <a:endParaRPr/>
          </a:p>
          <a:p>
            <a:pPr indent="-3048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text between &lt;head&gt; and &lt;/head&gt; provides information about the document</a:t>
            </a:r>
            <a:endParaRPr/>
          </a:p>
          <a:p>
            <a:pPr indent="-3048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text between &lt;title&gt; and &lt;/title&gt; provides a title for the document</a:t>
            </a:r>
            <a:endParaRPr/>
          </a:p>
          <a:p>
            <a:pPr indent="-3048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text between &lt;body&gt; and &lt;/body&gt; describes the visible page content</a:t>
            </a:r>
            <a:endParaRPr/>
          </a:p>
          <a:p>
            <a:pPr indent="-3048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text between &lt;h1&gt; and &lt;/h1&gt; describes a heading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29119668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22911966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DOCTYPE declaration defines the document type to be HTML</a:t>
            </a:r>
            <a:endParaRPr/>
          </a:p>
          <a:p>
            <a:pPr indent="-3048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text between &lt;html&gt; and &lt;/html&gt; describes an HTML document</a:t>
            </a:r>
            <a:endParaRPr/>
          </a:p>
          <a:p>
            <a:pPr indent="-3048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text between &lt;head&gt; and &lt;/head&gt; provides information about the document</a:t>
            </a:r>
            <a:endParaRPr/>
          </a:p>
          <a:p>
            <a:pPr indent="-3048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text between &lt;title&gt; and &lt;/title&gt; provides a title for the document</a:t>
            </a:r>
            <a:endParaRPr/>
          </a:p>
          <a:p>
            <a:pPr indent="-3048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text between &lt;body&gt; and &lt;/body&gt; describes the visible page content</a:t>
            </a:r>
            <a:endParaRPr/>
          </a:p>
          <a:p>
            <a:pPr indent="-304800" lvl="0" marL="45720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text between &lt;h1&gt; and &lt;/h1&gt; describes a heading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3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Headings are defined with the &lt;h1&gt; to &lt;h6&gt; tags.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&lt;h1&gt; defines the most important heading. &lt;h6&gt; defines the least important heading.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&lt;hr&gt; tag creates a horizontal line in an HTML page.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hr element can be used to separate content.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With HTML, you cannot change the output by adding extra spaces or extra lines in your HTML code.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browser will remove extra spaces and extra lines when the page is displayed.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Any number of spaces, and any number of new lines, count as only one space.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29119668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22911966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Headings are defined with the &lt;h1&gt; to &lt;h6&gt; tags.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&lt;h1&gt; defines the most important heading. &lt;h6&gt; defines the least important heading.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&lt;hr&gt; tag creates a horizontal line in an HTML page.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hr element can be used to separate content.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With HTML, you cannot change the output by adding extra spaces or extra lines in your HTML code.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browser will remove extra spaces and extra lines when the page is displayed.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Any number of spaces, and any number of new lines, count as only one space.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b5e88a8f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fb5e88a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Headings are defined with the &lt;h1&gt; to &lt;h6&gt; tags.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&lt;h1&gt; defines the most important heading. &lt;h6&gt; defines the least important heading.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&lt;hr&gt; tag creates a horizontal line in an HTML page.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hr element can be used to separate content.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With HTML, you cannot change the output by adding extra spaces or extra lines in your HTML code.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browser will remove extra spaces and extra lines when the page is displayed.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Any number of spaces, and any number of new lines, count as only one space.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b5e88a8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fb5e88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Headings are defined with the &lt;h1&gt; to &lt;h6&gt; tags.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&lt;h1&gt; defines the most important heading. &lt;h6&gt; defines the least important heading.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&lt;hr&gt; tag creates a horizontal line in an HTML page.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hr element can be used to separate content.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With HTML, you cannot change the output by adding extra spaces or extra lines in your HTML code.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browser will remove extra spaces and extra lines when the page is displayed.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Any number of spaces, and any number of new lines, count as only one space.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b5e88a8f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fb5e88a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Headings are defined with the &lt;h1&gt; to &lt;h6&gt; tags.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&lt;h1&gt; defines the most important heading. &lt;h6&gt; defines the least important heading.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&lt;hr&gt; tag creates a horizontal line in an HTML page.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hr element can be used to separate content.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With HTML, you cannot change the output by adding extra spaces or extra lines in your HTML code.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browser will remove extra spaces and extra lines when the page is displayed.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Any number of spaces, and any number of new lines, count as only one space.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3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Comments are not displayed by the browser, but they can help document your HTML.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With comments you can place notifications and reminders in your HTML.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Comments are also great for debugging HTML, because you can comment out HTML lines of code, one at a time, to search for errors.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Conditional comments defines HTML tags to be executed by Internet Explorer only.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b6b0747d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fb6b074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5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4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An unordered list starts with the &lt;ul&gt; tag. Each list item starts with the &lt;li&gt;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list items will be marked with bullets (small black circles).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style attribute can be added to an unordered list, to define the style of the marker: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An ordered list starts with the &lt;ol&gt; tag. Each list item starts with the &lt;li&gt;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list items will be marked with numbers.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List can be nested (lists inside lists).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b7608394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fb76083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Comments are not displayed by the browser, but they can help document your HTML.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With comments you can place notifications and reminders in your HTML.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Comments are also great for debugging HTML, because you can comment out HTML lines of code, one at a time, to search for errors.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Conditional comments defines HTML tags to be executed by Internet Explorer only.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5b3d3f2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55b3d3f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HTML links are hyperlinks.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hyperlink is a text or an image you can click on, and jump to another document.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target attribute specifies where to open the linked document.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It is common to use images as links. Think company logo (ex. Palm Beach Code School Website)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b5e88a8f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fb5e88a8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HTML links are hyperlinks.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hyperlink is a text or an image you can click on, and jump to another document.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target attribute specifies where to open the linked document.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It is common to use images as links. Think company logo (ex. Palm Beach Code School Website)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b7608394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fb760839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HTML links are hyperlinks.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hyperlink is a text or an image you can click on, and jump to another document.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target attribute specifies where to open the linked document.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It is common to use images as links. Think company logo (ex. Palm Beach Code School Website)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b7608394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fb760839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HTML links are hyperlinks.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hyperlink is a text or an image you can click on, and jump to another document.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target attribute specifies where to open the linked document.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It is common to use images as links. Think company logo (ex. Palm Beach Code School Website)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b7608394_0_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fb760839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HTML links are hyperlinks.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hyperlink is a text or an image you can click on, and jump to another document.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target attribute specifies where to open the linked document.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It is common to use images as links. Think company logo (ex. Palm Beach Code School Website)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b7608394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fb760839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HTML links are hyperlinks.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hyperlink is a text or an image you can click on, and jump to another document.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target attribute specifies where to open the linked document.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It is common to use images as links. Think company logo (ex. Palm Beach Code School Website)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9e8006a31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59e8006a3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HTML links are hyperlinks.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hyperlink is a text or an image you can click on, and jump to another document.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target attribute specifies where to open the linked document.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It is common to use images as links. Think company logo (ex. Palm Beach Code School Website)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90d5039ce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90d5039c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Tables are defined with the &lt;table&gt;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Tables are divided into table rows with the &lt;tr&gt;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 rows are divided into table data with the &lt;td&gt;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table row can also be divided into table headings with the &lt;th&gt;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make a cell span more than one column, use the colspan attribute.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add a caption to a table, use the &lt;caption&gt;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border can be added using the border attribute.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f17ea52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123f17ea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e9e0a04ca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3e9e0a04c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Tables are defined with the &lt;table&gt;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Tables are divided into table rows with the &lt;tr&gt;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 rows are divided into table data with the &lt;td&gt;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table row can also be divided into table headings with the &lt;th&gt;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make a cell span more than one column, use the colspan attribute.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add a caption to a table, use the &lt;caption&gt;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border can be added using the border attribute.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29c348ea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229c348e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HTML links are hyperlinks.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hyperlink is a text or an image you can click on, and jump to another document.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target attribute specifies where to open the linked document.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It is common to use images as links. Think company logo (ex. Palm Beach Code School Website)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90ebde27e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90ebde27e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HTML links are hyperlinks.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hyperlink is a text or an image you can click on, and jump to another document.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The target attribute specifies where to open the linked document.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It is common to use images as links. Think company logo (ex. Palm Beach Code School Website)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90d5039ce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90d5039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Tables are defined with the &lt;table&gt;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Tables are divided into table rows with the &lt;tr&gt;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 rows are divided into table data with the &lt;td&gt;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table row can also be divided into table headings with the &lt;th&gt;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make a cell span more than one column, use the colspan attribute.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add a caption to a table, use the &lt;caption&gt;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border can be added using the border attribute.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9e8006a31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59e8006a3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Tables are defined with the &lt;table&gt;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Tables are divided into table rows with the &lt;tr&gt;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 rows are divided into table data with the &lt;td&gt;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table row can also be divided into table headings with the &lt;th&gt;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make a cell span more than one column, use the colspan attribute.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add a caption to a table, use the &lt;caption&gt;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border can be added using the border attribute.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e9e0a04ca_1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3e9e0a04ca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Tables are defined with the &lt;table&gt;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Tables are divided into table rows with the &lt;tr&gt;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 rows are divided into table data with the &lt;td&gt;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table row can also be divided into table headings with the &lt;th&gt;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make a cell span more than one column, use the colspan attribute.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add a caption to a table, use the &lt;caption&gt;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border can be added using the border attribute.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e9e0a04ca_1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3e9e0a04c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Tables are defined with the &lt;table&gt;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Tables are divided into table rows with the &lt;tr&gt;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 rows are divided into table data with the &lt;td&gt;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table row can also be divided into table headings with the &lt;th&gt;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make a cell span more than one column, use the colspan attribute.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add a caption to a table, use the &lt;caption&gt;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border can be added using the border attribute.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29c348ea_1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2229c348e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Tables are defined with the &lt;table&gt;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Tables are divided into table rows with the &lt;tr&gt;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 rows are divided into table data with the &lt;td&gt;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table row can also be divided into table headings with the &lt;th&gt;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make a cell span more than one column, use the colspan attribute.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add a caption to a table, use the &lt;caption&gt;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border can be added using the border attribute.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1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6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If you haven’t already done so, sign up on codecademy and start working the HTML &amp; CSS track.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http://www.codecademy.com/tracks/web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72fc4862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172fc486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072d453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19072d45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0a6fe06cd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20a6fe06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If you haven’t already done so, sign up on codecademy and start working the HTML &amp; CSS track.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http://www.codecademy.com/tracks/web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90d5039ce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190d5039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0a6fe06cd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20a6fe06c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If you haven’t already done so, sign up on codecademy and start working the HTML &amp; CSS track.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http://www.codecademy.com/tracks/web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32772fb4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32772fb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0a6fe06cd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20a6fe06c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1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7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63b099af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363b099a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e44ab5c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10e44ab5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If you haven’t already done so, sign up on codecademy and start working the HTML &amp; CSS track. </a:t>
            </a:r>
            <a:r>
              <a:rPr b="0" i="0" lang="en" sz="1100" u="sng" cap="none" strike="noStrike">
                <a:solidFill>
                  <a:schemeClr val="hlink"/>
                </a:solidFill>
                <a:hlinkClick r:id="rId2"/>
              </a:rPr>
              <a:t>http://www.codecademy.com/tracks/web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b="0" i="0" lang="en" sz="1100" u="none" cap="none" strike="noStrike"/>
              <a:t>Think of HTML is the skeleton of your website. It’s the structure and the content of your site.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b7608394_0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fb760839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Tables are defined with the &lt;table&gt;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Tables are divided into table rows with the &lt;tr&gt;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 rows are divided into table data with the &lt;td&gt;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table row can also be divided into table headings with the &lt;th&gt;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make a cell span more than one column, use the colspan attribute.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add a caption to a table, use the &lt;caption&gt;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border can be added using the border attribute.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46103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Tables are defined with the &lt;table&gt;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Tables are divided into table rows with the &lt;tr&gt;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Table rows are divided into table data with the &lt;td&gt;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table row can also be divided into table headings with the &lt;th&gt;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make a cell span more than one column, use the colspan attribute.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To add a caption to a table, use the &lt;caption&gt; tag.</a:t>
            </a:r>
            <a:endParaRPr/>
          </a:p>
          <a:p>
            <a:pPr indent="0" lvl="0" marL="0" marR="0" rtl="0" algn="l">
              <a:lnSpc>
                <a:spcPct val="146103"/>
              </a:lnSpc>
              <a:spcBef>
                <a:spcPts val="800"/>
              </a:spcBef>
              <a:spcAft>
                <a:spcPts val="800"/>
              </a:spcAft>
              <a:buClr>
                <a:srgbClr val="333333"/>
              </a:buClr>
              <a:buFont typeface="Verdana"/>
              <a:buNone/>
            </a:pPr>
            <a:r>
              <a:rPr b="0" i="0" lang="en" sz="1100" u="none" cap="none" strike="noStrike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A border can be added using the border attribute.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f17ea52_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23f17ea5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9E0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1524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2296350" y="1991850"/>
            <a:ext cx="4551298" cy="1159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 flipH="1" rot="10800000"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04100" y="4513082"/>
            <a:ext cx="2935800" cy="51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Droid Serif"/>
              <a:buNone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558124" y="550425"/>
            <a:ext cx="8028197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" name="Google Shape;15;p4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916650" y="950850"/>
            <a:ext cx="7310698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Subtitle">
    <p:bg>
      <p:bgPr>
        <a:solidFill>
          <a:srgbClr val="FF9E00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" name="Google Shape;19;p5"/>
          <p:cNvSpPr txBox="1"/>
          <p:nvPr>
            <p:ph type="ctrTitle"/>
          </p:nvPr>
        </p:nvSpPr>
        <p:spPr>
          <a:xfrm>
            <a:off x="1933200" y="2189999"/>
            <a:ext cx="5277598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subTitle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Droid Serif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6" name="Google Shape;26;p7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840975" y="956004"/>
            <a:ext cx="3621899" cy="296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4681051" y="956004"/>
            <a:ext cx="3621899" cy="296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inverse">
  <p:cSld name="Blank inverse">
    <p:bg>
      <p:bgPr>
        <a:solidFill>
          <a:srgbClr val="434343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/>
          <p:nvPr/>
        </p:nvSpPr>
        <p:spPr>
          <a:xfrm>
            <a:off x="558124" y="550425"/>
            <a:ext cx="8028197" cy="4042637"/>
          </a:xfrm>
          <a:custGeom>
            <a:rect b="b" l="l" r="r" t="t"/>
            <a:pathLst>
              <a:path extrusionOk="0" h="183798" w="344965">
                <a:moveTo>
                  <a:pt x="144041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02146" y="38"/>
                </a:lnTo>
              </a:path>
            </a:pathLst>
          </a:cu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 + 3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259950" y="274275"/>
            <a:ext cx="8624125" cy="4594950"/>
          </a:xfrm>
          <a:custGeom>
            <a:rect b="b" l="l" r="r" t="t"/>
            <a:pathLst>
              <a:path extrusionOk="0" h="183798" w="344965">
                <a:moveTo>
                  <a:pt x="114070" y="38"/>
                </a:moveTo>
                <a:lnTo>
                  <a:pt x="0" y="0"/>
                </a:lnTo>
                <a:lnTo>
                  <a:pt x="0" y="183798"/>
                </a:lnTo>
                <a:lnTo>
                  <a:pt x="344965" y="183798"/>
                </a:lnTo>
                <a:lnTo>
                  <a:pt x="344965" y="0"/>
                </a:lnTo>
                <a:lnTo>
                  <a:pt x="231506" y="0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" name="Google Shape;33;p9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753900" y="971550"/>
            <a:ext cx="2440499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3319596" y="971550"/>
            <a:ext cx="2440499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885291" y="971550"/>
            <a:ext cx="2440499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Quote">
    <p:bg>
      <p:bgPr>
        <a:solidFill>
          <a:srgbClr val="43434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818062" y="805650"/>
            <a:ext cx="7507875" cy="3532200"/>
          </a:xfrm>
          <a:custGeom>
            <a:rect b="b" l="l" r="r" t="t"/>
            <a:pathLst>
              <a:path extrusionOk="0" h="141288" w="300315">
                <a:moveTo>
                  <a:pt x="121105" y="0"/>
                </a:moveTo>
                <a:lnTo>
                  <a:pt x="0" y="0"/>
                </a:lnTo>
                <a:lnTo>
                  <a:pt x="0" y="141288"/>
                </a:lnTo>
                <a:lnTo>
                  <a:pt x="300315" y="141288"/>
                </a:lnTo>
                <a:lnTo>
                  <a:pt x="300315" y="305"/>
                </a:lnTo>
                <a:lnTo>
                  <a:pt x="179211" y="305"/>
                </a:lnTo>
              </a:path>
            </a:pathLst>
          </a:custGeom>
          <a:noFill/>
          <a:ln cap="flat" cmpd="sng" w="76200">
            <a:solidFill>
              <a:srgbClr val="FF9E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2037600" y="2161800"/>
            <a:ext cx="5068798" cy="819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⊡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□"/>
              <a:defRPr/>
            </a:lvl2pPr>
            <a:lvl3pPr indent="-228600" lvl="2" marL="13716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/>
        </p:nvSpPr>
        <p:spPr>
          <a:xfrm>
            <a:off x="3853200" y="293592"/>
            <a:ext cx="1437600" cy="6536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E00"/>
              </a:buClr>
              <a:buFont typeface="Montserrat"/>
              <a:buNone/>
            </a:pPr>
            <a:r>
              <a:rPr lang="en" sz="9600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"/>
              <a:buNone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6650" y="950850"/>
            <a:ext cx="7310698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⊡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Char char="□"/>
              <a:defRPr/>
            </a:lvl2pPr>
            <a:lvl3pPr indent="-2286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Droid Serif"/>
              <a:buNone/>
              <a:defRPr/>
            </a:lvl5pPr>
            <a:lvl6pPr indent="-2286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6pPr>
            <a:lvl7pPr indent="-2286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7pPr>
            <a:lvl8pPr indent="-2286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8pPr>
            <a:lvl9pPr indent="-2286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roid Serif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htmlhelp.com/reference/wilbur/overview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yahoo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eamtreehouse.com/library/html-basics-2" TargetMode="External"/><Relationship Id="rId4" Type="http://schemas.openxmlformats.org/officeDocument/2006/relationships/hyperlink" Target="https://teamtreehouse.com/library/introduction-to-html-and-cs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pbcs.us/~firstinitallastname/class-projects/photoshop" TargetMode="External"/><Relationship Id="rId4" Type="http://schemas.openxmlformats.org/officeDocument/2006/relationships/hyperlink" Target="https://teamtreehouse.com/library/html-basics-2" TargetMode="External"/><Relationship Id="rId5" Type="http://schemas.openxmlformats.org/officeDocument/2006/relationships/hyperlink" Target="https://teamtreehouse.com/library/introduction-to-html-and-css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ctrTitle"/>
          </p:nvPr>
        </p:nvSpPr>
        <p:spPr>
          <a:xfrm>
            <a:off x="2296350" y="1991850"/>
            <a:ext cx="4551298" cy="115979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Montserrat"/>
              <a:buNone/>
            </a:pPr>
            <a:r>
              <a:rPr b="1" i="0" lang="en" sz="30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1</a:t>
            </a:r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4255103" y="512097"/>
            <a:ext cx="633839" cy="57650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413775" y="743600"/>
            <a:ext cx="841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Terminology and Syntax</a:t>
            </a:r>
            <a:endParaRPr b="1" sz="24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Droid Serif"/>
                <a:ea typeface="Droid Serif"/>
                <a:cs typeface="Droid Serif"/>
                <a:sym typeface="Droid Serif"/>
              </a:rPr>
              <a:t>HTML elements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- An element usually consists of an opening tag (&lt;element_name&gt;), a closing tag (&lt;/element_name&gt;), which contain the element's name surrounded by angle brackets, and the content in between: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&lt;element_name&gt;...content...&lt;/element_name&gt;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HTML tags label pieces of content such as "heading", "paragraph", "table", and so on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Browsers do not display the HTML tags, but use them to render the content of the page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Examples: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Char char="❏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The 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&lt;!doctype html&gt;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declaration defines this document to be HTML5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Char char="❏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The 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&lt;html&gt;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element is the root element of an HTML page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Char char="❏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The 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&lt;head&gt;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element contains meta information about the document and links to css/js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Char char="❏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The 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&lt;title&gt;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element specifies a title for the document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Char char="❏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The 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&lt;body&gt;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element contains the visible page content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Char char="❏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The 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&lt;h1&gt;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element defines a large sub heading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Char char="❏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The 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&lt;p&gt;</a:t>
            </a: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 element defines a paragraph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621000" y="270750"/>
            <a:ext cx="8217900" cy="3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Doctype and Other Beginning Page Declarations: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roid Serif"/>
              <a:buChar char="⊡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Starts a document opening and declares it is an HTML document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roid Serif"/>
              <a:buChar char="⊡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Previously used to define language, markup, type of HTML etc.</a:t>
            </a: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Droid Serif"/>
              <a:buChar char="⊡"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HTML 5 has streamlined it to one declaration for doctype </a:t>
            </a:r>
            <a:endParaRPr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sz="1800">
              <a:solidFill>
                <a:srgbClr val="666666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200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2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lang=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Defines the native language of the document. Declaring a language is important for accessibility applications (screen readers) and search engines: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meta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charset=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utf-8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Defines the encoding type for the document and is placed in between the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tags. To display an HTML page correctly, a web browser must know the character set used in the page.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Other: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Another item that can go between the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tags is pointing to a library that will allow HTML5 support for older browsers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like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Internet Explorer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script 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http://html5shim.googlecode.com/svn/trunk/html5.js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"&gt;&lt;/</a:t>
            </a: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This link will be sure that older browsers will render the HTML 5 properly if it is not supported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684775" y="493650"/>
            <a:ext cx="77151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b="1" lang="en" sz="2400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Basic Page Layout</a:t>
            </a:r>
            <a:endParaRPr b="1" sz="2400">
              <a:solidFill>
                <a:srgbClr val="98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1" sz="2400">
              <a:solidFill>
                <a:srgbClr val="98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"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Hello World"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b="0" i="0" lang="en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u="none" cap="none" strike="noStrike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lang="en"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Page Title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/title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1200" u="none" cap="none" strike="noStrike">
              <a:solidFill>
                <a:srgbClr val="5056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569700" y="374900"/>
            <a:ext cx="8004600" cy="3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Syntax</a:t>
            </a:r>
            <a:endParaRPr b="1" sz="24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HTML Identifies Types of Content, Meaning, and Groups it Semantically 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blockquote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blockquote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More specific way to represent group of content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&gt;-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Section Heading, creates a new section of a page but do not group content and is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used to describe the topic they precede.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&gt;-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Paragraph information - most basic element to group content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Structure of an HTML document can be viewed as a series of sections and subsections, like a document outline. This sectioning helps with searching and rendering of the page.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1200" u="none" cap="none" strike="noStrike">
              <a:solidFill>
                <a:srgbClr val="5056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Headings,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aragraphs, hr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449425" y="1419625"/>
            <a:ext cx="8246400" cy="21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Bl</a:t>
            </a:r>
            <a:r>
              <a:rPr b="1" lang="en" sz="17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ock-level Elements</a:t>
            </a:r>
            <a:endParaRPr b="1" sz="17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 block-level element always starts on a new line and takes up the full width available (stretches out to the left and right as far as it can).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50800" marR="5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The &lt;div&gt; element is a block-level element.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Examples of block-level elements: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&lt;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div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&gt;&lt;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/div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&gt;</a:t>
            </a:r>
            <a:endParaRPr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&lt;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h1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&gt;&lt;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/h1&gt;</a:t>
            </a: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- 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&lt;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h6</a:t>
            </a: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&gt;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&lt;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/h6</a:t>
            </a: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&gt;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&lt;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p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&gt;&lt;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/p</a:t>
            </a: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&gt;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&lt;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form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&gt;&lt;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/form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&gt;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tag is used to create an HTML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form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user input.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Inline Elements</a:t>
            </a:r>
            <a:endParaRPr b="1" sz="17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An inline element does not start on a new line and only takes up as much width as necessary.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Examples of inline elements: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&lt;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span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&gt;&lt;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/span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&gt;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used for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grouping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applying CSS styles to inline elements.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&lt;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a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&gt;&lt;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/a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&gt;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roid Serif"/>
              <a:buChar char="●"/>
            </a:pP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&lt;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img /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&gt;</a:t>
            </a:r>
            <a:endParaRPr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roid Serif"/>
              <a:buChar char="●"/>
            </a:pP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&lt;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em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&gt;&lt;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/em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&gt;</a:t>
            </a:r>
            <a:endParaRPr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059150" y="4187550"/>
            <a:ext cx="46368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http://www.htmlhelp.com/reference/wilbur/overview.html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Headings,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aragraphs, hr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20750" y="651875"/>
            <a:ext cx="83025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Block Level Elements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Headings, Paragraphs, Page, and Line Breaks</a:t>
            </a:r>
            <a:endParaRPr b="1"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Headings can be used to describe the topic they precede and they are defined with the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to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h6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tags. 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Level 1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eading or Headline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Level 2 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or Headline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/h2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h3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Level 3 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or Headline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/h3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2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h4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This is a Level 4 Heading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or Headline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/h4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h5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This is a Level 5 Heading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or Headline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/h5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h6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This is a Level 6 Heading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or Headline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/h6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12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paragraph.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hr /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b="0" i="0" lang="en" sz="1200" u="none" cap="none" strike="noStrike">
                <a:latin typeface="Consolas"/>
                <a:ea typeface="Consolas"/>
                <a:cs typeface="Consolas"/>
                <a:sym typeface="Consolas"/>
              </a:rPr>
              <a:t>Horizontal Rule, Section Break or Line</a:t>
            </a:r>
            <a:endParaRPr b="0" i="0" sz="1200" u="none" cap="none" strike="noStrike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85200C"/>
                </a:solidFill>
                <a:latin typeface="Consolas"/>
                <a:ea typeface="Consolas"/>
                <a:cs typeface="Consolas"/>
                <a:sym typeface="Consolas"/>
              </a:rPr>
              <a:t>br /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Break to Next Line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2" type="body"/>
          </p:nvPr>
        </p:nvSpPr>
        <p:spPr>
          <a:xfrm>
            <a:off x="5077050" y="1985200"/>
            <a:ext cx="3693900" cy="26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paragraph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contains a lot of lines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the source code,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but the browser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ignores it.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paragraph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contains     	a lot of spaces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the source     	code,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but the    	browser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ignores it.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/>
          </a:p>
        </p:txBody>
      </p:sp>
      <p:sp>
        <p:nvSpPr>
          <p:cNvPr id="152" name="Google Shape;152;p26"/>
          <p:cNvSpPr txBox="1"/>
          <p:nvPr/>
        </p:nvSpPr>
        <p:spPr>
          <a:xfrm>
            <a:off x="399550" y="355900"/>
            <a:ext cx="1169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Text Formatting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584000" y="1289250"/>
            <a:ext cx="38790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Quote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/q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blockquote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cite="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ttp://www.yahoo.com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quote from Yahoo!...indented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/blockquote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 below the block quote...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cite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Brief History in Time...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/cite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sz="1200"/>
          </a:p>
        </p:txBody>
      </p:sp>
      <p:sp>
        <p:nvSpPr>
          <p:cNvPr id="159" name="Google Shape;159;p27"/>
          <p:cNvSpPr txBox="1"/>
          <p:nvPr>
            <p:ph idx="2" type="body"/>
          </p:nvPr>
        </p:nvSpPr>
        <p:spPr>
          <a:xfrm>
            <a:off x="4233550" y="1252925"/>
            <a:ext cx="4460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abbr title="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Professor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Prof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/abbr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Abbreviated title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acronym title="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National Aeronautics and Space Administration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NASA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/acronym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does space stuff.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The &lt;acronym&gt; tag is not supported in HTML5 must use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abbr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/abbr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619175" y="506600"/>
            <a:ext cx="5456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Formatting </a:t>
            </a: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Quotes and Abbreviations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Text Formatting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521850" y="165325"/>
            <a:ext cx="81003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Text-Level Elements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  </a:t>
            </a:r>
            <a:endParaRPr sz="1800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HTML </a:t>
            </a: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Formatting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Bold-Does not stress importance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Italics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 the 4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sup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/sup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of the month!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Amount of CO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sub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sub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b="0" i="0" lang="en" u="none" cap="none" strike="noStrike">
                <a:latin typeface="Consolas"/>
                <a:ea typeface="Consolas"/>
                <a:cs typeface="Consolas"/>
                <a:sym typeface="Consolas"/>
              </a:rPr>
              <a:t>in the air!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Whitespace is irrelevant and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browser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adds spacing before and after then removes any extra spacing when displaying the page.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a         paragraph.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b="0"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4591325" y="1879625"/>
            <a:ext cx="43179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strong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Used to stress importance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/strong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em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emphasized text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/em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200C"/>
                </a:solidFill>
                <a:latin typeface="Consolas"/>
                <a:ea typeface="Consolas"/>
                <a:cs typeface="Consolas"/>
                <a:sym typeface="Consolas"/>
              </a:rPr>
              <a:t>&lt;small&gt;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Reduces Text Size</a:t>
            </a:r>
            <a:r>
              <a:rPr lang="en">
                <a:solidFill>
                  <a:srgbClr val="85200C"/>
                </a:solidFill>
                <a:latin typeface="Consolas"/>
                <a:ea typeface="Consolas"/>
                <a:cs typeface="Consolas"/>
                <a:sym typeface="Consolas"/>
              </a:rPr>
              <a:t>&lt;/small&gt;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4576175" y="1309950"/>
            <a:ext cx="43482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Semantic Elements and E</a:t>
            </a: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mphasis</a:t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4720625" y="3505125"/>
            <a:ext cx="40593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Note:</a:t>
            </a:r>
            <a:r>
              <a:rPr i="1"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 Browsers display &lt;strong&gt; as </a:t>
            </a:r>
            <a:r>
              <a:rPr i="1"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&lt;b&gt;</a:t>
            </a:r>
            <a:r>
              <a:rPr i="1"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, and &lt;em&gt; as </a:t>
            </a:r>
            <a:r>
              <a:rPr i="1"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&lt;i&gt;</a:t>
            </a:r>
            <a:r>
              <a:rPr i="1"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. However, there is a difference in the meaning of these tags: &lt;b&gt; and &lt;i&gt; defines bold and italic text, but &lt;strong&gt; and &lt;em&gt; means that the text is "important".</a:t>
            </a:r>
            <a:endParaRPr i="1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Text Formatting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500050" y="1370100"/>
            <a:ext cx="6482100" cy="19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2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8995 N Military Trail, Suite 303B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br /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Palm Beach Gardens, FL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542475" y="485525"/>
            <a:ext cx="5305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Formatting </a:t>
            </a: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Addresses: </a:t>
            </a:r>
            <a:r>
              <a:rPr lang="en" sz="18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(Block Level Element)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576975" y="3005500"/>
            <a:ext cx="43455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Strikethrough and Insert Text:</a:t>
            </a:r>
            <a:endParaRPr/>
          </a:p>
        </p:txBody>
      </p:sp>
      <p:sp>
        <p:nvSpPr>
          <p:cNvPr id="178" name="Google Shape;178;p29"/>
          <p:cNvSpPr txBox="1"/>
          <p:nvPr>
            <p:ph idx="2" type="body"/>
          </p:nvPr>
        </p:nvSpPr>
        <p:spPr>
          <a:xfrm>
            <a:off x="576975" y="3444800"/>
            <a:ext cx="69144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This is the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worst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/del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ins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best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/ins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idea!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2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b="0" i="0" lang="en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2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can also use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strike-through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Lists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916650" y="1495700"/>
            <a:ext cx="73107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Ordered lists use numbers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Unordered lists use bullets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Definition lists are used to define terminology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Lists can be nested inside one another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Block Level </a:t>
            </a: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Elements</a:t>
            </a: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sz="11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457675" y="391350"/>
            <a:ext cx="14748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1053250" y="950850"/>
            <a:ext cx="40248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Listing Items on a page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Prep 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514575" y="1032250"/>
            <a:ext cx="8077200" cy="3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⊡"/>
            </a:pPr>
            <a: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Finish Fitness  and/or Photoshop Exercises</a:t>
            </a:r>
            <a:endParaRPr sz="18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⊡"/>
            </a:pPr>
            <a: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Watch YouTube Video on Photoshop  </a:t>
            </a:r>
            <a:b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endParaRPr sz="18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⊡"/>
            </a:pPr>
            <a: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Do Treehouse lessons: </a:t>
            </a:r>
            <a:endParaRPr sz="18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b="1"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HTML Basics</a:t>
            </a:r>
            <a: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 [183 min]</a:t>
            </a:r>
            <a:b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 sz="1800" u="sng">
                <a:solidFill>
                  <a:schemeClr val="hlink"/>
                </a:solidFill>
                <a:latin typeface="Droid Serif"/>
                <a:ea typeface="Droid Serif"/>
                <a:cs typeface="Droid Serif"/>
                <a:sym typeface="Droid Serif"/>
                <a:hlinkClick r:id="rId3"/>
              </a:rPr>
              <a:t>https://teamtreehouse.com/library/html-basics-2</a:t>
            </a:r>
            <a:endParaRPr sz="18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b="1"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	Introduction to HTML and CSS</a:t>
            </a:r>
            <a: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 [134 min]</a:t>
            </a:r>
            <a:b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	</a:t>
            </a:r>
            <a:r>
              <a:rPr lang="en" sz="1800" u="sng">
                <a:solidFill>
                  <a:schemeClr val="hlink"/>
                </a:solidFill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https://teamtreehouse.com/library/introduction-to-html-and-css</a:t>
            </a:r>
            <a:endParaRPr sz="18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⊡"/>
            </a:pPr>
            <a: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Pra</a:t>
            </a:r>
            <a: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c</a:t>
            </a:r>
            <a: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tice Photoshop Tools</a:t>
            </a:r>
            <a:endParaRPr b="0" i="0" sz="1800" u="none" cap="none" strike="noStrike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88025" y="523075"/>
            <a:ext cx="28986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Prep Work</a:t>
            </a:r>
            <a:endParaRPr b="1" sz="24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Lists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753900" y="1085400"/>
            <a:ext cx="2440500" cy="24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0" i="0" lang="en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Coffee</a:t>
            </a:r>
            <a:r>
              <a:rPr b="0" i="0" lang="en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b="0" i="0" lang="en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Tea</a:t>
            </a:r>
            <a:r>
              <a:rPr b="0" i="0" lang="en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b="0" i="0" lang="en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0" i="0" lang="en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Milk</a:t>
            </a:r>
            <a:r>
              <a:rPr b="0" i="0" lang="en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b="0" i="0" lang="en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b="0" i="0" lang="en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" sz="1100" u="none" cap="none" strike="noStrike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/ul</a:t>
            </a:r>
            <a:r>
              <a:rPr b="0" i="0" lang="en" sz="11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Ordered Lists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Coffee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Tea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Milk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/ol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Roman Numerals: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ol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type=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"I"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Caesar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Brutus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Octavius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/ol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 txBox="1"/>
          <p:nvPr>
            <p:ph idx="2" type="body"/>
          </p:nvPr>
        </p:nvSpPr>
        <p:spPr>
          <a:xfrm>
            <a:off x="3158075" y="1085400"/>
            <a:ext cx="2565600" cy="22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Coffee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Black tea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Green tea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/ul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Milk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/li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/ul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681275" y="727050"/>
            <a:ext cx="8088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Unordered Lists       	Nested Lists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5437250" y="540050"/>
            <a:ext cx="2997600" cy="31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Definition Lists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dl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dt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Sushi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/dt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Sliced raw fish served on rice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dt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Sashimi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/dt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Sliced raw fish that is served with condiments such as shredded daikon radish or ginger root, wasabi and soy sauce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dl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681275" y="407250"/>
            <a:ext cx="19830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Comments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1637650" y="742350"/>
            <a:ext cx="68913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General Comment: 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t/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&lt;!-- This is a comment --&gt;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Surrounding Content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i="0" lang="en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&lt;!-- </a:t>
            </a: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Begin Main Content--&gt;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&lt;!-- End Main Content --&gt;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i="0" u="none" cap="none" strike="noStrike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Comment out code for debugging:</a:t>
            </a:r>
            <a:endParaRPr i="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i="0" lang="en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&lt;!-- &lt;img border="0" src="pic_mountain.jpg" alt="Mountain"&gt; --&gt;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Comment version support: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i="0" lang="en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&lt;!--[if IE 8</a:t>
            </a:r>
            <a:r>
              <a:rPr lang="en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--&gt;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i="0" lang="en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.... some HTML here ....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i="0" lang="en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i="0" lang="en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[endif]--&gt;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u="none" cap="none" strike="noStrike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u="none" cap="none" strike="noStrike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426450" y="458250"/>
            <a:ext cx="8413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erif"/>
                <a:ea typeface="Droid Serif"/>
                <a:cs typeface="Droid Serif"/>
                <a:sym typeface="Droid Serif"/>
              </a:rPr>
              <a:t>Comments: can be used to leave notes to yourself or other developers about a specific point in code.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Links</a:t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409050" y="1344000"/>
            <a:ext cx="83259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Anchor and Hyperl</a:t>
            </a:r>
            <a:r>
              <a:rPr b="1"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inks</a:t>
            </a:r>
            <a:endParaRPr b="1"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You will commonly come across the following types of links: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Links from one page to another on the same website </a:t>
            </a:r>
            <a:r>
              <a:rPr lang="en" sz="18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(Relative)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Links from one website to another out on the internet </a:t>
            </a:r>
            <a:r>
              <a:rPr lang="en" sz="18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(External)</a:t>
            </a:r>
            <a:endParaRPr sz="1800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Links that start up your email program and address a new email to someone</a:t>
            </a: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" sz="18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(Mail client) </a:t>
            </a:r>
            <a:endParaRPr sz="1800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Links from image in a web page </a:t>
            </a:r>
            <a:r>
              <a:rPr lang="en" sz="18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(Image)</a:t>
            </a:r>
            <a:endParaRPr sz="1800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Links from one part of the web page to another part of the same page </a:t>
            </a:r>
            <a:r>
              <a:rPr lang="en" sz="18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(Inside the same page) Uses ID  </a:t>
            </a:r>
            <a:r>
              <a:rPr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&lt;a href=</a:t>
            </a:r>
            <a:r>
              <a:rPr lang="en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"#idname"&gt;Top of Page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&lt;/a&gt;</a:t>
            </a:r>
            <a:endParaRPr sz="1800">
              <a:solidFill>
                <a:srgbClr val="FF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Links that open in a new browser window </a:t>
            </a:r>
            <a:r>
              <a:rPr lang="en" sz="18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(Target) </a:t>
            </a:r>
            <a:r>
              <a:rPr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target=</a:t>
            </a:r>
            <a:r>
              <a:rPr lang="en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"_blank"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Links Summary</a:t>
            </a:r>
            <a:endParaRPr/>
          </a:p>
        </p:txBody>
      </p:sp>
      <p:sp>
        <p:nvSpPr>
          <p:cNvPr id="215" name="Google Shape;215;p34"/>
          <p:cNvSpPr txBox="1"/>
          <p:nvPr/>
        </p:nvSpPr>
        <p:spPr>
          <a:xfrm>
            <a:off x="428975" y="1203875"/>
            <a:ext cx="8084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Links are created using the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tag.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The 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tag uses the </a:t>
            </a:r>
            <a:r>
              <a:rPr lang="en" sz="18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attribute to indicate the location, page or destination you are linking to.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If you are linking to a page within your own site, it is best to use </a:t>
            </a:r>
            <a:r>
              <a:rPr b="1"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relative</a:t>
            </a: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links rather than fully qualified/absolute URLs.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○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You use the </a:t>
            </a:r>
            <a:r>
              <a:rPr lang="en" sz="18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attribute to target elements within a single page that can be linked to.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You can create links to open email programs with an email address in the "to" field.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Links</a:t>
            </a:r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805150" y="1029450"/>
            <a:ext cx="7922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nsolas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Relative Link- </a:t>
            </a: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(Uses File Name)</a:t>
            </a:r>
            <a:endParaRPr sz="11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lang="en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"about.html"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About Us Page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nsolas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External (Absolute) -Link &amp; Opening A New Window- </a:t>
            </a: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(Uses URL)</a:t>
            </a:r>
            <a:endParaRPr sz="11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lang="en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"http://www.w3schools.com/"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target=</a:t>
            </a:r>
            <a:r>
              <a:rPr lang="en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"_blank"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Visit W3Schools!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Target specifies where to open the link (window, tab, etc)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nsolas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Linking an Image- </a:t>
            </a: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(Uses image instead of text to click on)</a:t>
            </a:r>
            <a:endParaRPr sz="11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"default.html"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src=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"smiley.gif"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alt=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"HTML tutorial"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nsolas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Mail To Link- </a:t>
            </a: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(Uses Mail Client)</a:t>
            </a:r>
            <a:endParaRPr sz="11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mailto:jon@example.com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Email Jon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nsolas"/>
              <a:buChar char="●"/>
            </a:pP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Link Inside A Page- </a:t>
            </a:r>
            <a:r>
              <a:rPr lang="en" sz="11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(Scrolls Content to top)</a:t>
            </a:r>
            <a:endParaRPr sz="11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id=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top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 is my Top line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Other HTML headings, content, and Paragraphs here, ...lots of content!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"#top"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Top of Page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/>
          </a:p>
        </p:txBody>
      </p:sp>
      <p:sp>
        <p:nvSpPr>
          <p:cNvPr id="222" name="Google Shape;222;p35"/>
          <p:cNvSpPr txBox="1"/>
          <p:nvPr/>
        </p:nvSpPr>
        <p:spPr>
          <a:xfrm>
            <a:off x="297875" y="130775"/>
            <a:ext cx="18666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Links</a:t>
            </a:r>
            <a:endParaRPr/>
          </a:p>
        </p:txBody>
      </p:sp>
      <p:sp>
        <p:nvSpPr>
          <p:cNvPr id="228" name="Google Shape;228;p36"/>
          <p:cNvSpPr txBox="1"/>
          <p:nvPr/>
        </p:nvSpPr>
        <p:spPr>
          <a:xfrm>
            <a:off x="464400" y="733850"/>
            <a:ext cx="83505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"</a:t>
            </a:r>
            <a:r>
              <a:rPr i="1"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Pay attention to folder/file paths"</a:t>
            </a:r>
            <a:endParaRPr i="1" sz="18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"images/default.html"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Drill down one folder (images)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"css/icons/default.html"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Drill down two folders (css -&gt; icons)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"../index.html"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 one directory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href=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"../../index.html"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 two directories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450" y="1917400"/>
            <a:ext cx="4792299" cy="27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6"/>
          <p:cNvSpPr txBox="1"/>
          <p:nvPr/>
        </p:nvSpPr>
        <p:spPr>
          <a:xfrm>
            <a:off x="464400" y="239750"/>
            <a:ext cx="25356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Folder Paths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Images</a:t>
            </a:r>
            <a:endParaRPr/>
          </a:p>
        </p:txBody>
      </p:sp>
      <p:sp>
        <p:nvSpPr>
          <p:cNvPr id="236" name="Google Shape;236;p37"/>
          <p:cNvSpPr txBox="1"/>
          <p:nvPr/>
        </p:nvSpPr>
        <p:spPr>
          <a:xfrm>
            <a:off x="670500" y="1011725"/>
            <a:ext cx="7587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attributes</a:t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erif"/>
              <a:buChar char="●"/>
            </a:pPr>
            <a:r>
              <a:rPr lang="en" sz="18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- Location (URL) or (path) of image (required)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erif"/>
              <a:buChar char="●"/>
            </a:pPr>
            <a:r>
              <a:rPr lang="en" sz="18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- Description of the image if it doesn’t display (optional but recommended)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erif"/>
              <a:buChar char="●"/>
            </a:pPr>
            <a:r>
              <a:rPr lang="en" sz="18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- tooltip (mouseover) with more information about the image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erif"/>
              <a:buChar char="●"/>
            </a:pPr>
            <a:r>
              <a:rPr lang="en" sz="18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- specifies height in pixels by default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erif"/>
              <a:buChar char="●"/>
            </a:pPr>
            <a:r>
              <a:rPr lang="en" sz="18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- specifies width in pixels by default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5450275" y="3512725"/>
            <a:ext cx="3248100" cy="96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Note:</a:t>
            </a:r>
            <a:r>
              <a:rPr lang="en" sz="1100">
                <a:solidFill>
                  <a:srgbClr val="0000FF"/>
                </a:solidFill>
              </a:rPr>
              <a:t> Always specify the width and height of an image. If width and height are not specified, the page will flicker while the image loads.</a:t>
            </a:r>
            <a:endParaRPr i="1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38" name="Google Shape;238;p37"/>
          <p:cNvSpPr txBox="1"/>
          <p:nvPr/>
        </p:nvSpPr>
        <p:spPr>
          <a:xfrm>
            <a:off x="670500" y="399150"/>
            <a:ext cx="23652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Images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Images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712125" y="504925"/>
            <a:ext cx="7515300" cy="3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WIDTH AND HEIGHT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src=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"images/smiley.gif"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alt=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"HTML tutorial"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width=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"600"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height=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"400" /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12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ALIGN RIGHT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src=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"images/smiley.gif"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alt=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"HTML tutorial"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width=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"600"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height=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"400"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align=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"right" /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TOP ALIGN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src=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"images/smiley.gif"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alt=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"HTML tutorial"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width=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"600"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height=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"400"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align=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"top" 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EXTERNAL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src=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"http://www.w3schools.com/images/w3schools_green.jpg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alt=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"W3Schools.com"/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sz="12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Image with Caption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figure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src=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"images/smiley.gif"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alt=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"HTML tutorial"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width=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"600"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height=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"400" </a:t>
            </a:r>
            <a:r>
              <a:rPr lang="en" sz="12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align=</a:t>
            </a:r>
            <a:r>
              <a:rPr lang="en" sz="12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"top" /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br /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figcaption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This is a smiley face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/figcaption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Droid Serif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/figure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501275" y="304125"/>
            <a:ext cx="24915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Tables</a:t>
            </a:r>
            <a:endParaRPr/>
          </a:p>
        </p:txBody>
      </p:sp>
      <p:sp>
        <p:nvSpPr>
          <p:cNvPr id="251" name="Google Shape;251;p39"/>
          <p:cNvSpPr txBox="1"/>
          <p:nvPr/>
        </p:nvSpPr>
        <p:spPr>
          <a:xfrm>
            <a:off x="468625" y="1046400"/>
            <a:ext cx="83259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Maps</a:t>
            </a:r>
            <a:endParaRPr b="1"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An image map is an image with clickable areas that usually act as hyperlinks.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The image is defined by the &lt;img&gt; tag, and the map is defined by a &lt;map&gt; tag with &lt;area&gt; tags to denote each clickable area. Use the usemap and name attributes to bind the image and the map.</a:t>
            </a:r>
            <a:b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1295725" y="2803300"/>
            <a:ext cx="7498800" cy="17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src=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"images/circle.gif"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usemap=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"#shapes"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"shapes"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shape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"polygon"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coords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"79,6,5,134,153,134"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shape=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"circle"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coords=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"79,6,115"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shape=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"rectangle"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coords=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"79,6,115,234"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/map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468625" y="91575"/>
            <a:ext cx="22095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 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Layouts</a:t>
            </a:r>
            <a:endParaRPr/>
          </a:p>
        </p:txBody>
      </p:sp>
      <p:sp>
        <p:nvSpPr>
          <p:cNvPr id="259" name="Google Shape;259;p40"/>
          <p:cNvSpPr txBox="1"/>
          <p:nvPr/>
        </p:nvSpPr>
        <p:spPr>
          <a:xfrm>
            <a:off x="2391500" y="1067800"/>
            <a:ext cx="41925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3 Methods For Front End Layouts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406350" y="2573675"/>
            <a:ext cx="83313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HTML Tables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(older method uses cells for grouping data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elements together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)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Divs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(boxes used for grouping HTML elements together)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Droid Serif"/>
              <a:buChar char="●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HTML5 Semantic Grouping /Sectioning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(larger boxes used for grouping HTML elements together)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40"/>
          <p:cNvSpPr txBox="1"/>
          <p:nvPr/>
        </p:nvSpPr>
        <p:spPr>
          <a:xfrm>
            <a:off x="559375" y="276050"/>
            <a:ext cx="19902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1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942125" y="1147850"/>
            <a:ext cx="7681500" cy="2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Consolas"/>
              <a:buChar char="⊡"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Project Review from Last Class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Consolas"/>
              <a:buChar char="⊡"/>
            </a:pPr>
            <a:r>
              <a:rPr b="0" i="0" lang="en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Intro 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o HTML Syntax and 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Concepts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Consolas"/>
              <a:buChar char="⊡"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Headings, Text Formatting, and Page Layouts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Consolas"/>
              <a:buChar char="⊡"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HTML Lists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nsolas"/>
              <a:buChar char="⊡"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Inserting Comments, Links, and Images 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nsolas"/>
              <a:buChar char="⊡"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Tables Continued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nsolas"/>
              <a:buChar char="⊡"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Grouping -HTML 5 and Divs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Consolas"/>
              <a:buChar char="⊡"/>
            </a:pPr>
            <a:r>
              <a:rPr b="0" i="0" lang="en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Recreate the HTML 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tructure of 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some </a:t>
            </a:r>
            <a:r>
              <a:rPr b="0" i="0" lang="en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sample 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pages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1800" u="none" cap="none" strike="noStrike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988025" y="523075"/>
            <a:ext cx="28986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Today’s Class</a:t>
            </a:r>
            <a:endParaRPr b="1" sz="24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Layouts</a:t>
            </a:r>
            <a:endParaRPr/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217135"/>
            <a:ext cx="4334774" cy="27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524" y="1526815"/>
            <a:ext cx="3950175" cy="265589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1"/>
          <p:cNvSpPr txBox="1"/>
          <p:nvPr/>
        </p:nvSpPr>
        <p:spPr>
          <a:xfrm>
            <a:off x="723300" y="1008900"/>
            <a:ext cx="310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Tabular Data Layout</a:t>
            </a:r>
            <a:endParaRPr/>
          </a:p>
        </p:txBody>
      </p:sp>
      <p:sp>
        <p:nvSpPr>
          <p:cNvPr id="270" name="Google Shape;270;p41"/>
          <p:cNvSpPr txBox="1"/>
          <p:nvPr/>
        </p:nvSpPr>
        <p:spPr>
          <a:xfrm>
            <a:off x="5094975" y="977875"/>
            <a:ext cx="310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Text and Image</a:t>
            </a:r>
            <a:r>
              <a:rPr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Layout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71" name="Google Shape;271;p41"/>
          <p:cNvSpPr txBox="1"/>
          <p:nvPr/>
        </p:nvSpPr>
        <p:spPr>
          <a:xfrm>
            <a:off x="3924600" y="529075"/>
            <a:ext cx="12174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Tables </a:t>
            </a:r>
            <a:endParaRPr/>
          </a:p>
        </p:txBody>
      </p:sp>
      <p:sp>
        <p:nvSpPr>
          <p:cNvPr id="272" name="Google Shape;272;p41"/>
          <p:cNvSpPr txBox="1"/>
          <p:nvPr/>
        </p:nvSpPr>
        <p:spPr>
          <a:xfrm>
            <a:off x="755525" y="0"/>
            <a:ext cx="17289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Tables</a:t>
            </a:r>
            <a:endParaRPr/>
          </a:p>
        </p:txBody>
      </p:sp>
      <p:sp>
        <p:nvSpPr>
          <p:cNvPr id="278" name="Google Shape;278;p42"/>
          <p:cNvSpPr txBox="1"/>
          <p:nvPr/>
        </p:nvSpPr>
        <p:spPr>
          <a:xfrm>
            <a:off x="468500" y="825375"/>
            <a:ext cx="83259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Tables and </a:t>
            </a:r>
            <a:r>
              <a:rPr b="1"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their</a:t>
            </a:r>
            <a:r>
              <a:rPr b="1"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 Properties</a:t>
            </a:r>
            <a:endParaRPr b="1"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79" name="Google Shape;279;p42"/>
          <p:cNvSpPr txBox="1"/>
          <p:nvPr/>
        </p:nvSpPr>
        <p:spPr>
          <a:xfrm>
            <a:off x="4722600" y="586275"/>
            <a:ext cx="4021800" cy="28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Would be located in the body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width=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"400"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border=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"1"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cellspacing=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"0"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cellpadding=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"0"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valign=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"top"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&gt;Cell 1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&gt;Cell 2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colspan=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&gt;Cell 1  spanning 2 columns&lt;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/table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42"/>
          <p:cNvSpPr txBox="1"/>
          <p:nvPr/>
        </p:nvSpPr>
        <p:spPr>
          <a:xfrm>
            <a:off x="311750" y="1343625"/>
            <a:ext cx="425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Examples:</a:t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erif"/>
              <a:buChar char="❏"/>
            </a:pP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The </a:t>
            </a:r>
            <a:r>
              <a:rPr lang="en" sz="1200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border</a:t>
            </a: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creates gridlines when set to a </a:t>
            </a:r>
            <a:r>
              <a:rPr lang="en" sz="1200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value =  1 </a:t>
            </a: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no gridlines </a:t>
            </a:r>
            <a:r>
              <a:rPr lang="en" sz="1200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value =  0</a:t>
            </a:r>
            <a:endParaRPr sz="1200">
              <a:solidFill>
                <a:srgbClr val="98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erif"/>
              <a:buChar char="❏"/>
            </a:pP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The </a:t>
            </a:r>
            <a:r>
              <a:rPr lang="en" sz="1200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width</a:t>
            </a: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declares the width in pixels of the overall table or column</a:t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erif"/>
              <a:buChar char="❏"/>
            </a:pP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The </a:t>
            </a:r>
            <a:r>
              <a:rPr lang="en" sz="1200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height</a:t>
            </a: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d</a:t>
            </a: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eclares the height in pixels of the overall table, column or row</a:t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erif"/>
              <a:buChar char="❏"/>
            </a:pPr>
            <a:r>
              <a:rPr lang="en" sz="1200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cellspacing</a:t>
            </a: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specifies the space between the cells.</a:t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erif"/>
              <a:buChar char="❏"/>
            </a:pPr>
            <a:r>
              <a:rPr lang="en" sz="1200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cellpadding</a:t>
            </a: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specifies the space between the cell content and its borders.</a:t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erif"/>
              <a:buChar char="❏"/>
            </a:pPr>
            <a:r>
              <a:rPr lang="en" sz="1200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colspan</a:t>
            </a: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makes</a:t>
            </a: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a cell span more than one column</a:t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erif"/>
              <a:buChar char="❏"/>
            </a:pP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The </a:t>
            </a:r>
            <a:r>
              <a:rPr lang="en" sz="1200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colspan</a:t>
            </a: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makes a cell span more than one column</a:t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roid Serif"/>
              <a:buChar char="❏"/>
            </a:pP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The </a:t>
            </a:r>
            <a:r>
              <a:rPr lang="en" sz="1200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valign</a:t>
            </a: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makes items in a cell align </a:t>
            </a:r>
            <a:r>
              <a:rPr lang="en" sz="12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(top, middle, bottom)</a:t>
            </a: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vertically </a:t>
            </a:r>
            <a:r>
              <a:rPr lang="en" sz="1200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halign </a:t>
            </a:r>
            <a:r>
              <a:rPr lang="en" sz="12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makes items in a cell align horizontally </a:t>
            </a:r>
            <a:endParaRPr sz="12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81" name="Google Shape;281;p42"/>
          <p:cNvSpPr txBox="1"/>
          <p:nvPr/>
        </p:nvSpPr>
        <p:spPr>
          <a:xfrm>
            <a:off x="5057900" y="3739450"/>
            <a:ext cx="3736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CD"/>
                </a:solidFill>
              </a:rPr>
              <a:t>Note Other Table Tag  Examples: </a:t>
            </a:r>
            <a:endParaRPr sz="1100">
              <a:solidFill>
                <a:srgbClr val="0000C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CD"/>
                </a:solidFill>
              </a:rPr>
              <a:t>&lt;</a:t>
            </a:r>
            <a:r>
              <a:rPr lang="en" sz="1100">
                <a:solidFill>
                  <a:srgbClr val="A52A2A"/>
                </a:solidFill>
              </a:rPr>
              <a:t>th</a:t>
            </a:r>
            <a:r>
              <a:rPr lang="en" sz="1100">
                <a:solidFill>
                  <a:srgbClr val="0000CD"/>
                </a:solidFill>
              </a:rPr>
              <a:t>&gt;</a:t>
            </a:r>
            <a:r>
              <a:rPr lang="en" sz="1100">
                <a:solidFill>
                  <a:schemeClr val="dk1"/>
                </a:solidFill>
              </a:rPr>
              <a:t>Firstname</a:t>
            </a:r>
            <a:r>
              <a:rPr lang="en" sz="1100">
                <a:solidFill>
                  <a:srgbClr val="0000CD"/>
                </a:solidFill>
              </a:rPr>
              <a:t>&lt;</a:t>
            </a:r>
            <a:r>
              <a:rPr lang="en" sz="1100">
                <a:solidFill>
                  <a:srgbClr val="A52A2A"/>
                </a:solidFill>
              </a:rPr>
              <a:t>/th</a:t>
            </a:r>
            <a:r>
              <a:rPr lang="en" sz="1100">
                <a:solidFill>
                  <a:srgbClr val="0000CD"/>
                </a:solidFill>
              </a:rPr>
              <a:t>&gt; </a:t>
            </a:r>
            <a:r>
              <a:rPr lang="en" sz="1100"/>
              <a:t>-Table Header -centers in the cell and bolds contents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</a:rPr>
              <a:t>&lt;thead&gt;</a:t>
            </a:r>
            <a:r>
              <a:rPr lang="en" sz="1100">
                <a:solidFill>
                  <a:schemeClr val="dk1"/>
                </a:solidFill>
              </a:rPr>
              <a:t>Groups the header content in a table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80000"/>
                </a:solidFill>
              </a:rPr>
              <a:t>&lt;tbody&gt;</a:t>
            </a:r>
            <a:r>
              <a:rPr lang="en" sz="1100">
                <a:solidFill>
                  <a:schemeClr val="dk1"/>
                </a:solidFill>
              </a:rPr>
              <a:t>Groups the body content in a table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80000"/>
                </a:solidFill>
              </a:rPr>
              <a:t>&lt;tfoot&gt;</a:t>
            </a:r>
            <a:r>
              <a:rPr lang="en" sz="1100">
                <a:solidFill>
                  <a:schemeClr val="dk1"/>
                </a:solidFill>
              </a:rPr>
              <a:t>Groups the footer content in a table</a:t>
            </a:r>
            <a:endParaRPr sz="1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Tables</a:t>
            </a:r>
            <a:endParaRPr/>
          </a:p>
        </p:txBody>
      </p:sp>
      <p:sp>
        <p:nvSpPr>
          <p:cNvPr id="287" name="Google Shape;287;p43"/>
          <p:cNvSpPr txBox="1"/>
          <p:nvPr/>
        </p:nvSpPr>
        <p:spPr>
          <a:xfrm>
            <a:off x="468625" y="656850"/>
            <a:ext cx="83259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Table/Nesting</a:t>
            </a:r>
            <a:endParaRPr b="1"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288" name="Google Shape;288;p43"/>
          <p:cNvSpPr txBox="1"/>
          <p:nvPr/>
        </p:nvSpPr>
        <p:spPr>
          <a:xfrm>
            <a:off x="2501875" y="907650"/>
            <a:ext cx="3989100" cy="33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border=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width=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"400"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border=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&gt;Cell 1  Row 1 of second Table&lt;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&gt;Cell 2  Row 1 of second Table&lt;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&gt;Cell 1  Row 2 of second Table&lt;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 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&gt;Cell 2  Row 2 of second Table&lt;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/table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&gt;Bottom Row&lt;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/table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43"/>
          <p:cNvSpPr txBox="1"/>
          <p:nvPr/>
        </p:nvSpPr>
        <p:spPr>
          <a:xfrm>
            <a:off x="501250" y="0"/>
            <a:ext cx="18453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 Layout 1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43"/>
          <p:cNvSpPr txBox="1"/>
          <p:nvPr/>
        </p:nvSpPr>
        <p:spPr>
          <a:xfrm>
            <a:off x="6789100" y="873075"/>
            <a:ext cx="24132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Divs</a:t>
            </a:r>
            <a:endParaRPr/>
          </a:p>
        </p:txBody>
      </p:sp>
      <p:sp>
        <p:nvSpPr>
          <p:cNvPr id="296" name="Google Shape;296;p44"/>
          <p:cNvSpPr txBox="1"/>
          <p:nvPr/>
        </p:nvSpPr>
        <p:spPr>
          <a:xfrm>
            <a:off x="1505100" y="2623225"/>
            <a:ext cx="68898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Divs </a:t>
            </a:r>
            <a:r>
              <a:rPr b="1"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(Block Level Element)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div element in HTML is a container element that encapsulates other elements and can be used to group and separate parts of a webpage.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div by itself does not inherently represent anything but is a powerful tool in web design.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</a:t>
            </a:r>
            <a:r>
              <a:rPr b="1" lang="en" sz="12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element usually has no specific semantic meaning by itself, simply representing a division, and is typically used for grouping and encapsulating other elements within an HTML document and separating those from other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groups of content. As such, each &lt;div&gt; is best described by its contents.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Hello! This is a paragraph.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2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 div element is typically a block-level element, meaning that it separates a block of an HTML document and occupying the maximum width of the page.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44"/>
          <p:cNvSpPr txBox="1"/>
          <p:nvPr/>
        </p:nvSpPr>
        <p:spPr>
          <a:xfrm>
            <a:off x="326925" y="188900"/>
            <a:ext cx="15183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 Layout 2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Divs</a:t>
            </a:r>
            <a:endParaRPr/>
          </a:p>
        </p:txBody>
      </p:sp>
      <p:sp>
        <p:nvSpPr>
          <p:cNvPr id="303" name="Google Shape;303;p45"/>
          <p:cNvSpPr txBox="1"/>
          <p:nvPr/>
        </p:nvSpPr>
        <p:spPr>
          <a:xfrm>
            <a:off x="1521000" y="1112775"/>
            <a:ext cx="66351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Divs-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were used in the past to group content but have been further broken into sectioning elements using HTML5. Both Divs and HTML5 use CSS to size, position, and present content.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4" name="Google Shape;3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250" y="1748950"/>
            <a:ext cx="4613511" cy="28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5"/>
          <p:cNvSpPr txBox="1"/>
          <p:nvPr/>
        </p:nvSpPr>
        <p:spPr>
          <a:xfrm>
            <a:off x="326925" y="188900"/>
            <a:ext cx="15183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 Layout 2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45"/>
          <p:cNvSpPr txBox="1"/>
          <p:nvPr/>
        </p:nvSpPr>
        <p:spPr>
          <a:xfrm>
            <a:off x="429275" y="1446875"/>
            <a:ext cx="2154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“leftcol”&gt;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Div 1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“rightcol1”&gt;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Div 2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“rightcol2&gt;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Div 3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class=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“bottom”&gt;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Div 4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/div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Grouping and Sectioning</a:t>
            </a:r>
            <a:endParaRPr/>
          </a:p>
        </p:txBody>
      </p:sp>
      <p:sp>
        <p:nvSpPr>
          <p:cNvPr id="312" name="Google Shape;312;p46"/>
          <p:cNvSpPr txBox="1"/>
          <p:nvPr/>
        </p:nvSpPr>
        <p:spPr>
          <a:xfrm>
            <a:off x="453150" y="2083875"/>
            <a:ext cx="85062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5 Introduced additional sectioning for elements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-self contained content like articles, blogs,widgets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aside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aside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things related to content aside of it like ads, quotes, video, social media, blogs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 lists and hyperlinks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contains articles which contain headings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5 Also introduced semantic grouping elements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contains logos, page/site titles,introductory content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the main content of the page can contain articles and sections 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(use only once)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&gt;&lt;/</a:t>
            </a:r>
            <a:r>
              <a:rPr lang="en" sz="12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contains text links, copyrights and sometimes addresses</a:t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46"/>
          <p:cNvSpPr txBox="1"/>
          <p:nvPr/>
        </p:nvSpPr>
        <p:spPr>
          <a:xfrm>
            <a:off x="733750" y="167100"/>
            <a:ext cx="22662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 Layout 3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Grouping and Sectioning</a:t>
            </a:r>
            <a:endParaRPr/>
          </a:p>
        </p:txBody>
      </p:sp>
      <p:pic>
        <p:nvPicPr>
          <p:cNvPr id="319" name="Google Shape;3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325" y="546353"/>
            <a:ext cx="5645549" cy="41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7"/>
          <p:cNvSpPr txBox="1"/>
          <p:nvPr/>
        </p:nvSpPr>
        <p:spPr>
          <a:xfrm>
            <a:off x="472225" y="278250"/>
            <a:ext cx="25278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47"/>
          <p:cNvSpPr txBox="1"/>
          <p:nvPr/>
        </p:nvSpPr>
        <p:spPr>
          <a:xfrm>
            <a:off x="405425" y="705375"/>
            <a:ext cx="2353200" cy="3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header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Header info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/header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nav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Navigation links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/nav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section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&gt;heading&lt;/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article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/article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/section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aside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aside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/aside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footer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aside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/footer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CSS</a:t>
            </a: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 Inline 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Styling</a:t>
            </a:r>
            <a:endParaRPr/>
          </a:p>
        </p:txBody>
      </p:sp>
      <p:sp>
        <p:nvSpPr>
          <p:cNvPr id="327" name="Google Shape;327;p48"/>
          <p:cNvSpPr txBox="1"/>
          <p:nvPr/>
        </p:nvSpPr>
        <p:spPr>
          <a:xfrm>
            <a:off x="521700" y="2375500"/>
            <a:ext cx="81006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INLINE CSS RECAP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CSS Uses </a:t>
            </a:r>
            <a:r>
              <a:rPr lang="en" sz="1800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Selectors</a:t>
            </a: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, </a:t>
            </a:r>
            <a:r>
              <a:rPr lang="en" sz="1800">
                <a:solidFill>
                  <a:srgbClr val="6AA84F"/>
                </a:solidFill>
                <a:latin typeface="Droid Serif"/>
                <a:ea typeface="Droid Serif"/>
                <a:cs typeface="Droid Serif"/>
                <a:sym typeface="Droid Serif"/>
              </a:rPr>
              <a:t>Attributes</a:t>
            </a: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 and </a:t>
            </a:r>
            <a:r>
              <a:rPr lang="en" sz="18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Values</a:t>
            </a: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(inline CSS goes inside the HTML tag</a:t>
            </a:r>
            <a:r>
              <a:rPr lang="en" sz="1800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&lt;&gt;</a:t>
            </a: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 with</a:t>
            </a:r>
            <a:r>
              <a:rPr lang="en" sz="18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" sz="1800">
                <a:solidFill>
                  <a:srgbClr val="FF0000"/>
                </a:solidFill>
                <a:latin typeface="Droid Serif"/>
                <a:ea typeface="Droid Serif"/>
                <a:cs typeface="Droid Serif"/>
                <a:sym typeface="Droid Serif"/>
              </a:rPr>
              <a:t>style=</a:t>
            </a:r>
            <a:r>
              <a:rPr lang="en" sz="18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 “</a:t>
            </a:r>
            <a:r>
              <a:rPr lang="en" sz="1800">
                <a:solidFill>
                  <a:srgbClr val="6AA84F"/>
                </a:solidFill>
                <a:latin typeface="Droid Serif"/>
                <a:ea typeface="Droid Serif"/>
                <a:cs typeface="Droid Serif"/>
                <a:sym typeface="Droid Serif"/>
              </a:rPr>
              <a:t>attribute</a:t>
            </a:r>
            <a:r>
              <a:rPr lang="en" sz="18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:value;”)</a:t>
            </a:r>
            <a:endParaRPr sz="1800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endParaRPr sz="1800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Background Color:</a:t>
            </a:r>
            <a:endParaRPr sz="18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&lt;</a:t>
            </a:r>
            <a:r>
              <a:rPr lang="en" sz="1800">
                <a:solidFill>
                  <a:srgbClr val="A52A2A"/>
                </a:solidFill>
                <a:latin typeface="Droid Serif"/>
                <a:ea typeface="Droid Serif"/>
                <a:cs typeface="Droid Serif"/>
                <a:sym typeface="Droid Serif"/>
              </a:rPr>
              <a:t>html tag/selector </a:t>
            </a:r>
            <a:r>
              <a:rPr lang="en" sz="1800">
                <a:solidFill>
                  <a:srgbClr val="DC143C"/>
                </a:solidFill>
                <a:latin typeface="Droid Serif"/>
                <a:ea typeface="Droid Serif"/>
                <a:cs typeface="Droid Serif"/>
                <a:sym typeface="Droid Serif"/>
              </a:rPr>
              <a:t>style=</a:t>
            </a:r>
            <a:r>
              <a:rPr lang="en" sz="1800">
                <a:solidFill>
                  <a:srgbClr val="0000CD"/>
                </a:solidFill>
                <a:latin typeface="Droid Serif"/>
                <a:ea typeface="Droid Serif"/>
                <a:cs typeface="Droid Serif"/>
                <a:sym typeface="Droid Serif"/>
              </a:rPr>
              <a:t>"background-color:black;"</a:t>
            </a:r>
            <a:r>
              <a:rPr lang="en" sz="18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&gt;</a:t>
            </a:r>
            <a:r>
              <a:rPr lang="en" sz="1800">
                <a:latin typeface="Droid Serif"/>
                <a:ea typeface="Droid Serif"/>
                <a:cs typeface="Droid Serif"/>
                <a:sym typeface="Droid Serif"/>
              </a:rPr>
              <a:t> changes background color for the inline HTML element</a:t>
            </a:r>
            <a:endParaRPr sz="1800"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Text Color:</a:t>
            </a:r>
            <a:endParaRPr sz="1800">
              <a:solidFill>
                <a:schemeClr val="dk1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&lt;</a:t>
            </a:r>
            <a:r>
              <a:rPr lang="en" sz="1800">
                <a:solidFill>
                  <a:srgbClr val="A52A2A"/>
                </a:solidFill>
                <a:latin typeface="Droid Serif"/>
                <a:ea typeface="Droid Serif"/>
                <a:cs typeface="Droid Serif"/>
                <a:sym typeface="Droid Serif"/>
              </a:rPr>
              <a:t>html tag/selector </a:t>
            </a:r>
            <a:r>
              <a:rPr lang="en" sz="1800">
                <a:solidFill>
                  <a:srgbClr val="DC143C"/>
                </a:solidFill>
                <a:latin typeface="Droid Serif"/>
                <a:ea typeface="Droid Serif"/>
                <a:cs typeface="Droid Serif"/>
                <a:sym typeface="Droid Serif"/>
              </a:rPr>
              <a:t>style=</a:t>
            </a:r>
            <a:r>
              <a:rPr lang="en" sz="1800">
                <a:solidFill>
                  <a:srgbClr val="0000CD"/>
                </a:solidFill>
                <a:latin typeface="Droid Serif"/>
                <a:ea typeface="Droid Serif"/>
                <a:cs typeface="Droid Serif"/>
                <a:sym typeface="Droid Serif"/>
              </a:rPr>
              <a:t>"color:white;"</a:t>
            </a:r>
            <a:r>
              <a:rPr lang="en" sz="1800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&gt;</a:t>
            </a:r>
            <a:r>
              <a:rPr lang="en" sz="1800">
                <a:solidFill>
                  <a:schemeClr val="dk1"/>
                </a:solidFill>
                <a:latin typeface="Droid Serif"/>
                <a:ea typeface="Droid Serif"/>
                <a:cs typeface="Droid Serif"/>
                <a:sym typeface="Droid Serif"/>
              </a:rPr>
              <a:t> changes text color for the inline HTML element</a:t>
            </a:r>
            <a:endParaRPr sz="1800"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48"/>
          <p:cNvSpPr txBox="1"/>
          <p:nvPr/>
        </p:nvSpPr>
        <p:spPr>
          <a:xfrm>
            <a:off x="521700" y="319650"/>
            <a:ext cx="116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CSS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ctrTitle"/>
          </p:nvPr>
        </p:nvSpPr>
        <p:spPr>
          <a:xfrm>
            <a:off x="1933200" y="2189999"/>
            <a:ext cx="5277598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Montserrat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1</a:t>
            </a:r>
            <a:endParaRPr/>
          </a:p>
        </p:txBody>
      </p:sp>
      <p:sp>
        <p:nvSpPr>
          <p:cNvPr id="334" name="Google Shape;334;p49"/>
          <p:cNvSpPr txBox="1"/>
          <p:nvPr/>
        </p:nvSpPr>
        <p:spPr>
          <a:xfrm>
            <a:off x="3858675" y="528406"/>
            <a:ext cx="1426498" cy="557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335" name="Google Shape;335;p49"/>
          <p:cNvSpPr txBox="1"/>
          <p:nvPr>
            <p:ph idx="1" type="subTitle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roid Serif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Exercise 1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Exercise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 1</a:t>
            </a:r>
            <a:endParaRPr/>
          </a:p>
        </p:txBody>
      </p:sp>
      <p:sp>
        <p:nvSpPr>
          <p:cNvPr id="341" name="Google Shape;341;p50"/>
          <p:cNvSpPr txBox="1"/>
          <p:nvPr/>
        </p:nvSpPr>
        <p:spPr>
          <a:xfrm>
            <a:off x="593175" y="690225"/>
            <a:ext cx="78096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1- 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Create a web page that looks like this name it 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(formatting.html) </a:t>
            </a:r>
            <a:r>
              <a:rPr lang="en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save the file in the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public_html/class-samples/ </a:t>
            </a:r>
            <a:r>
              <a:rPr lang="en">
                <a:solidFill>
                  <a:srgbClr val="666666"/>
                </a:solidFill>
                <a:latin typeface="Droid Serif"/>
                <a:ea typeface="Droid Serif"/>
                <a:cs typeface="Droid Serif"/>
                <a:sym typeface="Droid Serif"/>
              </a:rPr>
              <a:t>folder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: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2- 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Create a web page that looks like the “</a:t>
            </a:r>
            <a:r>
              <a:rPr b="1"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My Second Page”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name it 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(formatting2.html) 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save the file in the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 public_html/class-samples/ 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folder: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342" name="Google Shape;34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100" y="1702275"/>
            <a:ext cx="2574850" cy="30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425" y="2094775"/>
            <a:ext cx="2440575" cy="95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0"/>
          <p:cNvSpPr txBox="1"/>
          <p:nvPr/>
        </p:nvSpPr>
        <p:spPr>
          <a:xfrm>
            <a:off x="5564175" y="1646775"/>
            <a:ext cx="10503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Droid Serif"/>
                <a:ea typeface="Droid Serif"/>
                <a:cs typeface="Droid Serif"/>
                <a:sym typeface="Droid Serif"/>
              </a:rPr>
              <a:t>Page 2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45" name="Google Shape;345;p50"/>
          <p:cNvSpPr txBox="1"/>
          <p:nvPr/>
        </p:nvSpPr>
        <p:spPr>
          <a:xfrm>
            <a:off x="323300" y="1702275"/>
            <a:ext cx="10503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Droid Serif"/>
                <a:ea typeface="Droid Serif"/>
                <a:cs typeface="Droid Serif"/>
                <a:sym typeface="Droid Serif"/>
              </a:rPr>
              <a:t>Page 1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43740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1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25250" y="938250"/>
            <a:ext cx="8194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715500" y="452250"/>
            <a:ext cx="40794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Photoshop/ Web  Exercise </a:t>
            </a:r>
            <a:endParaRPr sz="1800">
              <a:solidFill>
                <a:srgbClr val="980000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687" y="825375"/>
            <a:ext cx="7220125" cy="395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Montserrat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1</a:t>
            </a:r>
            <a:endParaRPr/>
          </a:p>
        </p:txBody>
      </p:sp>
      <p:sp>
        <p:nvSpPr>
          <p:cNvPr id="351" name="Google Shape;351;p51"/>
          <p:cNvSpPr txBox="1"/>
          <p:nvPr/>
        </p:nvSpPr>
        <p:spPr>
          <a:xfrm>
            <a:off x="3858675" y="528406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352" name="Google Shape;352;p51"/>
          <p:cNvSpPr txBox="1"/>
          <p:nvPr>
            <p:ph idx="1" type="subTitle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roid Serif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Exercise </a:t>
            </a:r>
            <a:r>
              <a:rPr lang="en" sz="18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Exercise 2</a:t>
            </a:r>
            <a:endParaRPr/>
          </a:p>
        </p:txBody>
      </p:sp>
      <p:sp>
        <p:nvSpPr>
          <p:cNvPr id="358" name="Google Shape;358;p52"/>
          <p:cNvSpPr txBox="1"/>
          <p:nvPr/>
        </p:nvSpPr>
        <p:spPr>
          <a:xfrm>
            <a:off x="1351250" y="647800"/>
            <a:ext cx="68817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Create the City Gallery web page with </a:t>
            </a:r>
            <a:r>
              <a:rPr b="1" lang="en">
                <a:latin typeface="Droid Serif"/>
                <a:ea typeface="Droid Serif"/>
                <a:cs typeface="Droid Serif"/>
                <a:sym typeface="Droid Serif"/>
              </a:rPr>
              <a:t>tables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so that it looks like this and uses the text sent in your email: </a:t>
            </a:r>
            <a:r>
              <a:rPr lang="en">
                <a:solidFill>
                  <a:srgbClr val="0000FF"/>
                </a:solidFill>
                <a:latin typeface="Droid Serif"/>
                <a:ea typeface="Droid Serif"/>
                <a:cs typeface="Droid Serif"/>
                <a:sym typeface="Droid Serif"/>
              </a:rPr>
              <a:t>(use inline css styling for the colors)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Upload the page to the webserver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public_html/class-samples/city.html</a:t>
            </a:r>
            <a:endParaRPr>
              <a:solidFill>
                <a:srgbClr val="0000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359" name="Google Shape;35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725" y="1503825"/>
            <a:ext cx="7267649" cy="32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2"/>
          <p:cNvSpPr txBox="1"/>
          <p:nvPr/>
        </p:nvSpPr>
        <p:spPr>
          <a:xfrm>
            <a:off x="479475" y="0"/>
            <a:ext cx="25206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Montserrat"/>
              <a:buNone/>
            </a:pPr>
            <a:r>
              <a:rPr b="0" i="0" lang="en" sz="2400" u="none" cap="none" strike="noStrik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1</a:t>
            </a:r>
            <a:endParaRPr/>
          </a:p>
        </p:txBody>
      </p:sp>
      <p:sp>
        <p:nvSpPr>
          <p:cNvPr id="366" name="Google Shape;366;p53"/>
          <p:cNvSpPr txBox="1"/>
          <p:nvPr/>
        </p:nvSpPr>
        <p:spPr>
          <a:xfrm>
            <a:off x="3858675" y="528406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367" name="Google Shape;367;p53"/>
          <p:cNvSpPr txBox="1"/>
          <p:nvPr>
            <p:ph idx="1" type="subTitle"/>
          </p:nvPr>
        </p:nvSpPr>
        <p:spPr>
          <a:xfrm>
            <a:off x="685800" y="2505900"/>
            <a:ext cx="7772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Droid Serif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Exercise </a:t>
            </a:r>
            <a:r>
              <a:rPr lang="en" sz="18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3 (Time Permitting)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4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5 Exercise 3</a:t>
            </a:r>
            <a:endParaRPr/>
          </a:p>
        </p:txBody>
      </p:sp>
      <p:sp>
        <p:nvSpPr>
          <p:cNvPr id="373" name="Google Shape;373;p54"/>
          <p:cNvSpPr txBox="1"/>
          <p:nvPr>
            <p:ph idx="1" type="body"/>
          </p:nvPr>
        </p:nvSpPr>
        <p:spPr>
          <a:xfrm>
            <a:off x="620075" y="950850"/>
            <a:ext cx="8116500" cy="32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⊡"/>
            </a:pP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Create a portfolio structure web page using HTML 5  semantic grouping </a:t>
            </a:r>
            <a:r>
              <a:rPr lang="en">
                <a:solidFill>
                  <a:srgbClr val="980000"/>
                </a:solidFill>
                <a:latin typeface="Droid Serif"/>
                <a:ea typeface="Droid Serif"/>
                <a:cs typeface="Droid Serif"/>
                <a:sym typeface="Droid Serif"/>
              </a:rPr>
              <a:t>(header, footer, nav, section, article, aside)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 so that it looks like the slide and uses the text/images sent in your email name it 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index.html</a:t>
            </a: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):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Save the page to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public_html 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folder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⊡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Group the items for the page based on their content type (header, nav, etc.)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⊡"/>
            </a:pPr>
            <a:r>
              <a:rPr lang="en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Save the images to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public_html/images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⊡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Upload the page to the web server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public_html/index.html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54"/>
          <p:cNvSpPr txBox="1"/>
          <p:nvPr/>
        </p:nvSpPr>
        <p:spPr>
          <a:xfrm>
            <a:off x="544875" y="91575"/>
            <a:ext cx="24405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HTML 5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5 Exercise</a:t>
            </a:r>
            <a:endParaRPr/>
          </a:p>
        </p:txBody>
      </p:sp>
      <p:pic>
        <p:nvPicPr>
          <p:cNvPr id="380" name="Google Shape;38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75" y="615175"/>
            <a:ext cx="3979934" cy="413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2475" y="494337"/>
            <a:ext cx="2067265" cy="42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5"/>
          <p:cNvSpPr txBox="1"/>
          <p:nvPr/>
        </p:nvSpPr>
        <p:spPr>
          <a:xfrm>
            <a:off x="1248950" y="327150"/>
            <a:ext cx="2170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Top Half of Page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83" name="Google Shape;383;p55"/>
          <p:cNvSpPr txBox="1"/>
          <p:nvPr/>
        </p:nvSpPr>
        <p:spPr>
          <a:xfrm>
            <a:off x="6410525" y="386875"/>
            <a:ext cx="21708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Bottom half </a:t>
            </a:r>
            <a:r>
              <a:rPr b="1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of Page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6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work</a:t>
            </a:r>
            <a:endParaRPr/>
          </a:p>
        </p:txBody>
      </p:sp>
      <p:pic>
        <p:nvPicPr>
          <p:cNvPr id="389" name="Google Shape;38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125" y="825375"/>
            <a:ext cx="6269325" cy="39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6"/>
          <p:cNvSpPr txBox="1"/>
          <p:nvPr/>
        </p:nvSpPr>
        <p:spPr>
          <a:xfrm>
            <a:off x="550050" y="282725"/>
            <a:ext cx="6351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Final Result Will be completed after CSS3 Class</a:t>
            </a:r>
            <a:endParaRPr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7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work</a:t>
            </a:r>
            <a:endParaRPr/>
          </a:p>
        </p:txBody>
      </p:sp>
      <p:sp>
        <p:nvSpPr>
          <p:cNvPr id="396" name="Google Shape;396;p57"/>
          <p:cNvSpPr txBox="1"/>
          <p:nvPr>
            <p:ph idx="1" type="body"/>
          </p:nvPr>
        </p:nvSpPr>
        <p:spPr>
          <a:xfrm>
            <a:off x="692125" y="570000"/>
            <a:ext cx="79461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you have not already done so: Finish Fitness in class exercise and upload to the web server in public_html/class-projects/photoshop directory (Send Instructor the link)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i.e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http://pbcs.us/~firstinitallastname/class-projects/photoshop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Finish in-class exercises for Formatting, City Gallery, and Portfolio Page and upload them to the web server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	</a:t>
            </a:r>
            <a:r>
              <a:rPr b="1"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HTML Basics</a:t>
            </a:r>
            <a: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 [183 min]</a:t>
            </a:r>
            <a:b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	</a:t>
            </a:r>
            <a:r>
              <a:rPr lang="en" sz="1800" u="sng">
                <a:solidFill>
                  <a:schemeClr val="hlink"/>
                </a:solidFill>
                <a:latin typeface="Droid Serif"/>
                <a:ea typeface="Droid Serif"/>
                <a:cs typeface="Droid Serif"/>
                <a:sym typeface="Droid Serif"/>
                <a:hlinkClick r:id="rId4"/>
              </a:rPr>
              <a:t>https://teamtreehouse.com/library/html-basics-2</a:t>
            </a:r>
            <a:endParaRPr sz="18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b="1"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	Introduction to HTML and CSS</a:t>
            </a:r>
            <a: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 [134 min]</a:t>
            </a:r>
            <a:b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</a:br>
            <a: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	</a:t>
            </a:r>
            <a:r>
              <a:rPr lang="en" sz="1800" u="sng">
                <a:solidFill>
                  <a:schemeClr val="hlink"/>
                </a:solidFill>
                <a:latin typeface="Droid Serif"/>
                <a:ea typeface="Droid Serif"/>
                <a:cs typeface="Droid Serif"/>
                <a:sym typeface="Droid Serif"/>
                <a:hlinkClick r:id="rId5"/>
              </a:rPr>
              <a:t>https://teamtreehouse.com/library/introduction-to-html-and-css</a:t>
            </a:r>
            <a:endParaRPr sz="18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397" name="Google Shape;397;p57"/>
          <p:cNvSpPr txBox="1"/>
          <p:nvPr/>
        </p:nvSpPr>
        <p:spPr>
          <a:xfrm>
            <a:off x="692125" y="217950"/>
            <a:ext cx="23079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Homework</a:t>
            </a:r>
            <a:endParaRPr b="1"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"/>
          <p:cNvSpPr txBox="1"/>
          <p:nvPr>
            <p:ph type="ctrTitle"/>
          </p:nvPr>
        </p:nvSpPr>
        <p:spPr>
          <a:xfrm>
            <a:off x="1933200" y="2189999"/>
            <a:ext cx="527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Montserrat"/>
              <a:buNone/>
            </a:pPr>
            <a:r>
              <a:rPr lang="en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End</a:t>
            </a:r>
            <a:endParaRPr/>
          </a:p>
        </p:txBody>
      </p:sp>
      <p:sp>
        <p:nvSpPr>
          <p:cNvPr id="403" name="Google Shape;403;p58"/>
          <p:cNvSpPr txBox="1"/>
          <p:nvPr/>
        </p:nvSpPr>
        <p:spPr>
          <a:xfrm>
            <a:off x="3858675" y="528406"/>
            <a:ext cx="14265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1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29875" y="1047150"/>
            <a:ext cx="8469300" cy="30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Consolas"/>
              <a:buChar char="⊡"/>
            </a:pPr>
            <a:r>
              <a:rPr i="0" lang="en" u="none" cap="none" strike="noStrike">
                <a:solidFill>
                  <a:srgbClr val="505670"/>
                </a:solidFill>
                <a:latin typeface="Consolas"/>
                <a:ea typeface="Consolas"/>
                <a:cs typeface="Consolas"/>
                <a:sym typeface="Consolas"/>
              </a:rPr>
              <a:t>HTML is </a:t>
            </a:r>
            <a:r>
              <a:rPr i="0" lang="en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Hyper Text Markup Language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i="0" u="none" cap="none" strike="noStrike">
              <a:solidFill>
                <a:srgbClr val="5056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Consolas"/>
              <a:buChar char="⊡"/>
            </a:pPr>
            <a:r>
              <a:rPr i="0" lang="en" u="none" cap="none" strike="noStrike">
                <a:solidFill>
                  <a:srgbClr val="505670"/>
                </a:solidFill>
                <a:latin typeface="Consolas"/>
                <a:ea typeface="Consolas"/>
                <a:cs typeface="Consolas"/>
                <a:sym typeface="Consolas"/>
              </a:rPr>
              <a:t>HTML is the building block of all web sites</a:t>
            </a:r>
            <a:endParaRPr i="0" u="none" cap="none" strike="noStrike">
              <a:solidFill>
                <a:srgbClr val="5056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6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400"/>
              <a:buFont typeface="Consolas"/>
              <a:buChar char="⊡"/>
            </a:pPr>
            <a:r>
              <a:rPr lang="en">
                <a:solidFill>
                  <a:srgbClr val="505670"/>
                </a:solidFill>
                <a:latin typeface="Consolas"/>
                <a:ea typeface="Consolas"/>
                <a:cs typeface="Consolas"/>
                <a:sym typeface="Consolas"/>
              </a:rPr>
              <a:t>The Mark up provides meaning to the text (</a:t>
            </a:r>
            <a:r>
              <a:rPr lang="en">
                <a:solidFill>
                  <a:srgbClr val="505670"/>
                </a:solidFill>
                <a:latin typeface="Consolas"/>
                <a:ea typeface="Consolas"/>
                <a:cs typeface="Consolas"/>
                <a:sym typeface="Consolas"/>
              </a:rPr>
              <a:t>structure</a:t>
            </a:r>
            <a:r>
              <a:rPr lang="en">
                <a:solidFill>
                  <a:srgbClr val="505670"/>
                </a:solidFill>
                <a:latin typeface="Consolas"/>
                <a:ea typeface="Consolas"/>
                <a:cs typeface="Consolas"/>
                <a:sym typeface="Consolas"/>
              </a:rPr>
              <a:t>, formatting, layouts)</a:t>
            </a:r>
            <a:endParaRPr>
              <a:solidFill>
                <a:srgbClr val="5056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i="0" u="none" cap="none" strike="noStrike">
              <a:solidFill>
                <a:srgbClr val="5056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Consolas"/>
              <a:buChar char="⊡"/>
            </a:pPr>
            <a:r>
              <a:rPr i="0" lang="en" u="none" cap="none" strike="noStrike">
                <a:solidFill>
                  <a:srgbClr val="505670"/>
                </a:solidFill>
                <a:latin typeface="Consolas"/>
                <a:ea typeface="Consolas"/>
                <a:cs typeface="Consolas"/>
                <a:sym typeface="Consolas"/>
              </a:rPr>
              <a:t>Web</a:t>
            </a:r>
            <a:r>
              <a:rPr lang="en">
                <a:solidFill>
                  <a:srgbClr val="505670"/>
                </a:solidFill>
                <a:latin typeface="Consolas"/>
                <a:ea typeface="Consolas"/>
                <a:cs typeface="Consolas"/>
                <a:sym typeface="Consolas"/>
              </a:rPr>
              <a:t> browser</a:t>
            </a:r>
            <a:r>
              <a:rPr i="0" lang="en" u="none" cap="none" strike="noStrike">
                <a:solidFill>
                  <a:srgbClr val="505670"/>
                </a:solidFill>
                <a:latin typeface="Consolas"/>
                <a:ea typeface="Consolas"/>
                <a:cs typeface="Consolas"/>
                <a:sym typeface="Consolas"/>
              </a:rPr>
              <a:t>s read HTML and display your website content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i="0" u="none" cap="none" strike="noStrike">
              <a:solidFill>
                <a:srgbClr val="5056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Consolas"/>
              <a:buChar char="⊡"/>
            </a:pPr>
            <a:r>
              <a:rPr i="0" lang="en" u="none" cap="none" strike="noStrike">
                <a:solidFill>
                  <a:srgbClr val="505670"/>
                </a:solidFill>
                <a:latin typeface="Consolas"/>
                <a:ea typeface="Consolas"/>
                <a:cs typeface="Consolas"/>
                <a:sym typeface="Consolas"/>
              </a:rPr>
              <a:t>Made up of tags which format the content of your web page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i="0" u="none" cap="none" strike="noStrike">
              <a:solidFill>
                <a:srgbClr val="5056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Font typeface="Consolas"/>
              <a:buChar char="⊡"/>
            </a:pPr>
            <a:r>
              <a:rPr i="0" lang="en" u="none" cap="none" strike="noStrike">
                <a:solidFill>
                  <a:srgbClr val="505670"/>
                </a:solidFill>
                <a:latin typeface="Consolas"/>
                <a:ea typeface="Consolas"/>
                <a:cs typeface="Consolas"/>
                <a:sym typeface="Consolas"/>
              </a:rPr>
              <a:t>Saved as .html or .htm files and viewed through a browser</a:t>
            </a:r>
            <a:endParaRPr i="0" u="none" cap="none" strike="noStrike">
              <a:solidFill>
                <a:srgbClr val="5056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67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670"/>
              </a:buClr>
              <a:buSzPts val="1400"/>
              <a:buFont typeface="Consolas"/>
              <a:buChar char="⊡"/>
            </a:pPr>
            <a:r>
              <a:rPr lang="en">
                <a:solidFill>
                  <a:srgbClr val="505670"/>
                </a:solidFill>
                <a:latin typeface="Consolas"/>
                <a:ea typeface="Consolas"/>
                <a:cs typeface="Consolas"/>
                <a:sym typeface="Consolas"/>
              </a:rPr>
              <a:t>Where you place files matters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(Folder and File Names/Locations)</a:t>
            </a:r>
            <a:endParaRPr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t/>
            </a:r>
            <a:endParaRPr b="0" i="0" sz="2400" u="none" cap="none" strike="noStrike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988025" y="523075"/>
            <a:ext cx="28986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Terms and Info</a:t>
            </a:r>
            <a:endParaRPr b="1" sz="24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241650" y="91565"/>
            <a:ext cx="26607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Table Summary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598100" y="825375"/>
            <a:ext cx="7817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Previous In-Class Exercises</a:t>
            </a:r>
            <a:endParaRPr b="1" sz="24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●"/>
            </a:pPr>
            <a:r>
              <a:rPr lang="en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The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 tag is used to add data to a web page.</a:t>
            </a:r>
            <a:endParaRPr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●"/>
            </a:pPr>
            <a:r>
              <a:rPr lang="en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A table is drawn out row by row. Each row is created with the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 tag.</a:t>
            </a:r>
            <a:endParaRPr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●"/>
            </a:pPr>
            <a:r>
              <a:rPr lang="en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Inside each row there are a number of cells represented by the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 tag (or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 if it is a heading for a column).</a:t>
            </a:r>
            <a:endParaRPr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●"/>
            </a:pPr>
            <a:r>
              <a:rPr lang="en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You can make cells of a table span more than one row or column using the </a:t>
            </a:r>
            <a:r>
              <a:rPr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rowspan</a:t>
            </a:r>
            <a:r>
              <a:rPr lang="en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 and </a:t>
            </a:r>
            <a:r>
              <a:rPr lang="en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colspan</a:t>
            </a:r>
            <a:r>
              <a:rPr lang="en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 attributes.</a:t>
            </a:r>
            <a:endParaRPr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roid Sans"/>
              <a:buChar char="●"/>
            </a:pPr>
            <a:r>
              <a:rPr lang="en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You can split the table into a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thead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,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tbody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, and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tfoot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>
                <a:solidFill>
                  <a:schemeClr val="dk2"/>
                </a:solidFill>
                <a:latin typeface="Droid Sans"/>
                <a:ea typeface="Droid Sans"/>
                <a:cs typeface="Droid Sans"/>
                <a:sym typeface="Droid Sans"/>
              </a:rPr>
              <a:t>for longer tables. This allows you to style each section differently through CSS.</a:t>
            </a:r>
            <a:endParaRPr>
              <a:solidFill>
                <a:schemeClr val="dk2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Tables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463450" y="1530050"/>
            <a:ext cx="2118000" cy="31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Table 1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table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border=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Jill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Smith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Eve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Jackson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94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/table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2436425" y="1882800"/>
            <a:ext cx="3141300" cy="25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Table 2 - With Heading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border=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caption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Monthly savings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/caption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/th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Cost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/th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January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$100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February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$50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/table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5339325" y="1587875"/>
            <a:ext cx="3360600" cy="29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Droid Serif"/>
                <a:ea typeface="Droid Serif"/>
                <a:cs typeface="Droid Serif"/>
                <a:sym typeface="Droid Serif"/>
              </a:rPr>
              <a:t>Table 3 - With Caption and Heading</a:t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border=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caption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Monthly savings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/caption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colspan=</a:t>
            </a:r>
            <a:r>
              <a:rPr lang="en" sz="11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"2"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/th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January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$100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February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$50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/td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/tr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1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/table</a:t>
            </a:r>
            <a:r>
              <a:rPr lang="en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988025" y="523075"/>
            <a:ext cx="28986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Syntax</a:t>
            </a:r>
            <a:endParaRPr b="1" sz="24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241650" y="91565"/>
            <a:ext cx="2660700" cy="733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lang="en" sz="12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HTML 1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01075" y="956000"/>
            <a:ext cx="44469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Font typeface="Droid Serif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Developers usually write code in an IDE</a:t>
            </a:r>
            <a:r>
              <a:rPr i="0" lang="en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integrated development environment)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⊡"/>
            </a:pPr>
            <a:r>
              <a:rPr b="0" i="0" lang="en" sz="1800" u="none" cap="none" strike="noStrik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Sublime Text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Droid Serif"/>
              <a:buChar char="⊡"/>
            </a:pPr>
            <a:r>
              <a:rPr b="0" i="0" lang="en" sz="1800" u="none" cap="none" strike="noStrik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Brackets</a:t>
            </a:r>
            <a:endParaRPr b="0" i="0" sz="1800" u="none" cap="none" strike="noStrike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⊡"/>
            </a:pPr>
            <a: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Visual Studio Code</a:t>
            </a:r>
            <a:endParaRPr sz="18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950" y="2394425"/>
            <a:ext cx="6784097" cy="236994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681051" y="956004"/>
            <a:ext cx="3621899" cy="2965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You need a way to get the code to and from the server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roid Serif"/>
              <a:buChar char="⊡"/>
            </a:pPr>
            <a:r>
              <a:rPr b="0" i="0" lang="en" sz="1800" u="none" cap="none" strike="noStrik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FTP-File</a:t>
            </a:r>
            <a: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zilla, CPANEL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roid Serif"/>
              <a:buChar char="⊡"/>
            </a:pPr>
            <a:r>
              <a:rPr b="0" i="0" lang="en" sz="1800" u="none" cap="none" strike="noStrike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SSH</a:t>
            </a:r>
            <a:endParaRPr b="0" i="0" sz="1800" u="none" cap="none" strike="noStrike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Droid Serif"/>
              <a:buChar char="⊡"/>
            </a:pPr>
            <a:r>
              <a:rPr lang="en" sz="1800">
                <a:solidFill>
                  <a:srgbClr val="434343"/>
                </a:solidFill>
                <a:latin typeface="Droid Serif"/>
                <a:ea typeface="Droid Serif"/>
                <a:cs typeface="Droid Serif"/>
                <a:sym typeface="Droid Serif"/>
              </a:rPr>
              <a:t>Version Control </a:t>
            </a:r>
            <a:endParaRPr sz="1800">
              <a:solidFill>
                <a:srgbClr val="434343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275900" y="306500"/>
            <a:ext cx="37197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Tools of the Trade (Review)</a:t>
            </a:r>
            <a:endParaRPr sz="180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4294967295" type="ctrTitle"/>
          </p:nvPr>
        </p:nvSpPr>
        <p:spPr>
          <a:xfrm>
            <a:off x="1603800" y="1803599"/>
            <a:ext cx="5936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Font typeface="Montserrat"/>
              <a:buNone/>
            </a:pPr>
            <a:r>
              <a:rPr b="1" i="0" lang="en" sz="4800" u="none" cap="none" strike="noStrike">
                <a:solidFill>
                  <a:srgbClr val="FF9E00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4233524" y="499004"/>
            <a:ext cx="677029" cy="1103729"/>
            <a:chOff x="6730350" y="2315900"/>
            <a:chExt cx="257700" cy="420100"/>
          </a:xfrm>
        </p:grpSpPr>
        <p:sp>
          <p:nvSpPr>
            <p:cNvPr id="109" name="Google Shape;109;p20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9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di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