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Montserrat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  <p:embeddedFont>
      <p:font typeface="Merriweather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erriweather-italic.fntdata"/><Relationship Id="rId72" Type="http://schemas.openxmlformats.org/officeDocument/2006/relationships/font" Target="fonts/Merriweather-bold.fntdata"/><Relationship Id="rId31" Type="http://schemas.openxmlformats.org/officeDocument/2006/relationships/slide" Target="slides/slide25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4.xml"/><Relationship Id="rId74" Type="http://schemas.openxmlformats.org/officeDocument/2006/relationships/font" Target="fonts/Merriweather-boldItalic.fntdata"/><Relationship Id="rId33" Type="http://schemas.openxmlformats.org/officeDocument/2006/relationships/slide" Target="slides/slide27.xml"/><Relationship Id="rId77" Type="http://schemas.openxmlformats.org/officeDocument/2006/relationships/font" Target="fonts/OpenSans-italic.fntdata"/><Relationship Id="rId32" Type="http://schemas.openxmlformats.org/officeDocument/2006/relationships/slide" Target="slides/slide26.xml"/><Relationship Id="rId76" Type="http://schemas.openxmlformats.org/officeDocument/2006/relationships/font" Target="fonts/OpenSans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OpenSans-boldItalic.fntdata"/><Relationship Id="rId71" Type="http://schemas.openxmlformats.org/officeDocument/2006/relationships/font" Target="fonts/Merriweather-regular.fntdata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Montserrat-bold.fntdata"/><Relationship Id="rId63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65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.fntdata"/><Relationship Id="rId23" Type="http://schemas.openxmlformats.org/officeDocument/2006/relationships/slide" Target="slides/slide17.xml"/><Relationship Id="rId67" Type="http://schemas.openxmlformats.org/officeDocument/2006/relationships/font" Target="fonts/RobotoMon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8364f063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98364f0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8364f063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8364f0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8364f06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8364f0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8364f063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98364f0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8364f063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8364f0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8364f063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8364f0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68ba1be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68ba1b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68ba1be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68ba1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9d9f4d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09d9f4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09d9f4d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09d9f4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68ba1be7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68ba1b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8364f06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8364f0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4ec95ff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4ec95f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09d9f4d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09d9f4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09d9f4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09d9f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3084a2d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3084a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09d9f4d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09d9f4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bcefdfc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bcefd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09d9f4df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09d9f4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09d9f4df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109d9f4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8364f06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8364f0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09d9f4d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09d9f4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09d9f4df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09d9f4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09d9f4df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09d9f4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98364f063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98364f0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98364f06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98364f0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8567bb90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8567bb9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8567bb90c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8567bb9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8567bb90c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8567bb9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8567bb90c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8567bb90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8567bb90c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8567bb90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09d9f4df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09d9f4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4ec95ff8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4ec95f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4ec95ff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4ec95f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4ec95ff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4ec95f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4ec95ff8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4ec95f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4ec95ff8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4ec95f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4ec95ff8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4ec95f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4ec95ff8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4ec95f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35bc98c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35bc98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68ba1be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68ba1b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db8f224e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db8f224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68ba1be7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968ba1b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8567bb90c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8567bb90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8567bb90c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8567bb9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98364f063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98364f0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98364f063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98364f0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bd46d9b14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bd46d9b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these evaluate to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f205f03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f205f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ec95ff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ec95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9d9f4d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09d9f4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8364f063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8364f0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4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1" name="Google Shape;91;p24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2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" name="Google Shape;100;p25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"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right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114" name="Google Shape;114;p27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- Text left">
  <p:cSld name="TITLE_AND_BOD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22" name="Google Shape;122;p28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right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9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rd - 2 columns left">
  <p:cSld name="TITLE_AND_TWO_COLUMNS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0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30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white)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1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31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1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32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32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bright)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5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hite)">
  <p:cSld name="BLANK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jsref/tryit.asp?filename=tryjsref_oper_add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sref/tryit.asp?filename=tryjsref_comparison1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ref/tryit.asp?filename=tryjsref_oper_and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ref/jsref_operators.asp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ref/tryit.asp?filename=tryjsref_comparison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s/js_let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javascript-basic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s/js_scope.as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youtu.be/l-0nPnSvbX8" TargetMode="External"/><Relationship Id="rId4" Type="http://schemas.openxmlformats.org/officeDocument/2006/relationships/hyperlink" Target="https://youtu.be/b1ieJtIx1N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tutorialspoint.com/computer_programming/computer_programming_decisions.ht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utorialsteacher.com/javascript/javascript-tutorial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jpg"/><Relationship Id="rId4" Type="http://schemas.openxmlformats.org/officeDocument/2006/relationships/hyperlink" Target="https://teamtreehouse.com/library/javascript-basic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ctrTitle"/>
          </p:nvPr>
        </p:nvSpPr>
        <p:spPr>
          <a:xfrm>
            <a:off x="2296375" y="2247750"/>
            <a:ext cx="4551300" cy="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101</a:t>
            </a:r>
            <a:endParaRPr/>
          </a:p>
        </p:txBody>
      </p:sp>
      <p:sp>
        <p:nvSpPr>
          <p:cNvPr id="182" name="Google Shape;182;p37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916650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Operator Types </a:t>
            </a:r>
            <a:endParaRPr i="1" sz="1800"/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JavaScript includes following categories of operators.</a:t>
            </a:r>
            <a:endParaRPr sz="14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/>
              <a:t>Arithmetic Operators</a:t>
            </a:r>
            <a:endParaRPr sz="1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/>
              <a:t>Comparison Operators</a:t>
            </a:r>
            <a:endParaRPr sz="1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/>
              <a:t>Logical Operators</a:t>
            </a:r>
            <a:endParaRPr sz="1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/>
              <a:t>Assignment Operators</a:t>
            </a:r>
            <a:endParaRPr sz="1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/>
              <a:t>Conditional Operators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4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664675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Arithmetic</a:t>
            </a:r>
            <a:r>
              <a:rPr b="1" lang="en" sz="1800"/>
              <a:t> </a:t>
            </a:r>
            <a:r>
              <a:rPr b="1" lang="en" sz="1800"/>
              <a:t>Operator </a:t>
            </a:r>
            <a:r>
              <a:rPr lang="en" sz="1800"/>
              <a:t>used to perform mathematical operations between numeric operands.</a:t>
            </a: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https://www.w3schools.com/jsref/tryit.asp?filename=tryjsref_oper_add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00" y="2031901"/>
            <a:ext cx="8082224" cy="2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571500" y="484800"/>
            <a:ext cx="81123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Comparison </a:t>
            </a:r>
            <a:r>
              <a:rPr b="1" lang="en" sz="1800"/>
              <a:t>Operator- </a:t>
            </a:r>
            <a:r>
              <a:rPr lang="en" sz="1800"/>
              <a:t>includes operators that compare two operands and return Boolean value true or false. 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https://www.w3schools.com/jsref/tryit.asp?filename=tryjsref_comparison1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" name="Google Shape;264;p4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75" y="2205550"/>
            <a:ext cx="8016026" cy="2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916650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Logical</a:t>
            </a:r>
            <a:r>
              <a:rPr b="1" lang="en" sz="1800"/>
              <a:t> Operator - </a:t>
            </a:r>
            <a:r>
              <a:rPr lang="en" sz="1800"/>
              <a:t>used to combine two or more conditions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https://www.w3schools.com/jsref/tryit.asp?filename=tryjsref_oper_and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4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pic>
        <p:nvPicPr>
          <p:cNvPr id="272" name="Google Shape;2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25" y="1838025"/>
            <a:ext cx="8358651" cy="1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916650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Assignment</a:t>
            </a:r>
            <a:r>
              <a:rPr b="1" lang="en" sz="1800"/>
              <a:t> Operator - </a:t>
            </a:r>
            <a:r>
              <a:rPr lang="en" sz="1800"/>
              <a:t>used to assign values to variables with less keystrokes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https://www.w3schools.com/jsref/jsref_operators.asp</a:t>
            </a:r>
            <a:endParaRPr i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p5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37" y="1726401"/>
            <a:ext cx="8299925" cy="2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idx="1" type="body"/>
          </p:nvPr>
        </p:nvSpPr>
        <p:spPr>
          <a:xfrm>
            <a:off x="377975" y="484800"/>
            <a:ext cx="83082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Ternary</a:t>
            </a:r>
            <a:r>
              <a:rPr b="1" lang="en" sz="1800"/>
              <a:t> Operator - </a:t>
            </a:r>
            <a:r>
              <a:rPr lang="en" sz="1800"/>
              <a:t>special operator that assigns a value to a variable based on some condition. This is like short form of if-else condition. (may not use in this course)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Voteable = (age &lt; 18) ? "Too young":"Old enough";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https://www.w3schools.com/jsref/tryit.asp?filename=tryjsref_comparison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5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pic>
        <p:nvPicPr>
          <p:cNvPr id="286" name="Google Shape;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75" y="2608600"/>
            <a:ext cx="8485201" cy="1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916650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Common </a:t>
            </a:r>
            <a:r>
              <a:rPr b="1" lang="en" sz="1800"/>
              <a:t>Operators  Summary:</a:t>
            </a:r>
            <a:endParaRPr i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=		assigns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==		equal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!=		is not equal to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&lt;		is less than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&gt;		is greater than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&lt;=		is less than or equal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&gt;=		is greater than or equal to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+, -, *, /	math operators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+		string concatenation (when used with strings)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||		“or”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&amp;&amp;		“and”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5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298" name="Google Shape;298;p53"/>
          <p:cNvSpPr/>
          <p:nvPr/>
        </p:nvSpPr>
        <p:spPr>
          <a:xfrm>
            <a:off x="3188175" y="2055000"/>
            <a:ext cx="20073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+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-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== y +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high_score() &gt;=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x &lt;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87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437275" y="614475"/>
            <a:ext cx="8471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Expression</a:t>
            </a:r>
            <a:r>
              <a:rPr b="1" lang="en" sz="1800"/>
              <a:t>:</a:t>
            </a:r>
            <a:r>
              <a:rPr lang="en" sz="1800"/>
              <a:t> </a:t>
            </a:r>
            <a:r>
              <a:rPr i="1" lang="en" sz="1800"/>
              <a:t>a sequence of</a:t>
            </a:r>
            <a:r>
              <a:rPr b="1" i="1" lang="en" sz="1800"/>
              <a:t> variables</a:t>
            </a:r>
            <a:r>
              <a:rPr i="1" lang="en" sz="1800"/>
              <a:t>, </a:t>
            </a:r>
            <a:r>
              <a:rPr b="1" i="1" lang="en" sz="1800"/>
              <a:t>constants</a:t>
            </a:r>
            <a:r>
              <a:rPr i="1" lang="en" sz="1800"/>
              <a:t> and </a:t>
            </a:r>
            <a:r>
              <a:rPr b="1" i="1" lang="en" sz="1800"/>
              <a:t>operators</a:t>
            </a:r>
            <a:r>
              <a:rPr i="1" lang="en" sz="1800"/>
              <a:t> which </a:t>
            </a:r>
            <a:r>
              <a:rPr b="1" i="1" lang="en" sz="1800"/>
              <a:t>evaluate</a:t>
            </a:r>
            <a:r>
              <a:rPr i="1" lang="en" sz="1800"/>
              <a:t> to a </a:t>
            </a:r>
            <a:r>
              <a:rPr b="1" i="1" lang="en" sz="1800"/>
              <a:t>single value</a:t>
            </a:r>
            <a:r>
              <a:rPr i="1" lang="en" sz="1800"/>
              <a:t>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(</a:t>
            </a:r>
            <a:r>
              <a:rPr i="1" lang="en" sz="1800">
                <a:solidFill>
                  <a:schemeClr val="dk1"/>
                </a:solidFill>
              </a:rPr>
              <a:t>Basically any unit of code that can be evaluated to a value is an expression)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05" name="Google Shape;305;p54"/>
          <p:cNvSpPr/>
          <p:nvPr/>
        </p:nvSpPr>
        <p:spPr>
          <a:xfrm>
            <a:off x="620650" y="2453175"/>
            <a:ext cx="81210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currentTime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Date();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 date/time object of right now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isLoggedIn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 Boolean value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places = 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 string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places = [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'school'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'office'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'super market'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array of strings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adding up some numbers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tax = total *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0.07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using variables in expressions</a:t>
            </a:r>
            <a:endParaRPr sz="12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grandTotal = total + tax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adding some variables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620650" y="556275"/>
            <a:ext cx="81210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Variable :</a:t>
            </a:r>
            <a:r>
              <a:rPr lang="en" sz="1400"/>
              <a:t> </a:t>
            </a:r>
            <a:r>
              <a:rPr i="1" lang="en" sz="1400"/>
              <a:t>is a symbolic name </a:t>
            </a:r>
            <a:r>
              <a:rPr i="1" lang="en" sz="1400">
                <a:solidFill>
                  <a:srgbClr val="0000FF"/>
                </a:solidFill>
              </a:rPr>
              <a:t>(i.e. a label)</a:t>
            </a:r>
            <a:r>
              <a:rPr i="1" lang="en" sz="1400"/>
              <a:t> given to a location in memory, where data can be stored, which permits the name to be used to reference that data. Allows you to store and track of information. Uses the keywords </a:t>
            </a:r>
            <a:r>
              <a:rPr i="1" lang="en" sz="1400">
                <a:solidFill>
                  <a:srgbClr val="0000FF"/>
                </a:solidFill>
              </a:rPr>
              <a:t>var</a:t>
            </a:r>
            <a:r>
              <a:rPr i="1" lang="en" sz="1400"/>
              <a:t> or</a:t>
            </a:r>
            <a:r>
              <a:rPr i="1" lang="en" sz="1400">
                <a:solidFill>
                  <a:srgbClr val="0000FF"/>
                </a:solidFill>
              </a:rPr>
              <a:t> let. Variable names do not need quotes</a:t>
            </a:r>
            <a:endParaRPr i="1"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var</a:t>
            </a:r>
            <a:r>
              <a:rPr lang="en" sz="1400"/>
              <a:t> and </a:t>
            </a:r>
            <a:r>
              <a:rPr lang="en" sz="1400">
                <a:solidFill>
                  <a:srgbClr val="0000FF"/>
                </a:solidFill>
              </a:rPr>
              <a:t>let</a:t>
            </a:r>
            <a:r>
              <a:rPr lang="en" sz="1400"/>
              <a:t> are both used for function declaration in </a:t>
            </a:r>
            <a:r>
              <a:rPr b="1" lang="en" sz="1400"/>
              <a:t>javascript</a:t>
            </a:r>
            <a:r>
              <a:rPr lang="en" sz="1400"/>
              <a:t> but the difference between them is that </a:t>
            </a: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is function scoped and </a:t>
            </a:r>
            <a:r>
              <a:rPr lang="en" sz="1400">
                <a:solidFill>
                  <a:srgbClr val="0000FF"/>
                </a:solidFill>
              </a:rPr>
              <a:t>let</a:t>
            </a:r>
            <a:r>
              <a:rPr lang="en" sz="1400"/>
              <a:t> is block scoped.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https://www.w3schools.com/js/js_let.asp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12" name="Google Shape;312;p55"/>
          <p:cNvSpPr/>
          <p:nvPr/>
        </p:nvSpPr>
        <p:spPr>
          <a:xfrm>
            <a:off x="389250" y="2320375"/>
            <a:ext cx="8292900" cy="21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461850" y="668125"/>
            <a:ext cx="82203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Type :</a:t>
            </a:r>
            <a:r>
              <a:rPr lang="en" sz="1800"/>
              <a:t> </a:t>
            </a:r>
            <a:r>
              <a:rPr i="1" lang="en" sz="1800"/>
              <a:t>is a classification identifying one of the various types of data.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(numbers strings, array, objects, more)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"Jermbo";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String series of characters inside quotes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Number - any number can either be positive or negative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places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['Miami', 'West Palm', 'Palm Beach Gardens'];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Array - contains a list of information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information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'inches',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arrays can store any type of data and does not have to be uniform.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firstName : 'jermbo', lastName: 'lawman', yearsProgramming :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Object : a set of key value pairs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isLoggedIn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Boolean - either true or false. 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679450" y="556275"/>
            <a:ext cx="7546200" cy="22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Prep for Javascript/jQuery I: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Complete Bootstrap Project and any other unfinished projects. 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Upload them to the web server and send the instructor a link.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All projects should be linked from your portfolio page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Watch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https://teamtreehouse.com/library/javascript-basics</a:t>
            </a:r>
            <a:r>
              <a:rPr lang="en" sz="1800"/>
              <a:t> [381 min]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461850" y="668125"/>
            <a:ext cx="82203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Statement</a:t>
            </a:r>
            <a:r>
              <a:rPr b="1" lang="en" sz="1800"/>
              <a:t> :</a:t>
            </a:r>
            <a:r>
              <a:rPr lang="en" sz="1800"/>
              <a:t> </a:t>
            </a:r>
            <a:r>
              <a:rPr i="1" lang="en" sz="1800"/>
              <a:t>is like a sentence. </a:t>
            </a:r>
            <a:r>
              <a:rPr lang="en" sz="1800"/>
              <a:t>And just as sentences end in a period, JavaScript statements end in a semicolon. You write programs by typing multiple statements similar to writing a paragraph with multiple sentences.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alert(“Hello from Joe”);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document.write(“Welcome to our page”);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485900" y="327675"/>
            <a:ext cx="83040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Scope :</a:t>
            </a:r>
            <a:r>
              <a:rPr lang="en" sz="1700"/>
              <a:t> Scope determines the accessibility (visibility) of variables a</a:t>
            </a:r>
            <a:r>
              <a:rPr i="1" lang="en" sz="1700"/>
              <a:t>nd </a:t>
            </a:r>
            <a:r>
              <a:rPr i="1" lang="en" sz="1700"/>
              <a:t>the portion of source code in which a binding of a name with an entity applies. (Local, Global)</a:t>
            </a:r>
            <a:endParaRPr i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Local variables have </a:t>
            </a:r>
            <a:r>
              <a:rPr b="1" i="1" lang="en" sz="1400">
                <a:solidFill>
                  <a:schemeClr val="dk1"/>
                </a:solidFill>
              </a:rPr>
              <a:t>Function scope</a:t>
            </a:r>
            <a:r>
              <a:rPr i="1" lang="en" sz="1400">
                <a:solidFill>
                  <a:schemeClr val="dk1"/>
                </a:solidFill>
              </a:rPr>
              <a:t>: They can only be accessed from within the function.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A variable declared outside a function, becomes </a:t>
            </a:r>
            <a:r>
              <a:rPr b="1" i="1" lang="en" sz="1400">
                <a:solidFill>
                  <a:schemeClr val="dk1"/>
                </a:solidFill>
              </a:rPr>
              <a:t>GLOBAL </a:t>
            </a:r>
            <a:r>
              <a:rPr i="1" lang="en" sz="1400">
                <a:solidFill>
                  <a:schemeClr val="dk1"/>
                </a:solidFill>
              </a:rPr>
              <a:t>and can be used by a function .</a:t>
            </a:r>
            <a:endParaRPr i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https://www.w3schools.com/js/js_scope.asp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326" name="Google Shape;32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00" y="2672300"/>
            <a:ext cx="37433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725" y="2613000"/>
            <a:ext cx="34766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33" name="Google Shape;333;p58"/>
          <p:cNvSpPr/>
          <p:nvPr/>
        </p:nvSpPr>
        <p:spPr>
          <a:xfrm>
            <a:off x="498100" y="2057700"/>
            <a:ext cx="8028300" cy="230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4" name="Google Shape;334;p58"/>
          <p:cNvSpPr txBox="1"/>
          <p:nvPr>
            <p:ph idx="1" type="body"/>
          </p:nvPr>
        </p:nvSpPr>
        <p:spPr>
          <a:xfrm>
            <a:off x="916600" y="497400"/>
            <a:ext cx="73107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Function :</a:t>
            </a:r>
            <a:r>
              <a:rPr lang="en" sz="1800"/>
              <a:t> </a:t>
            </a:r>
            <a:r>
              <a:rPr i="1" lang="en" sz="1800"/>
              <a:t>a block of reusable code that can be executed when called and that usually (but not always) returns a single value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countUp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eturn num += 1;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countUp()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1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countUp()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2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countUp()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3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countUp()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4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40" name="Google Shape;340;p59"/>
          <p:cNvSpPr/>
          <p:nvPr/>
        </p:nvSpPr>
        <p:spPr>
          <a:xfrm>
            <a:off x="524800" y="3312775"/>
            <a:ext cx="8055000" cy="106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916650" y="770700"/>
            <a:ext cx="76632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Parameter :</a:t>
            </a:r>
            <a:r>
              <a:rPr lang="en" sz="1800"/>
              <a:t> </a:t>
            </a:r>
            <a:r>
              <a:rPr i="1" lang="en" sz="1800"/>
              <a:t>a variable containing data that is passed </a:t>
            </a:r>
            <a:r>
              <a:rPr i="1" lang="en" sz="1800"/>
              <a:t>into </a:t>
            </a:r>
            <a:r>
              <a:rPr i="1" lang="en" sz="1800"/>
              <a:t>a function.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Functions can accept no parameters, one parameter, or many. The number of parameters you need for your function is completely up to you and your current needs.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3E87E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3E87E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7 in the console.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47" name="Google Shape;347;p60"/>
          <p:cNvSpPr/>
          <p:nvPr/>
        </p:nvSpPr>
        <p:spPr>
          <a:xfrm>
            <a:off x="524800" y="3388975"/>
            <a:ext cx="8055000" cy="106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916650" y="770700"/>
            <a:ext cx="76632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Argument</a:t>
            </a:r>
            <a:r>
              <a:rPr b="1" lang="en" sz="1800"/>
              <a:t> :</a:t>
            </a:r>
            <a:r>
              <a:rPr lang="en" sz="1800"/>
              <a:t> </a:t>
            </a:r>
            <a:r>
              <a:rPr i="1" lang="en" sz="1800"/>
              <a:t>data that is passed into a function.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you invoke a function, you can pass arguments to it.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3E87E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3E87E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addTwo(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2 and 5 are the arguments being passed to the function.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54" name="Google Shape;354;p61"/>
          <p:cNvSpPr/>
          <p:nvPr/>
        </p:nvSpPr>
        <p:spPr>
          <a:xfrm>
            <a:off x="613750" y="2579525"/>
            <a:ext cx="8040900" cy="124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916650" y="1315650"/>
            <a:ext cx="7310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Invoke / Call :</a:t>
            </a:r>
            <a:r>
              <a:rPr lang="en" sz="1800"/>
              <a:t> </a:t>
            </a:r>
            <a:r>
              <a:rPr i="1" lang="en" sz="1800"/>
              <a:t>is to trigger/execute/run a function.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init();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here is where the function "init" is invoked</a:t>
            </a:r>
            <a:endParaRPr i="1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61" name="Google Shape;361;p62"/>
          <p:cNvSpPr txBox="1"/>
          <p:nvPr>
            <p:ph idx="1" type="body"/>
          </p:nvPr>
        </p:nvSpPr>
        <p:spPr>
          <a:xfrm>
            <a:off x="613750" y="620075"/>
            <a:ext cx="7310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Concatenate</a:t>
            </a:r>
            <a:r>
              <a:rPr b="1" lang="en" sz="1800"/>
              <a:t>:</a:t>
            </a:r>
            <a:r>
              <a:rPr lang="en" sz="1800"/>
              <a:t> </a:t>
            </a:r>
            <a:r>
              <a:rPr i="1" lang="en" sz="1800"/>
              <a:t>to link together in a chain or series.</a:t>
            </a:r>
            <a:endParaRPr i="1" sz="1200"/>
          </a:p>
        </p:txBody>
      </p:sp>
      <p:sp>
        <p:nvSpPr>
          <p:cNvPr id="362" name="Google Shape;362;p62"/>
          <p:cNvSpPr/>
          <p:nvPr/>
        </p:nvSpPr>
        <p:spPr>
          <a:xfrm>
            <a:off x="423100" y="1912400"/>
            <a:ext cx="8147700" cy="13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/>
        </p:nvSpPr>
        <p:spPr>
          <a:xfrm>
            <a:off x="377225" y="1588000"/>
            <a:ext cx="3237900" cy="1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Syntax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"Jermbo"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msg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"Hello, "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(msg);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Hello, Jermbo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E2896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62"/>
          <p:cNvSpPr txBox="1"/>
          <p:nvPr/>
        </p:nvSpPr>
        <p:spPr>
          <a:xfrm>
            <a:off x="4283325" y="1588000"/>
            <a:ext cx="41079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Syntax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$userName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"Jermbo"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$msg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"Hello, "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. $userName;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echo $msg;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Hello, Jermbo</a:t>
            </a:r>
            <a:endParaRPr i="1" sz="105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99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370" name="Google Shape;370;p63"/>
          <p:cNvSpPr/>
          <p:nvPr/>
        </p:nvSpPr>
        <p:spPr>
          <a:xfrm>
            <a:off x="587050" y="2855275"/>
            <a:ext cx="8067600" cy="77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1" name="Google Shape;371;p63"/>
          <p:cNvSpPr txBox="1"/>
          <p:nvPr>
            <p:ph idx="1" type="body"/>
          </p:nvPr>
        </p:nvSpPr>
        <p:spPr>
          <a:xfrm>
            <a:off x="916650" y="1608000"/>
            <a:ext cx="73107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Instantiate :</a:t>
            </a:r>
            <a:r>
              <a:rPr lang="en" sz="1800"/>
              <a:t> </a:t>
            </a:r>
            <a:r>
              <a:rPr i="1" lang="en" sz="1800"/>
              <a:t>is to create an instance of a variable or object.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color1;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this variable has only been declared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color2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'red';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this variable has been instantiated</a:t>
            </a:r>
            <a:endParaRPr i="1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JavaScript Specific Terminology 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7" name="Google Shape;377;p64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378" name="Google Shape;378;p6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1005600" y="1125900"/>
            <a:ext cx="73107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DOM :</a:t>
            </a:r>
            <a:r>
              <a:rPr lang="en" sz="1800"/>
              <a:t> </a:t>
            </a:r>
            <a:r>
              <a:rPr i="1" lang="en" sz="1800"/>
              <a:t>(Document Object Model ) - This is JavaScript API that gives you access to the structure of the HTML</a:t>
            </a:r>
            <a:endParaRPr i="1" sz="1200"/>
          </a:p>
        </p:txBody>
      </p:sp>
      <p:sp>
        <p:nvSpPr>
          <p:cNvPr id="388" name="Google Shape;388;p6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JavaScript</a:t>
            </a:r>
            <a:endParaRPr/>
          </a:p>
        </p:txBody>
      </p:sp>
      <p:sp>
        <p:nvSpPr>
          <p:cNvPr id="389" name="Google Shape;389;p65"/>
          <p:cNvSpPr txBox="1"/>
          <p:nvPr/>
        </p:nvSpPr>
        <p:spPr>
          <a:xfrm>
            <a:off x="2093725" y="2254825"/>
            <a:ext cx="3412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https://youtu.be/l-0nPnSvbX8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https://youtu.be/b1ieJtIx1NY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Today's Topics: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Bootstrap 2 Review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Debugging suggestions [separate document]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Programming Terms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Programming Logic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5" name="Google Shape;195;p3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Programming | 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idx="1" type="body"/>
          </p:nvPr>
        </p:nvSpPr>
        <p:spPr>
          <a:xfrm>
            <a:off x="916650" y="1711425"/>
            <a:ext cx="73107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Browser / Client :</a:t>
            </a:r>
            <a:r>
              <a:rPr lang="en" sz="1800"/>
              <a:t> </a:t>
            </a:r>
            <a:r>
              <a:rPr i="1" lang="en" sz="1800"/>
              <a:t>This is the tool in which your users will view your program.  </a:t>
            </a:r>
            <a:endParaRPr i="1" sz="1200"/>
          </a:p>
        </p:txBody>
      </p:sp>
      <p:sp>
        <p:nvSpPr>
          <p:cNvPr id="395" name="Google Shape;395;p6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JavaScript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idx="1" type="body"/>
          </p:nvPr>
        </p:nvSpPr>
        <p:spPr>
          <a:xfrm>
            <a:off x="718900" y="497000"/>
            <a:ext cx="7982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Interpreter</a:t>
            </a:r>
            <a:r>
              <a:rPr b="1" lang="en" sz="1800"/>
              <a:t> :</a:t>
            </a:r>
            <a:r>
              <a:rPr lang="en" sz="1800"/>
              <a:t> </a:t>
            </a:r>
            <a:r>
              <a:rPr lang="en" sz="1400">
                <a:solidFill>
                  <a:srgbClr val="576366"/>
                </a:solidFill>
              </a:rPr>
              <a:t>Every browser has a built-in JavaScript interpreter.</a:t>
            </a:r>
            <a:endParaRPr sz="1400">
              <a:solidFill>
                <a:srgbClr val="576366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63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The part of the browser that reads, understands, and runs the instructions in a JavaScript program is called the JavaScript "engine".</a:t>
            </a:r>
            <a:endParaRPr sz="1400">
              <a:solidFill>
                <a:srgbClr val="576366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The JavaScript interpreter looks at each statement in the program and does what the statement says to do.</a:t>
            </a:r>
            <a:endParaRPr i="1" sz="1400">
              <a:solidFill>
                <a:srgbClr val="7B8B8E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Your program runs as the JavaScript interpreter reads it.</a:t>
            </a:r>
            <a:endParaRPr sz="1400">
              <a:solidFill>
                <a:srgbClr val="576366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When a browser reads and</a:t>
            </a:r>
            <a:r>
              <a:rPr i="1" lang="en" sz="1400">
                <a:solidFill>
                  <a:srgbClr val="7B8B8E"/>
                </a:solidFill>
              </a:rPr>
              <a:t> </a:t>
            </a:r>
            <a:r>
              <a:rPr lang="en" sz="1400">
                <a:solidFill>
                  <a:srgbClr val="576366"/>
                </a:solidFill>
              </a:rPr>
              <a:t>acts on a JavaScript program, it is called running or executing the program.</a:t>
            </a:r>
            <a:endParaRPr sz="1400">
              <a:solidFill>
                <a:srgbClr val="576366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76366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401" name="Google Shape;401;p6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JavaScript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>
            <p:ph idx="1" type="body"/>
          </p:nvPr>
        </p:nvSpPr>
        <p:spPr>
          <a:xfrm>
            <a:off x="973050" y="445100"/>
            <a:ext cx="73107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Console :</a:t>
            </a:r>
            <a:r>
              <a:rPr lang="en" sz="1800"/>
              <a:t> </a:t>
            </a:r>
            <a:r>
              <a:rPr i="1" lang="en" sz="1800"/>
              <a:t>This is the tool used to inspect your code, allows you to set breakpoints, step through your code, log messages and more. </a:t>
            </a:r>
            <a:endParaRPr i="1" sz="1200"/>
          </a:p>
        </p:txBody>
      </p:sp>
      <p:sp>
        <p:nvSpPr>
          <p:cNvPr id="407" name="Google Shape;407;p6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| JavaScript</a:t>
            </a:r>
            <a:endParaRPr/>
          </a:p>
        </p:txBody>
      </p:sp>
      <p:pic>
        <p:nvPicPr>
          <p:cNvPr id="408" name="Google Shape;4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50" y="1192800"/>
            <a:ext cx="5991625" cy="36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idx="1" type="body"/>
          </p:nvPr>
        </p:nvSpPr>
        <p:spPr>
          <a:xfrm>
            <a:off x="2418275" y="697100"/>
            <a:ext cx="3577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Console Keyboard Shortcuts</a:t>
            </a:r>
            <a:endParaRPr i="1" sz="1200"/>
          </a:p>
        </p:txBody>
      </p:sp>
      <p:sp>
        <p:nvSpPr>
          <p:cNvPr id="414" name="Google Shape;414;p6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| JavaScript</a:t>
            </a:r>
            <a:endParaRPr/>
          </a:p>
        </p:txBody>
      </p:sp>
      <p:sp>
        <p:nvSpPr>
          <p:cNvPr id="415" name="Google Shape;415;p69"/>
          <p:cNvSpPr txBox="1"/>
          <p:nvPr/>
        </p:nvSpPr>
        <p:spPr>
          <a:xfrm>
            <a:off x="2638450" y="1523975"/>
            <a:ext cx="330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Console 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Ctrl + Shift +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Mac: Cmd + Option +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Console 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Ctrl + Shift +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Mac: Cmd + Option +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Console 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F12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Safari Console 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+ Option +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 txBox="1"/>
          <p:nvPr>
            <p:ph idx="1" type="body"/>
          </p:nvPr>
        </p:nvSpPr>
        <p:spPr>
          <a:xfrm>
            <a:off x="578100" y="497000"/>
            <a:ext cx="81228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do you write Javascript into a page and where does it go?</a:t>
            </a:r>
            <a:endParaRPr sz="1400">
              <a:solidFill>
                <a:srgbClr val="576366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76366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Javascript can be directly written into the page using the </a:t>
            </a:r>
            <a:r>
              <a:rPr lang="en" sz="1400">
                <a:solidFill>
                  <a:srgbClr val="0000FF"/>
                </a:solidFill>
              </a:rPr>
              <a:t>&lt;script&gt;&lt;/script&gt;</a:t>
            </a:r>
            <a:r>
              <a:rPr lang="en" sz="1400">
                <a:solidFill>
                  <a:srgbClr val="576366"/>
                </a:solidFill>
              </a:rPr>
              <a:t> tags</a:t>
            </a:r>
            <a:endParaRPr sz="1400">
              <a:solidFill>
                <a:srgbClr val="576366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Javascript can be placed in a separate sheet using the </a:t>
            </a:r>
            <a:endParaRPr sz="1400">
              <a:solidFill>
                <a:srgbClr val="576366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&lt;script src= “script.js”&gt;&lt;/script&gt;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You cannot write it in between the  script src tags only link to an external sheet</a:t>
            </a:r>
            <a:endParaRPr sz="1400">
              <a:solidFill>
                <a:srgbClr val="576366"/>
              </a:solidFill>
            </a:endParaRPr>
          </a:p>
          <a:p>
            <a:pPr indent="0" lvl="0" marL="9144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&lt;script src= “script.js”&gt;&lt;/script&gt;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576366"/>
              </a:buClr>
              <a:buSzPts val="1400"/>
              <a:buChar char="⊡"/>
            </a:pPr>
            <a:r>
              <a:rPr lang="en" sz="1400">
                <a:solidFill>
                  <a:srgbClr val="576366"/>
                </a:solidFill>
              </a:rPr>
              <a:t>If you place at the bottom of the page all the HTML will load first</a:t>
            </a:r>
            <a:endParaRPr sz="1400">
              <a:solidFill>
                <a:srgbClr val="0000FF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457200" marR="7620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sp>
        <p:nvSpPr>
          <p:cNvPr id="421" name="Google Shape;421;p7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JavaScript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Javascript can display data in different ways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Writing into the HTML output using </a:t>
            </a:r>
            <a:r>
              <a:rPr lang="en" sz="1800">
                <a:solidFill>
                  <a:srgbClr val="0000FF"/>
                </a:solidFill>
              </a:rPr>
              <a:t>document.write()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Writing into an HTML element, using </a:t>
            </a:r>
            <a:r>
              <a:rPr lang="en" sz="1800">
                <a:solidFill>
                  <a:srgbClr val="0000FF"/>
                </a:solidFill>
              </a:rPr>
              <a:t>innerHTML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Writing a message into an alert box, using </a:t>
            </a:r>
            <a:r>
              <a:rPr lang="en" sz="1800">
                <a:solidFill>
                  <a:srgbClr val="0000FF"/>
                </a:solidFill>
              </a:rPr>
              <a:t>alert()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Writing into the browser console, using </a:t>
            </a:r>
            <a:r>
              <a:rPr lang="en" sz="1800">
                <a:solidFill>
                  <a:srgbClr val="0000FF"/>
                </a:solidFill>
              </a:rPr>
              <a:t>console.log()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27" name="Google Shape;427;p7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Writing into the HTML output using </a:t>
            </a:r>
            <a:r>
              <a:rPr lang="en" sz="1800">
                <a:solidFill>
                  <a:srgbClr val="0000FF"/>
                </a:solidFill>
              </a:rPr>
              <a:t>document.write()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!DOCTYPE 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/>
              <a:t>Write the sum of 5 plus 6 </a:t>
            </a:r>
            <a:r>
              <a:rPr lang="en" sz="1400">
                <a:solidFill>
                  <a:srgbClr val="980000"/>
                </a:solidFill>
              </a:rPr>
              <a:t>&lt;/h1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document.write(</a:t>
            </a:r>
            <a:r>
              <a:rPr lang="en" sz="1400">
                <a:solidFill>
                  <a:srgbClr val="FF0000"/>
                </a:solidFill>
              </a:rPr>
              <a:t>5</a:t>
            </a:r>
            <a:r>
              <a:rPr lang="en" sz="1400"/>
              <a:t> +</a:t>
            </a:r>
            <a:r>
              <a:rPr lang="en" sz="1400">
                <a:solidFill>
                  <a:srgbClr val="FF0000"/>
                </a:solidFill>
              </a:rPr>
              <a:t> 6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Writing into an HTML element, using </a:t>
            </a:r>
            <a:r>
              <a:rPr lang="en" sz="1800">
                <a:solidFill>
                  <a:srgbClr val="0000FF"/>
                </a:solidFill>
              </a:rPr>
              <a:t>innerHTML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!DOCTYPE 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/>
              <a:t>Write the sum of 5 plus 6 into the empty paragraph</a:t>
            </a:r>
            <a:r>
              <a:rPr lang="en" sz="1400">
                <a:solidFill>
                  <a:srgbClr val="0000FF"/>
                </a:solidFill>
              </a:rPr>
              <a:t>&lt;/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p </a:t>
            </a:r>
            <a:r>
              <a:rPr lang="en" sz="1400">
                <a:solidFill>
                  <a:srgbClr val="FF0000"/>
                </a:solidFill>
              </a:rPr>
              <a:t>id</a:t>
            </a:r>
            <a:r>
              <a:rPr lang="en" sz="1400">
                <a:solidFill>
                  <a:srgbClr val="980000"/>
                </a:solidFill>
              </a:rPr>
              <a:t>=“</a:t>
            </a:r>
            <a:r>
              <a:rPr lang="en" sz="1400">
                <a:solidFill>
                  <a:srgbClr val="0000FF"/>
                </a:solidFill>
              </a:rPr>
              <a:t>demo</a:t>
            </a:r>
            <a:r>
              <a:rPr lang="en" sz="1400">
                <a:solidFill>
                  <a:srgbClr val="980000"/>
                </a:solidFill>
              </a:rPr>
              <a:t>”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/>
              <a:t> </a:t>
            </a:r>
            <a:r>
              <a:rPr lang="en" sz="1400">
                <a:solidFill>
                  <a:srgbClr val="980000"/>
                </a:solidFill>
              </a:rPr>
              <a:t>&lt;/p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document.getElementById(</a:t>
            </a:r>
            <a:r>
              <a:rPr lang="en" sz="1400">
                <a:solidFill>
                  <a:srgbClr val="FF0000"/>
                </a:solidFill>
              </a:rPr>
              <a:t>“demo”</a:t>
            </a:r>
            <a:r>
              <a:rPr lang="en" sz="1400"/>
              <a:t>)inner.HTML = </a:t>
            </a:r>
            <a:r>
              <a:rPr lang="en" sz="1400">
                <a:solidFill>
                  <a:srgbClr val="FF0000"/>
                </a:solidFill>
              </a:rPr>
              <a:t>5</a:t>
            </a:r>
            <a:r>
              <a:rPr lang="en" sz="1400"/>
              <a:t> +</a:t>
            </a:r>
            <a:r>
              <a:rPr lang="en" sz="1400">
                <a:solidFill>
                  <a:srgbClr val="FF0000"/>
                </a:solidFill>
              </a:rPr>
              <a:t> 6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9" name="Google Shape;439;p7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Writing into an alert box, using </a:t>
            </a:r>
            <a:r>
              <a:rPr lang="en" sz="1800">
                <a:solidFill>
                  <a:srgbClr val="0000FF"/>
                </a:solidFill>
              </a:rPr>
              <a:t>alert()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!DOCTYPE 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/>
              <a:t>Write the sum of 5 plus 6 into an alert box</a:t>
            </a:r>
            <a:r>
              <a:rPr lang="en" sz="1400">
                <a:solidFill>
                  <a:srgbClr val="0000FF"/>
                </a:solidFill>
              </a:rPr>
              <a:t>&lt;/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alert</a:t>
            </a:r>
            <a:r>
              <a:rPr lang="en" sz="1400"/>
              <a:t>(</a:t>
            </a:r>
            <a:r>
              <a:rPr lang="en" sz="1400">
                <a:solidFill>
                  <a:srgbClr val="FF0000"/>
                </a:solidFill>
              </a:rPr>
              <a:t>5 + 6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45" name="Google Shape;445;p7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Writing into the browser console, using </a:t>
            </a:r>
            <a:r>
              <a:rPr lang="en" sz="1800">
                <a:solidFill>
                  <a:srgbClr val="0000FF"/>
                </a:solidFill>
              </a:rPr>
              <a:t>console.log</a:t>
            </a:r>
            <a:r>
              <a:rPr lang="en" sz="1800">
                <a:solidFill>
                  <a:srgbClr val="0000FF"/>
                </a:solidFill>
              </a:rPr>
              <a:t>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!DOCTYPE 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/>
              <a:t>Open the  "Console" in the debugger menu to view the result</a:t>
            </a:r>
            <a:r>
              <a:rPr lang="en" sz="1400">
                <a:solidFill>
                  <a:srgbClr val="0000FF"/>
                </a:solidFill>
              </a:rPr>
              <a:t>&lt;/</a:t>
            </a:r>
            <a:r>
              <a:rPr lang="en" sz="1400">
                <a:solidFill>
                  <a:srgbClr val="980000"/>
                </a:solidFill>
              </a:rPr>
              <a:t>h1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console.log</a:t>
            </a:r>
            <a:r>
              <a:rPr lang="en" sz="1400"/>
              <a:t>(</a:t>
            </a:r>
            <a:r>
              <a:rPr lang="en" sz="1400">
                <a:solidFill>
                  <a:srgbClr val="FF0000"/>
                </a:solidFill>
              </a:rPr>
              <a:t>5 + 6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/script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/body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980000"/>
                </a:solidFill>
              </a:rPr>
              <a:t>/html</a:t>
            </a:r>
            <a:r>
              <a:rPr lang="en" sz="1400">
                <a:solidFill>
                  <a:srgbClr val="0000FF"/>
                </a:solidFill>
              </a:rPr>
              <a:t>&gt;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51" name="Google Shape;451;p7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Terms</a:t>
            </a:r>
            <a:endParaRPr/>
          </a:p>
        </p:txBody>
      </p:sp>
      <p:sp>
        <p:nvSpPr>
          <p:cNvPr id="201" name="Google Shape;201;p40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 with the way we speak.</a:t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57" name="Google Shape;457;p76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program make decisions?</a:t>
            </a:r>
            <a:endParaRPr/>
          </a:p>
        </p:txBody>
      </p:sp>
      <p:sp>
        <p:nvSpPr>
          <p:cNvPr id="458" name="Google Shape;458;p7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idx="1" type="body"/>
          </p:nvPr>
        </p:nvSpPr>
        <p:spPr>
          <a:xfrm>
            <a:off x="916600" y="455950"/>
            <a:ext cx="73107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Computers do exactly what you tell them to do. They need instructions on how to make a decision, how many times to run an operation, or what happens when the program ends.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have a few decision-making tools at your disposal.</a:t>
            </a:r>
            <a:endParaRPr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If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If / Else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If / Else If / Else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Switch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For Loop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While Loop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http://www.tutorialspoint.com/computer_programming/computer_programming_decisions.htm</a:t>
            </a:r>
            <a:endParaRPr sz="1400"/>
          </a:p>
        </p:txBody>
      </p:sp>
      <p:sp>
        <p:nvSpPr>
          <p:cNvPr id="464" name="Google Shape;464;p7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916600" y="789550"/>
            <a:ext cx="7310700" cy="3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If Statement :</a:t>
            </a:r>
            <a:r>
              <a:rPr lang="en" sz="1800"/>
              <a:t> </a:t>
            </a:r>
            <a:r>
              <a:rPr i="1" lang="en" sz="1800"/>
              <a:t>There are two major parts to an If Statement: the conditional statement and the code to be executed.</a:t>
            </a:r>
            <a:r>
              <a:rPr i="1" lang="en" sz="1800"/>
              <a:t>is a conditional statement that evaluates a parenthetical expression. If the expression is true, the program runs the block of code inside braces. If the expression isn't true, the program continues after the braces.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= </a:t>
            </a:r>
            <a:r>
              <a:rPr lang="en" sz="120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 x &lt; </a:t>
            </a:r>
            <a:r>
              <a:rPr lang="en" sz="120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console.log(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"This runs only if x is less than 5. It's", x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 x &gt; </a:t>
            </a:r>
            <a:r>
              <a:rPr lang="en" sz="120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console.log(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"This runs only if x is more than 5. It's", x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</a:t>
            </a:r>
            <a:r>
              <a:rPr lang="en" sz="12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"This runs regardless of the value of x."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76" name="Google Shape;476;p79"/>
          <p:cNvSpPr/>
          <p:nvPr/>
        </p:nvSpPr>
        <p:spPr>
          <a:xfrm>
            <a:off x="555900" y="2748525"/>
            <a:ext cx="8032200" cy="163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7" name="Google Shape;477;p79"/>
          <p:cNvSpPr txBox="1"/>
          <p:nvPr>
            <p:ph idx="1" type="body"/>
          </p:nvPr>
        </p:nvSpPr>
        <p:spPr>
          <a:xfrm>
            <a:off x="916650" y="937650"/>
            <a:ext cx="73107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If / Else Statement :</a:t>
            </a:r>
            <a:r>
              <a:rPr lang="en" sz="1800"/>
              <a:t> </a:t>
            </a:r>
            <a:r>
              <a:rPr i="1" lang="en" sz="1800"/>
              <a:t>much like the if statement, but if the condition is found to be false, the program will run the code associated with the </a:t>
            </a:r>
            <a:r>
              <a:rPr b="1" i="1" lang="en" sz="1800"/>
              <a:t>else</a:t>
            </a:r>
            <a:r>
              <a:rPr i="1" lang="en" sz="1800"/>
              <a:t> statement.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less than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greater than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83" name="Google Shape;483;p80"/>
          <p:cNvSpPr/>
          <p:nvPr/>
        </p:nvSpPr>
        <p:spPr>
          <a:xfrm>
            <a:off x="551475" y="2481700"/>
            <a:ext cx="8036700" cy="208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916600" y="649200"/>
            <a:ext cx="73107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If / Else If / Else Statement :</a:t>
            </a:r>
            <a:r>
              <a:rPr lang="en" sz="1800"/>
              <a:t> </a:t>
            </a:r>
            <a:r>
              <a:rPr i="1" lang="en" sz="1800"/>
              <a:t>an if statement can be followed by optional else if … else statements which make it useful to test multiple conditions.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less than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equal to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greater than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and not equal to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90" name="Google Shape;490;p81"/>
          <p:cNvSpPr/>
          <p:nvPr/>
        </p:nvSpPr>
        <p:spPr>
          <a:xfrm>
            <a:off x="575850" y="2023000"/>
            <a:ext cx="7992300" cy="27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1" name="Google Shape;491;p81"/>
          <p:cNvSpPr txBox="1"/>
          <p:nvPr>
            <p:ph idx="1" type="body"/>
          </p:nvPr>
        </p:nvSpPr>
        <p:spPr>
          <a:xfrm>
            <a:off x="661325" y="167875"/>
            <a:ext cx="79923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Switch Statement :</a:t>
            </a:r>
            <a:r>
              <a:rPr lang="en" sz="1800"/>
              <a:t> </a:t>
            </a:r>
            <a:r>
              <a:rPr i="1" lang="en" sz="1800"/>
              <a:t>an </a:t>
            </a:r>
            <a:r>
              <a:rPr i="1" lang="en" sz="1800"/>
              <a:t>alternative</a:t>
            </a:r>
            <a:r>
              <a:rPr i="1" lang="en" sz="1800"/>
              <a:t> to if statements, switch statements allows a variable to be tested for equality against a list of values. Uses </a:t>
            </a:r>
            <a:r>
              <a:rPr i="1" lang="en" sz="1800">
                <a:solidFill>
                  <a:srgbClr val="980000"/>
                </a:solidFill>
              </a:rPr>
              <a:t>case</a:t>
            </a:r>
            <a:r>
              <a:rPr i="1" lang="en" sz="1800"/>
              <a:t> for the values compared, </a:t>
            </a:r>
            <a:r>
              <a:rPr i="1" lang="en" sz="1800">
                <a:solidFill>
                  <a:srgbClr val="980000"/>
                </a:solidFill>
              </a:rPr>
              <a:t>break</a:t>
            </a:r>
            <a:r>
              <a:rPr i="1" lang="en" sz="1800"/>
              <a:t> for breaking out of switch block and </a:t>
            </a:r>
            <a:r>
              <a:rPr i="1" lang="en" sz="1800">
                <a:solidFill>
                  <a:srgbClr val="980000"/>
                </a:solidFill>
              </a:rPr>
              <a:t>default</a:t>
            </a:r>
            <a:r>
              <a:rPr i="1" lang="en" sz="1800"/>
              <a:t> the code to run if no case match.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 x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(' x is equal to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'x is equal to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(' x is neither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nor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497" name="Google Shape;497;p82"/>
          <p:cNvSpPr/>
          <p:nvPr/>
        </p:nvSpPr>
        <p:spPr>
          <a:xfrm>
            <a:off x="515900" y="2001375"/>
            <a:ext cx="8036700" cy="102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8" name="Google Shape;498;p82"/>
          <p:cNvSpPr txBox="1"/>
          <p:nvPr>
            <p:ph idx="1" type="body"/>
          </p:nvPr>
        </p:nvSpPr>
        <p:spPr>
          <a:xfrm>
            <a:off x="916650" y="469950"/>
            <a:ext cx="73107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For Loop :</a:t>
            </a:r>
            <a:r>
              <a:rPr lang="en" sz="1800"/>
              <a:t> </a:t>
            </a:r>
            <a:r>
              <a:rPr i="1" lang="en" sz="1800"/>
              <a:t>a programming control statement for specifying iteration, which allows code to be executed repeatedly.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'i is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'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); </a:t>
            </a:r>
            <a:r>
              <a:rPr i="1" lang="en" sz="1050">
                <a:solidFill>
                  <a:srgbClr val="AEAEA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logs out "i is = 1… 100"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For loops have three parts. Initiator, condition, incrementor.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First you declare a variable to be counted. Then you check to see if condition is true or false, if true : run the block of code and add to the incrementor, if false : exit loop.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  <p:sp>
        <p:nvSpPr>
          <p:cNvPr id="504" name="Google Shape;504;p83"/>
          <p:cNvSpPr/>
          <p:nvPr/>
        </p:nvSpPr>
        <p:spPr>
          <a:xfrm>
            <a:off x="480325" y="1921300"/>
            <a:ext cx="8072100" cy="225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5" name="Google Shape;505;p83"/>
          <p:cNvSpPr txBox="1"/>
          <p:nvPr>
            <p:ph idx="1" type="body"/>
          </p:nvPr>
        </p:nvSpPr>
        <p:spPr>
          <a:xfrm>
            <a:off x="556650" y="469950"/>
            <a:ext cx="80307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While Loop :</a:t>
            </a:r>
            <a:r>
              <a:rPr lang="en" sz="1800"/>
              <a:t> </a:t>
            </a:r>
            <a:r>
              <a:rPr i="1" lang="en" sz="1800"/>
              <a:t>a control flow statement that allows code to be executed repeatedly based on a given boolean condition.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 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isCompleted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isCompleted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i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 i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isCompleted </a:t>
            </a:r>
            <a:r>
              <a:rPr lang="en" sz="1050">
                <a:solidFill>
                  <a:srgbClr val="E2896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Beware of the Infinite Loop. In both loops, you need a way to stop the code from executing, you need something that will eventually equate to false and stop the process.</a:t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 Exercises</a:t>
            </a:r>
            <a:endParaRPr/>
          </a:p>
        </p:txBody>
      </p:sp>
      <p:sp>
        <p:nvSpPr>
          <p:cNvPr id="511" name="Google Shape;511;p8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17" name="Google Shape;517;p85"/>
          <p:cNvSpPr/>
          <p:nvPr/>
        </p:nvSpPr>
        <p:spPr>
          <a:xfrm>
            <a:off x="746400" y="1727500"/>
            <a:ext cx="7737300" cy="26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807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807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is my web page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F890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87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85"/>
          <p:cNvSpPr txBox="1"/>
          <p:nvPr>
            <p:ph idx="1" type="body"/>
          </p:nvPr>
        </p:nvSpPr>
        <p:spPr>
          <a:xfrm>
            <a:off x="746400" y="607050"/>
            <a:ext cx="78822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the following web page in </a:t>
            </a:r>
            <a:r>
              <a:rPr lang="en" sz="1800">
                <a:solidFill>
                  <a:srgbClr val="0000FF"/>
                </a:solidFill>
              </a:rPr>
              <a:t>public_html/class-samples</a:t>
            </a:r>
            <a:r>
              <a:rPr lang="en" sz="1800"/>
              <a:t> and save it as </a:t>
            </a:r>
            <a:r>
              <a:rPr b="1" lang="en" sz="1800">
                <a:solidFill>
                  <a:srgbClr val="0000FF"/>
                </a:solidFill>
              </a:rPr>
              <a:t>javascript1.html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/>
              <a:t>and view it in your browser: Create an Alert window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916650" y="692725"/>
            <a:ext cx="73107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evelopers have their own language and understanding what certain words mean, will help you communicate with not only other developers but with the computer as well.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916650" y="1816525"/>
            <a:ext cx="33405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Basic Programming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Syntax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Parse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Expression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Scope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Function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Variable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Data Types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Concatenate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Instantiate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Invoke / Call / Execute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Debug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712975" y="1825200"/>
            <a:ext cx="3340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JavaScript Specific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DOM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Console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Browser / Client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3757575" y="3112775"/>
            <a:ext cx="5165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https://www.tutorialsteacher.com/javascript/javascript-tutorials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24" name="Google Shape;524;p86"/>
          <p:cNvSpPr/>
          <p:nvPr/>
        </p:nvSpPr>
        <p:spPr>
          <a:xfrm>
            <a:off x="703350" y="2218250"/>
            <a:ext cx="7737300" cy="237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7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is my web page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b="1" lang="en" sz="1100">
                <a:solidFill>
                  <a:srgbClr val="D2CD8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C4C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"js/external.js"</a:t>
            </a:r>
            <a:r>
              <a:rPr b="1"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100">
                <a:solidFill>
                  <a:srgbClr val="D1D1D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E6617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FF890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807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86"/>
          <p:cNvSpPr txBox="1"/>
          <p:nvPr>
            <p:ph idx="1" type="body"/>
          </p:nvPr>
        </p:nvSpPr>
        <p:spPr>
          <a:xfrm>
            <a:off x="622575" y="458825"/>
            <a:ext cx="79821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Move the Javascript to an external file</a:t>
            </a:r>
            <a:endParaRPr b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Create a</a:t>
            </a:r>
            <a:r>
              <a:rPr b="1" lang="en" sz="1400"/>
              <a:t> </a:t>
            </a:r>
            <a:r>
              <a:rPr b="1" lang="en" sz="1400">
                <a:solidFill>
                  <a:srgbClr val="0000FF"/>
                </a:solidFill>
              </a:rPr>
              <a:t>js</a:t>
            </a:r>
            <a:r>
              <a:rPr lang="en" sz="1400"/>
              <a:t> folder in </a:t>
            </a:r>
            <a:r>
              <a:rPr b="1" lang="en" sz="1400">
                <a:solidFill>
                  <a:srgbClr val="0000FF"/>
                </a:solidFill>
              </a:rPr>
              <a:t>public_html/class-samples/</a:t>
            </a:r>
            <a:endParaRPr b="1"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Cut and Paste the Javascript code from the previous exercise into a new </a:t>
            </a:r>
            <a:r>
              <a:rPr b="1" lang="en" sz="1400">
                <a:solidFill>
                  <a:srgbClr val="0000FF"/>
                </a:solidFill>
              </a:rPr>
              <a:t>external.js</a:t>
            </a:r>
            <a:r>
              <a:rPr b="1" lang="en" sz="1400"/>
              <a:t> </a:t>
            </a:r>
            <a:r>
              <a:rPr lang="en" sz="1400"/>
              <a:t>file and save it in</a:t>
            </a:r>
            <a:r>
              <a:rPr b="1" lang="en" sz="1400"/>
              <a:t> </a:t>
            </a:r>
            <a:r>
              <a:rPr b="1" lang="en" sz="1400">
                <a:solidFill>
                  <a:srgbClr val="0000FF"/>
                </a:solidFill>
              </a:rPr>
              <a:t>public_html/class-samples/js </a:t>
            </a:r>
            <a:endParaRPr b="1"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Modify the &lt;script&gt; tag in your HTML file (see below), save the file as </a:t>
            </a:r>
            <a:r>
              <a:rPr b="1" lang="en" sz="1400">
                <a:solidFill>
                  <a:srgbClr val="0000FF"/>
                </a:solidFill>
              </a:rPr>
              <a:t>javascript2.html</a:t>
            </a:r>
            <a:r>
              <a:rPr lang="en" sz="1400"/>
              <a:t> in </a:t>
            </a:r>
            <a:r>
              <a:rPr b="1" lang="en" sz="1400">
                <a:solidFill>
                  <a:srgbClr val="0000FF"/>
                </a:solidFill>
              </a:rPr>
              <a:t>public_html/class-samples/</a:t>
            </a:r>
            <a:r>
              <a:rPr lang="en" sz="1400"/>
              <a:t>and view it in your web </a:t>
            </a:r>
            <a:r>
              <a:rPr lang="en" sz="1800"/>
              <a:t>browser.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31" name="Google Shape;531;p87"/>
          <p:cNvSpPr txBox="1"/>
          <p:nvPr>
            <p:ph idx="1" type="body"/>
          </p:nvPr>
        </p:nvSpPr>
        <p:spPr>
          <a:xfrm>
            <a:off x="916600" y="607050"/>
            <a:ext cx="73107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Working With the Console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the following to your </a:t>
            </a:r>
            <a:r>
              <a:rPr lang="en" sz="1800">
                <a:solidFill>
                  <a:srgbClr val="0000FF"/>
                </a:solidFill>
              </a:rPr>
              <a:t>external.js</a:t>
            </a:r>
            <a:r>
              <a:rPr lang="en" sz="1800"/>
              <a:t>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Write something into the page using 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Print a message into the console at the start and end of your 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the console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37" name="Google Shape;537;p88"/>
          <p:cNvSpPr txBox="1"/>
          <p:nvPr>
            <p:ph idx="1" type="body"/>
          </p:nvPr>
        </p:nvSpPr>
        <p:spPr>
          <a:xfrm>
            <a:off x="438250" y="435325"/>
            <a:ext cx="82674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Working With the Console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the </a:t>
            </a:r>
            <a:r>
              <a:rPr lang="en" sz="1400">
                <a:solidFill>
                  <a:srgbClr val="0000FF"/>
                </a:solidFill>
              </a:rPr>
              <a:t>javascriptexercise.html </a:t>
            </a:r>
            <a:r>
              <a:rPr lang="en" sz="1400"/>
              <a:t>file sent to you into </a:t>
            </a:r>
            <a:r>
              <a:rPr lang="en" sz="1400">
                <a:solidFill>
                  <a:srgbClr val="0000FF"/>
                </a:solidFill>
              </a:rPr>
              <a:t>public_html/class-samples/ </a:t>
            </a:r>
            <a:r>
              <a:rPr lang="en" sz="1400"/>
              <a:t>folder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Copy and paste text into a new </a:t>
            </a:r>
            <a:r>
              <a:rPr lang="en" sz="1400">
                <a:solidFill>
                  <a:srgbClr val="0000FF"/>
                </a:solidFill>
              </a:rPr>
              <a:t>script.js file</a:t>
            </a:r>
            <a:r>
              <a:rPr lang="en" sz="1400"/>
              <a:t> and save in </a:t>
            </a:r>
            <a:r>
              <a:rPr lang="en" sz="1400">
                <a:solidFill>
                  <a:srgbClr val="0000FF"/>
                </a:solidFill>
              </a:rPr>
              <a:t>class-samples/js folder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the </a:t>
            </a:r>
            <a:r>
              <a:rPr lang="en" sz="1400">
                <a:solidFill>
                  <a:srgbClr val="0000FF"/>
                </a:solidFill>
              </a:rPr>
              <a:t>script.js</a:t>
            </a:r>
            <a:r>
              <a:rPr lang="en" sz="1400"/>
              <a:t> file sent to you into </a:t>
            </a:r>
            <a:r>
              <a:rPr lang="en" sz="1400">
                <a:solidFill>
                  <a:srgbClr val="0000FF"/>
                </a:solidFill>
              </a:rPr>
              <a:t>public_html/class-samples/js</a:t>
            </a:r>
            <a:r>
              <a:rPr lang="en" sz="1400"/>
              <a:t> folder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the </a:t>
            </a:r>
            <a:r>
              <a:rPr lang="en" sz="1400">
                <a:solidFill>
                  <a:srgbClr val="0000FF"/>
                </a:solidFill>
              </a:rPr>
              <a:t>javascriptexercise.html</a:t>
            </a:r>
            <a:r>
              <a:rPr lang="en" sz="1400"/>
              <a:t> file sent to you, in the Chrome web browser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Debug the issue(s) using the console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Correct the mistakes in Brackets </a:t>
            </a:r>
            <a:r>
              <a:rPr lang="en" sz="1400"/>
              <a:t>and</a:t>
            </a:r>
            <a:r>
              <a:rPr lang="en" sz="1400"/>
              <a:t> re-save the file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43" name="Google Shape;543;p89"/>
          <p:cNvSpPr txBox="1"/>
          <p:nvPr>
            <p:ph idx="1" type="body"/>
          </p:nvPr>
        </p:nvSpPr>
        <p:spPr>
          <a:xfrm>
            <a:off x="438250" y="435325"/>
            <a:ext cx="82674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Store Something In a Variable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new file called</a:t>
            </a: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variables</a:t>
            </a:r>
            <a:r>
              <a:rPr lang="en" sz="1400">
                <a:solidFill>
                  <a:srgbClr val="0000FF"/>
                </a:solidFill>
              </a:rPr>
              <a:t>.html </a:t>
            </a:r>
            <a:r>
              <a:rPr lang="en" sz="1400"/>
              <a:t>file and save it  to the </a:t>
            </a:r>
            <a:r>
              <a:rPr lang="en" sz="1400">
                <a:solidFill>
                  <a:srgbClr val="0000FF"/>
                </a:solidFill>
              </a:rPr>
              <a:t>public_html/class-samples/ </a:t>
            </a:r>
            <a:r>
              <a:rPr lang="en" sz="1400"/>
              <a:t>folder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new script file called </a:t>
            </a:r>
            <a:r>
              <a:rPr lang="en" sz="1400">
                <a:solidFill>
                  <a:srgbClr val="0000FF"/>
                </a:solidFill>
              </a:rPr>
              <a:t>variables.js</a:t>
            </a:r>
            <a:r>
              <a:rPr lang="en" sz="1400"/>
              <a:t> and save it to the  </a:t>
            </a:r>
            <a:r>
              <a:rPr lang="en" sz="1400">
                <a:solidFill>
                  <a:srgbClr val="0000FF"/>
                </a:solidFill>
              </a:rPr>
              <a:t>public_html/class-samples/js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Call the external script file in the </a:t>
            </a:r>
            <a:r>
              <a:rPr lang="en" sz="1400">
                <a:solidFill>
                  <a:srgbClr val="0000FF"/>
                </a:solidFill>
              </a:rPr>
              <a:t>variables.html </a:t>
            </a:r>
            <a:r>
              <a:rPr lang="en" sz="1400">
                <a:solidFill>
                  <a:srgbClr val="000000"/>
                </a:solidFill>
              </a:rPr>
              <a:t>page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the </a:t>
            </a:r>
            <a:r>
              <a:rPr lang="en" sz="1400">
                <a:solidFill>
                  <a:srgbClr val="0000FF"/>
                </a:solidFill>
              </a:rPr>
              <a:t>variables.js</a:t>
            </a:r>
            <a:r>
              <a:rPr lang="en" sz="1400"/>
              <a:t> file and create a variable named message and assign the value Hello!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the variable content appear in an alert window when you launch the </a:t>
            </a:r>
            <a:r>
              <a:rPr lang="en" sz="1400">
                <a:solidFill>
                  <a:srgbClr val="0000FF"/>
                </a:solidFill>
              </a:rPr>
              <a:t>variables.html </a:t>
            </a:r>
            <a:r>
              <a:rPr lang="en" sz="1400">
                <a:solidFill>
                  <a:schemeClr val="dk1"/>
                </a:solidFill>
              </a:rPr>
              <a:t>page.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49" name="Google Shape;549;p90"/>
          <p:cNvSpPr txBox="1"/>
          <p:nvPr>
            <p:ph idx="1" type="body"/>
          </p:nvPr>
        </p:nvSpPr>
        <p:spPr>
          <a:xfrm>
            <a:off x="438250" y="435325"/>
            <a:ext cx="82674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Change the</a:t>
            </a:r>
            <a:r>
              <a:rPr b="1" lang="en" sz="1800"/>
              <a:t> variables content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</a:t>
            </a:r>
            <a:r>
              <a:rPr lang="en" sz="1400"/>
              <a:t> new file </a:t>
            </a:r>
            <a:r>
              <a:rPr lang="en" sz="1400">
                <a:solidFill>
                  <a:srgbClr val="0000FF"/>
                </a:solidFill>
              </a:rPr>
              <a:t>variables.html</a:t>
            </a:r>
            <a:r>
              <a:rPr lang="en" sz="1400"/>
              <a:t>  as </a:t>
            </a:r>
            <a:r>
              <a:rPr lang="en" sz="1400">
                <a:solidFill>
                  <a:srgbClr val="0000FF"/>
                </a:solidFill>
              </a:rPr>
              <a:t>variables2.html </a:t>
            </a:r>
            <a:r>
              <a:rPr lang="en" sz="1400"/>
              <a:t>to the </a:t>
            </a:r>
            <a:r>
              <a:rPr lang="en" sz="1400">
                <a:solidFill>
                  <a:srgbClr val="0000FF"/>
                </a:solidFill>
              </a:rPr>
              <a:t>public_html/class-samples/ </a:t>
            </a:r>
            <a:r>
              <a:rPr lang="en" sz="1400"/>
              <a:t>folder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the new script file </a:t>
            </a:r>
            <a:r>
              <a:rPr lang="en" sz="1400">
                <a:solidFill>
                  <a:srgbClr val="0000FF"/>
                </a:solidFill>
              </a:rPr>
              <a:t>variables.js</a:t>
            </a:r>
            <a:r>
              <a:rPr lang="en" sz="1400"/>
              <a:t> as </a:t>
            </a:r>
            <a:r>
              <a:rPr lang="en" sz="1400">
                <a:solidFill>
                  <a:srgbClr val="0000FF"/>
                </a:solidFill>
              </a:rPr>
              <a:t>variables2.js</a:t>
            </a:r>
            <a:r>
              <a:rPr lang="en" sz="1400"/>
              <a:t> and save it to the  </a:t>
            </a:r>
            <a:r>
              <a:rPr lang="en" sz="1400">
                <a:solidFill>
                  <a:srgbClr val="0000FF"/>
                </a:solidFill>
              </a:rPr>
              <a:t>public_html/class-samples/js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Change the content of the message variable to Welcome to PBCS!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another alert window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555" name="Google Shape;555;p91"/>
          <p:cNvSpPr txBox="1"/>
          <p:nvPr>
            <p:ph idx="1" type="body"/>
          </p:nvPr>
        </p:nvSpPr>
        <p:spPr>
          <a:xfrm>
            <a:off x="438250" y="435325"/>
            <a:ext cx="82674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Simple Function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</a:t>
            </a:r>
            <a:r>
              <a:rPr lang="en" sz="1400"/>
              <a:t> new file </a:t>
            </a:r>
            <a:r>
              <a:rPr lang="en" sz="1400">
                <a:solidFill>
                  <a:srgbClr val="0000FF"/>
                </a:solidFill>
              </a:rPr>
              <a:t>function</a:t>
            </a:r>
            <a:r>
              <a:rPr lang="en" sz="1400">
                <a:solidFill>
                  <a:srgbClr val="0000FF"/>
                </a:solidFill>
              </a:rPr>
              <a:t>.html</a:t>
            </a:r>
            <a:r>
              <a:rPr lang="en" sz="1400"/>
              <a:t>  in the </a:t>
            </a:r>
            <a:r>
              <a:rPr lang="en" sz="1400">
                <a:solidFill>
                  <a:srgbClr val="0000FF"/>
                </a:solidFill>
              </a:rPr>
              <a:t>public_html/class-samples/ </a:t>
            </a:r>
            <a:r>
              <a:rPr lang="en" sz="1400"/>
              <a:t>folder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a new script file </a:t>
            </a:r>
            <a:r>
              <a:rPr lang="en" sz="1400">
                <a:solidFill>
                  <a:srgbClr val="0000FF"/>
                </a:solidFill>
              </a:rPr>
              <a:t>function</a:t>
            </a:r>
            <a:r>
              <a:rPr lang="en" sz="1400">
                <a:solidFill>
                  <a:srgbClr val="0000FF"/>
                </a:solidFill>
              </a:rPr>
              <a:t>.js</a:t>
            </a:r>
            <a:r>
              <a:rPr lang="en" sz="1400"/>
              <a:t> as </a:t>
            </a:r>
            <a:r>
              <a:rPr lang="en" sz="1400">
                <a:solidFill>
                  <a:srgbClr val="0000FF"/>
                </a:solidFill>
              </a:rPr>
              <a:t>variables2.js</a:t>
            </a:r>
            <a:r>
              <a:rPr lang="en" sz="1400"/>
              <a:t> and save it to the  </a:t>
            </a:r>
            <a:r>
              <a:rPr lang="en" sz="1400">
                <a:solidFill>
                  <a:srgbClr val="0000FF"/>
                </a:solidFill>
              </a:rPr>
              <a:t>public_html/class-samples/js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Define and then call</a:t>
            </a:r>
            <a:r>
              <a:rPr lang="en" sz="1400"/>
              <a:t> a function which performs an addition calculation, and returns the result in the console.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2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(Prep for Javascript 102)</a:t>
            </a:r>
            <a:endParaRPr/>
          </a:p>
        </p:txBody>
      </p:sp>
      <p:sp>
        <p:nvSpPr>
          <p:cNvPr id="561" name="Google Shape;561;p92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Complete Treehouse </a:t>
            </a:r>
            <a:r>
              <a:rPr b="1" lang="en" sz="1400"/>
              <a:t>Javascript Basics</a:t>
            </a:r>
            <a:r>
              <a:rPr lang="en" sz="1400"/>
              <a:t> lesson: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https://teamtreehouse.com/library/javascript-basics</a:t>
            </a:r>
            <a:r>
              <a:rPr lang="en" sz="1400"/>
              <a:t> [381 min]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Introduction to JavaScript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Storing and Tracking Information with Variables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100"/>
              <a:t>Creating Reusable Code with Functions</a:t>
            </a:r>
            <a:endParaRPr sz="1100"/>
          </a:p>
        </p:txBody>
      </p:sp>
      <p:sp>
        <p:nvSpPr>
          <p:cNvPr id="562" name="Google Shape;562;p9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Basic Programming Terminology 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7" name="Google Shape;217;p42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218" name="Google Shape;218;p4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423100" y="385200"/>
            <a:ext cx="83640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Syntax :</a:t>
            </a:r>
            <a:r>
              <a:rPr lang="en" sz="1800"/>
              <a:t> </a:t>
            </a:r>
            <a:r>
              <a:rPr i="1" lang="en" sz="1800"/>
              <a:t>is a set of rules that defines the combinations of symbols that are considered to be correctly structured document or fragment in a language. Basically consists of commands, a special word, and punctuation.</a:t>
            </a:r>
            <a:endParaRPr i="1" sz="1200"/>
          </a:p>
        </p:txBody>
      </p:sp>
      <p:sp>
        <p:nvSpPr>
          <p:cNvPr id="228" name="Google Shape;228;p43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229" name="Google Shape;229;p43"/>
          <p:cNvSpPr/>
          <p:nvPr/>
        </p:nvSpPr>
        <p:spPr>
          <a:xfrm>
            <a:off x="423100" y="1912400"/>
            <a:ext cx="8147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3"/>
          <p:cNvSpPr txBox="1"/>
          <p:nvPr/>
        </p:nvSpPr>
        <p:spPr>
          <a:xfrm>
            <a:off x="574775" y="1425925"/>
            <a:ext cx="2324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Syntax 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posX 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posY 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init(){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displayName()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displayName(){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init()</a:t>
            </a:r>
            <a:endParaRPr sz="1050">
              <a:solidFill>
                <a:srgbClr val="E2896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517325" y="1425925"/>
            <a:ext cx="21243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Syntax :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posX 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posY =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init(){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displayName()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displayName(){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init()</a:t>
            </a:r>
            <a:endParaRPr i="1"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6169650" y="1425925"/>
            <a:ext cx="25047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 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.myDiv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h1#page-title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#222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9B703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| Basic</a:t>
            </a:r>
            <a:endParaRPr/>
          </a:p>
        </p:txBody>
      </p:sp>
      <p:sp>
        <p:nvSpPr>
          <p:cNvPr id="238" name="Google Shape;238;p44"/>
          <p:cNvSpPr/>
          <p:nvPr/>
        </p:nvSpPr>
        <p:spPr>
          <a:xfrm>
            <a:off x="2682600" y="2420800"/>
            <a:ext cx="37788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init(){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displayName();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displayName(){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726325" y="503300"/>
            <a:ext cx="79896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Parse :</a:t>
            </a:r>
            <a:r>
              <a:rPr lang="en" sz="1800"/>
              <a:t> </a:t>
            </a:r>
            <a:r>
              <a:rPr i="1" lang="en" sz="1800"/>
              <a:t>to analyze (a string of characters/sentence) in order to associate groups of characters with the syntactic units of the underlying grammar. 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word "</a:t>
            </a:r>
            <a:r>
              <a:rPr b="1" lang="en" sz="1800">
                <a:solidFill>
                  <a:schemeClr val="dk1"/>
                </a:solidFill>
              </a:rPr>
              <a:t>parse</a:t>
            </a:r>
            <a:r>
              <a:rPr lang="en" sz="1800">
                <a:solidFill>
                  <a:schemeClr val="dk1"/>
                </a:solidFill>
              </a:rPr>
              <a:t>" </a:t>
            </a:r>
            <a:r>
              <a:rPr b="1" lang="en" sz="1800">
                <a:solidFill>
                  <a:schemeClr val="dk1"/>
                </a:solidFill>
              </a:rPr>
              <a:t>means</a:t>
            </a:r>
            <a:r>
              <a:rPr lang="en" sz="1800">
                <a:solidFill>
                  <a:schemeClr val="dk1"/>
                </a:solidFill>
              </a:rPr>
              <a:t> to analyze an object specifically. It is commonly used in computer science to refer to reading program code.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916650" y="484800"/>
            <a:ext cx="7310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Operators  </a:t>
            </a:r>
            <a:endParaRPr i="1"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=		assigns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==		equal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!=		is not equal to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&lt;		is less than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&gt;		is greater than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&lt;=		is less than or equal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&gt;=		is greater than or equal to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+, -, *, /	math operators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+		string concatenation (when used with strings)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||		“or”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&amp;&amp;		“and”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