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erriweather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0DC0E36-02CE-4E94-8CD5-96D684E9A7B0}">
  <a:tblStyle styleId="{70DC0E36-02CE-4E94-8CD5-96D684E9A7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e1cd1dfa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e1cd1df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what each of these does: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are where the function can accept incoming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return statement is where the function can return a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e1cd1dfa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e1cd1df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e1cd1dfa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e1cd1df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e1cd1dfa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0e1cd1df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that simply retrieving them does nothing; after retrieving a DOM element, you must then access and/or update one of its properties.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058c2374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058c23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058c2374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058c237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058c237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4058c2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e1cd1dfa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e1cd1df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444f943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444f94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e1cd1dfa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e1cd1df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e1cd1dfa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e1cd1df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up a few examples of variable names and ask the students which are valid and which aren’t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e1cd1dfa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e1cd1df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044100" y="0"/>
            <a:ext cx="60999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3815840" y="4083900"/>
            <a:ext cx="6957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2"/>
          <p:cNvSpPr/>
          <p:nvPr/>
        </p:nvSpPr>
        <p:spPr>
          <a:xfrm>
            <a:off x="1747200" y="2787000"/>
            <a:ext cx="1296900" cy="12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457200" y="41015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294667"/>
              </a:buClr>
              <a:buSzPts val="1200"/>
              <a:buNone/>
              <a:defRPr b="1" sz="1200">
                <a:solidFill>
                  <a:srgbClr val="294667"/>
                </a:solidFill>
              </a:defRPr>
            </a:lvl1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294667"/>
                </a:solidFill>
              </a:defRPr>
            </a:lvl1pPr>
            <a:lvl2pPr lvl="1" algn="ctr">
              <a:buNone/>
              <a:defRPr>
                <a:solidFill>
                  <a:srgbClr val="294667"/>
                </a:solidFill>
              </a:defRPr>
            </a:lvl2pPr>
            <a:lvl3pPr lvl="2" algn="ctr">
              <a:buNone/>
              <a:defRPr>
                <a:solidFill>
                  <a:srgbClr val="294667"/>
                </a:solidFill>
              </a:defRPr>
            </a:lvl3pPr>
            <a:lvl4pPr lvl="3" algn="ctr">
              <a:buNone/>
              <a:defRPr>
                <a:solidFill>
                  <a:srgbClr val="294667"/>
                </a:solidFill>
              </a:defRPr>
            </a:lvl4pPr>
            <a:lvl5pPr lvl="4" algn="ctr">
              <a:buNone/>
              <a:defRPr>
                <a:solidFill>
                  <a:srgbClr val="294667"/>
                </a:solidFill>
              </a:defRPr>
            </a:lvl5pPr>
            <a:lvl6pPr lvl="5" algn="ctr">
              <a:buNone/>
              <a:defRPr>
                <a:solidFill>
                  <a:srgbClr val="294667"/>
                </a:solidFill>
              </a:defRPr>
            </a:lvl6pPr>
            <a:lvl7pPr lvl="6" algn="ctr">
              <a:buNone/>
              <a:defRPr>
                <a:solidFill>
                  <a:srgbClr val="294667"/>
                </a:solidFill>
              </a:defRPr>
            </a:lvl7pPr>
            <a:lvl8pPr lvl="7" algn="ctr">
              <a:buNone/>
              <a:defRPr>
                <a:solidFill>
                  <a:srgbClr val="294667"/>
                </a:solidFill>
              </a:defRPr>
            </a:lvl8pPr>
            <a:lvl9pPr lvl="8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dark)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294667"/>
                </a:solidFill>
              </a:defRPr>
            </a:lvl1pPr>
            <a:lvl2pPr lvl="1" algn="ctr">
              <a:buNone/>
              <a:defRPr>
                <a:solidFill>
                  <a:srgbClr val="294667"/>
                </a:solidFill>
              </a:defRPr>
            </a:lvl2pPr>
            <a:lvl3pPr lvl="2" algn="ctr">
              <a:buNone/>
              <a:defRPr>
                <a:solidFill>
                  <a:srgbClr val="294667"/>
                </a:solidFill>
              </a:defRPr>
            </a:lvl3pPr>
            <a:lvl4pPr lvl="3" algn="ctr">
              <a:buNone/>
              <a:defRPr>
                <a:solidFill>
                  <a:srgbClr val="294667"/>
                </a:solidFill>
              </a:defRPr>
            </a:lvl4pPr>
            <a:lvl5pPr lvl="4" algn="ctr">
              <a:buNone/>
              <a:defRPr>
                <a:solidFill>
                  <a:srgbClr val="294667"/>
                </a:solidFill>
              </a:defRPr>
            </a:lvl5pPr>
            <a:lvl6pPr lvl="5" algn="ctr">
              <a:buNone/>
              <a:defRPr>
                <a:solidFill>
                  <a:srgbClr val="294667"/>
                </a:solidFill>
              </a:defRPr>
            </a:lvl6pPr>
            <a:lvl7pPr lvl="6" algn="ctr">
              <a:buNone/>
              <a:defRPr>
                <a:solidFill>
                  <a:srgbClr val="294667"/>
                </a:solidFill>
              </a:defRPr>
            </a:lvl7pPr>
            <a:lvl8pPr lvl="7" algn="ctr">
              <a:buNone/>
              <a:defRPr>
                <a:solidFill>
                  <a:srgbClr val="294667"/>
                </a:solidFill>
              </a:defRPr>
            </a:lvl8pPr>
            <a:lvl9pPr lvl="8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bright)">
  <p:cSld name="BLANK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white)">
  <p:cSld name="BLANK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020500" y="2251075"/>
            <a:ext cx="3675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020500" y="3602050"/>
            <a:ext cx="36750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5136765" y="3486150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4303650" y="0"/>
            <a:ext cx="536700" cy="8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3593400" y="208667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294667"/>
                </a:solidFill>
              </a:rPr>
              <a:t>"</a:t>
            </a:r>
            <a:endParaRPr b="1" sz="6000">
              <a:solidFill>
                <a:srgbClr val="294667"/>
              </a:solidFill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616475" y="1393325"/>
            <a:ext cx="59112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- Text right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C200"/>
              </a:buClr>
              <a:buSzPts val="1800"/>
              <a:buChar char="▫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ts val="1800"/>
              <a:buChar char="▪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9pPr>
          </a:lstStyle>
          <a:p/>
        </p:txBody>
      </p:sp>
      <p:cxnSp>
        <p:nvCxnSpPr>
          <p:cNvPr id="36" name="Google Shape;36;p5"/>
          <p:cNvCxnSpPr/>
          <p:nvPr/>
        </p:nvCxnSpPr>
        <p:spPr>
          <a:xfrm>
            <a:off x="5102787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- Text left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433768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33768" y="1585101"/>
            <a:ext cx="36924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44" name="Google Shape;44;p6"/>
          <p:cNvCxnSpPr/>
          <p:nvPr/>
        </p:nvCxnSpPr>
        <p:spPr>
          <a:xfrm>
            <a:off x="542330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ird - 2 columns right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3467825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6153578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5" name="Google Shape;55;p7"/>
          <p:cNvCxnSpPr/>
          <p:nvPr/>
        </p:nvCxnSpPr>
        <p:spPr>
          <a:xfrm>
            <a:off x="3578787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ird - 2 columns left">
  <p:cSld name="TITLE_AND_TWO_COLUMNS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 flipH="1">
            <a:off x="6099775" y="0"/>
            <a:ext cx="30441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/>
          <p:nvPr/>
        </p:nvSpPr>
        <p:spPr>
          <a:xfrm flipH="1">
            <a:off x="0" y="0"/>
            <a:ext cx="60999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434331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3120084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>
            <a:off x="545293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(white)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9"/>
          <p:cNvCxnSpPr/>
          <p:nvPr/>
        </p:nvCxnSpPr>
        <p:spPr>
          <a:xfrm>
            <a:off x="534892" y="1796050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9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534892" y="1796050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0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hyperlink" Target="https://teamtreehouse.com/library/javascript-basics" TargetMode="External"/><Relationship Id="rId5" Type="http://schemas.openxmlformats.org/officeDocument/2006/relationships/hyperlink" Target="https://teamtreehouse.com/library/javascript-basic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ctrTitle"/>
          </p:nvPr>
        </p:nvSpPr>
        <p:spPr>
          <a:xfrm>
            <a:off x="3679325" y="2851038"/>
            <a:ext cx="4903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102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Very Basics</a:t>
            </a:r>
            <a:endParaRPr sz="1800"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1948869" y="2976126"/>
            <a:ext cx="927254" cy="961971"/>
            <a:chOff x="2583100" y="2973775"/>
            <a:chExt cx="461550" cy="437200"/>
          </a:xfrm>
        </p:grpSpPr>
        <p:sp>
          <p:nvSpPr>
            <p:cNvPr id="105" name="Google Shape;105;p15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467825" y="1614875"/>
            <a:ext cx="5449800" cy="12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</a:t>
            </a:r>
            <a:r>
              <a:rPr b="1" lang="en"/>
              <a:t>function </a:t>
            </a:r>
            <a:r>
              <a:rPr lang="en"/>
              <a:t>keyword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function’s </a:t>
            </a:r>
            <a:r>
              <a:rPr b="1" lang="en"/>
              <a:t>name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List of </a:t>
            </a:r>
            <a:r>
              <a:rPr b="1" lang="en"/>
              <a:t>parameters</a:t>
            </a:r>
            <a:r>
              <a:rPr lang="en"/>
              <a:t> </a:t>
            </a:r>
            <a:r>
              <a:rPr i="1" lang="en"/>
              <a:t>[optional]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</a:t>
            </a:r>
            <a:r>
              <a:rPr b="1" lang="en"/>
              <a:t>return </a:t>
            </a:r>
            <a:r>
              <a:rPr lang="en"/>
              <a:t>statement </a:t>
            </a:r>
            <a:r>
              <a:rPr i="1" lang="en"/>
              <a:t>[optional]</a:t>
            </a:r>
            <a:endParaRPr i="1"/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have 4 parts:</a:t>
            </a:r>
            <a:endParaRPr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3591050" y="3054375"/>
            <a:ext cx="4721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calculateArea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width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50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height 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b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area </a:t>
            </a:r>
            <a:r>
              <a:rPr b="1"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area;</a:t>
            </a:r>
            <a:b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wallOne </a:t>
            </a:r>
            <a:r>
              <a:rPr b="1"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calculateArea( </a:t>
            </a:r>
            <a:r>
              <a:rPr b="1" lang="en" sz="105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r>
              <a:rPr b="1" lang="en" sz="1050">
                <a:solidFill>
                  <a:srgbClr val="AF82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50</a:t>
            </a:r>
            <a:b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wallTwo </a:t>
            </a:r>
            <a:r>
              <a:rPr b="1"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calculateArea( </a:t>
            </a:r>
            <a:r>
              <a:rPr b="1" lang="en" sz="105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r>
              <a:rPr b="1" lang="en" sz="1050">
                <a:solidFill>
                  <a:srgbClr val="AF82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25</a:t>
            </a:r>
            <a:endParaRPr b="1" sz="1050">
              <a:solidFill>
                <a:srgbClr val="AF82D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ctrTitle"/>
          </p:nvPr>
        </p:nvSpPr>
        <p:spPr>
          <a:xfrm>
            <a:off x="5020500" y="2251075"/>
            <a:ext cx="3835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the DOM</a:t>
            </a:r>
            <a:endParaRPr/>
          </a:p>
        </p:txBody>
      </p:sp>
      <p:sp>
        <p:nvSpPr>
          <p:cNvPr id="176" name="Google Shape;176;p25"/>
          <p:cNvSpPr txBox="1"/>
          <p:nvPr>
            <p:ph idx="1" type="subTitle"/>
          </p:nvPr>
        </p:nvSpPr>
        <p:spPr>
          <a:xfrm>
            <a:off x="5020500" y="3602050"/>
            <a:ext cx="36750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Document Object Model</a:t>
            </a:r>
            <a:endParaRPr/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idx="4294967295" type="title"/>
          </p:nvPr>
        </p:nvSpPr>
        <p:spPr>
          <a:xfrm>
            <a:off x="492700" y="2686750"/>
            <a:ext cx="8152800" cy="9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DOM</a:t>
            </a: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 stands for the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Document Object Model</a:t>
            </a: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. You can think of this as a representation of the HTML and CSS markup that defines your site. 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JavaScript contains several built-in methods to access the DOM and for manipulating it. Here are a couple of the simpler methods for selecting a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single</a:t>
            </a: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 DOM element: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400"/>
              <a:buFont typeface="Open Sans"/>
              <a:buChar char="▫"/>
            </a:pPr>
            <a:r>
              <a:rPr b="0" lang="en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document.getElementById();</a:t>
            </a:r>
            <a:endParaRPr b="0">
              <a:solidFill>
                <a:srgbClr val="02102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Font typeface="Open Sans"/>
              <a:buChar char="▫"/>
            </a:pPr>
            <a:r>
              <a:rPr b="0" lang="en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document.querySelector();</a:t>
            </a:r>
            <a:endParaRPr b="0">
              <a:solidFill>
                <a:srgbClr val="02102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idx="4294967295" type="title"/>
          </p:nvPr>
        </p:nvSpPr>
        <p:spPr>
          <a:xfrm>
            <a:off x="492700" y="968700"/>
            <a:ext cx="8152800" cy="32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C02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 </a:t>
            </a:r>
            <a:r>
              <a:rPr i="1" lang="en" sz="1200">
                <a:solidFill>
                  <a:srgbClr val="1C02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1C02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"infoArea"</a:t>
            </a:r>
            <a:r>
              <a:rPr lang="en" sz="1200">
                <a:solidFill>
                  <a:srgbClr val="1C02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1C02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Some text about something</a:t>
            </a:r>
            <a:r>
              <a:rPr lang="en" sz="1200">
                <a:solidFill>
                  <a:srgbClr val="1C02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1C02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i="1" lang="en" sz="1200">
                <a:solidFill>
                  <a:srgbClr val="1C02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1C02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"btn"</a:t>
            </a:r>
            <a:r>
              <a:rPr lang="en" sz="1200">
                <a:solidFill>
                  <a:srgbClr val="1C02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200">
                <a:solidFill>
                  <a:srgbClr val="1C02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200">
                <a:solidFill>
                  <a:srgbClr val="1C02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 sz="1200">
                <a:solidFill>
                  <a:srgbClr val="1C02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Click me!</a:t>
            </a:r>
            <a:r>
              <a:rPr lang="en" sz="1200">
                <a:solidFill>
                  <a:srgbClr val="1C02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i="1"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D808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"btn"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D808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Click me, too!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1200">
              <a:solidFill>
                <a:srgbClr val="1C02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1C02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</a:t>
            </a:r>
            <a:r>
              <a:rPr lang="en" sz="1200">
                <a:solidFill>
                  <a:srgbClr val="4A86E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1C02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solidFill>
                  <a:srgbClr val="4A86E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1C02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Some text about something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C02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>
              <a:solidFill>
                <a:srgbClr val="1C02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02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B41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Examples of how to retrieve various DOM elements:</a:t>
            </a:r>
            <a:endParaRPr sz="1200">
              <a:solidFill>
                <a:srgbClr val="1C02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D79D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.getElementById(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'infoArea'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200">
                <a:solidFill>
                  <a:srgbClr val="00B41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retrieve the one element with the id </a:t>
            </a:r>
            <a:r>
              <a:rPr lang="en" sz="1200">
                <a:solidFill>
                  <a:srgbClr val="00B41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'infoArea'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6D79D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.querySelector(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200">
                <a:solidFill>
                  <a:srgbClr val="00B41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retrieve the first paragraph tag</a:t>
            </a:r>
            <a:endParaRPr sz="1200">
              <a:solidFill>
                <a:srgbClr val="00B41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D79D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.querySelector(</a:t>
            </a:r>
            <a:r>
              <a:rPr lang="en" sz="1200">
                <a:solidFill>
                  <a:srgbClr val="D808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'.btn'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200">
                <a:solidFill>
                  <a:srgbClr val="00B41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retrieve the first tag whose class is 'btn'</a:t>
            </a:r>
            <a:endParaRPr sz="1200">
              <a:solidFill>
                <a:srgbClr val="00B41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ctrTitle"/>
          </p:nvPr>
        </p:nvSpPr>
        <p:spPr>
          <a:xfrm>
            <a:off x="5020500" y="2251075"/>
            <a:ext cx="3835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</a:t>
            </a:r>
            <a:r>
              <a:rPr lang="en"/>
              <a:t> the DOM</a:t>
            </a:r>
            <a:endParaRPr/>
          </a:p>
        </p:txBody>
      </p:sp>
      <p:sp>
        <p:nvSpPr>
          <p:cNvPr id="195" name="Google Shape;195;p28"/>
          <p:cNvSpPr txBox="1"/>
          <p:nvPr>
            <p:ph idx="1" type="subTitle"/>
          </p:nvPr>
        </p:nvSpPr>
        <p:spPr>
          <a:xfrm>
            <a:off x="5020500" y="3602050"/>
            <a:ext cx="36750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Document Object Model</a:t>
            </a:r>
            <a:endParaRPr/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4294967295" type="title"/>
          </p:nvPr>
        </p:nvSpPr>
        <p:spPr>
          <a:xfrm>
            <a:off x="492700" y="968700"/>
            <a:ext cx="8152800" cy="32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&lt;div </a:t>
            </a:r>
            <a:r>
              <a:rPr i="1"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D808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"infoArea"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Some text about something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b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i="1"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D808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"btn"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D808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Click me!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b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i="1"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D808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"btn"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D808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Click me, too!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1200">
              <a:solidFill>
                <a:srgbClr val="1C02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</a:t>
            </a:r>
            <a:r>
              <a:rPr lang="en" sz="1200">
                <a:solidFill>
                  <a:srgbClr val="4A86E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solidFill>
                  <a:srgbClr val="4A86E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b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>
              <a:solidFill>
                <a:srgbClr val="1C02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02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B41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Examples of how to ALTER various properties of DOM elements:</a:t>
            </a:r>
            <a:endParaRPr sz="1200">
              <a:solidFill>
                <a:srgbClr val="1C02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D79D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.getElementById(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'infoArea'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).style.backgroundColor =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#e5e5e5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D79D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.querySelector(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).innerHTML = </a:t>
            </a: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&lt;span&gt;Hello&lt;/span&gt; World!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6D79D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.querySelector(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'.btn'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).innerText =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Please Click Me!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D79D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.querySelector(</a:t>
            </a:r>
            <a:r>
              <a:rPr lang="en" sz="1200">
                <a:solidFill>
                  <a:srgbClr val="D808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'input'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).value = 'Type something!';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Google Shape;207;p30"/>
          <p:cNvGraphicFramePr/>
          <p:nvPr/>
        </p:nvGraphicFramePr>
        <p:xfrm>
          <a:off x="578575" y="858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{70DC0E36-02CE-4E94-8CD5-96D684E9A7B0}</a:tableStyleId>
              </a:tblPr>
              <a:tblGrid>
                <a:gridCol w="1421600"/>
                <a:gridCol w="6565100"/>
              </a:tblGrid>
              <a:tr h="44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Property name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A8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Example of how it is used</a:t>
                      </a:r>
                      <a:endParaRPr b="1" sz="1100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A8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style</a:t>
                      </a:r>
                      <a:endParaRPr sz="1100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STHeiti"/>
                          <a:ea typeface="STHeiti"/>
                          <a:cs typeface="STHeiti"/>
                          <a:sym typeface="STHeiti"/>
                        </a:rPr>
                        <a:t>document.querySelector( '</a:t>
                      </a:r>
                      <a:r>
                        <a:rPr i="1"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STHeiti"/>
                          <a:ea typeface="STHeiti"/>
                          <a:cs typeface="STHeiti"/>
                          <a:sym typeface="STHeiti"/>
                        </a:rPr>
                        <a:t>yourSelector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STHeiti"/>
                          <a:ea typeface="STHeiti"/>
                          <a:cs typeface="STHeiti"/>
                          <a:sym typeface="STHeiti"/>
                        </a:rPr>
                        <a:t>' ).style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style.color</a:t>
                      </a:r>
                      <a:endParaRPr sz="1100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STHeiti"/>
                          <a:ea typeface="STHeiti"/>
                          <a:cs typeface="STHeiti"/>
                          <a:sym typeface="STHeiti"/>
                        </a:rPr>
                        <a:t>document.querySelector( '</a:t>
                      </a:r>
                      <a:r>
                        <a:rPr i="1"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STHeiti"/>
                          <a:ea typeface="STHeiti"/>
                          <a:cs typeface="STHeiti"/>
                          <a:sym typeface="STHeiti"/>
                        </a:rPr>
                        <a:t>yourSelector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STHeiti"/>
                          <a:ea typeface="STHeiti"/>
                          <a:cs typeface="STHeiti"/>
                          <a:sym typeface="STHeiti"/>
                        </a:rPr>
                        <a:t>' ).style.color</a:t>
                      </a:r>
                      <a:endParaRPr b="1" i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className</a:t>
                      </a:r>
                      <a:endParaRPr sz="1100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STHeiti"/>
                          <a:ea typeface="STHeiti"/>
                          <a:cs typeface="STHeiti"/>
                          <a:sym typeface="STHeiti"/>
                        </a:rPr>
                        <a:t>document.querySelector( '</a:t>
                      </a:r>
                      <a:r>
                        <a:rPr i="1"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STHeiti"/>
                          <a:ea typeface="STHeiti"/>
                          <a:cs typeface="STHeiti"/>
                          <a:sym typeface="STHeiti"/>
                        </a:rPr>
                        <a:t>yourSelector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STHeiti"/>
                          <a:ea typeface="STHeiti"/>
                          <a:cs typeface="STHeiti"/>
                          <a:sym typeface="STHeiti"/>
                        </a:rPr>
                        <a:t>' ).className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innerHTML</a:t>
                      </a:r>
                      <a:endParaRPr sz="1100">
                        <a:solidFill>
                          <a:srgbClr val="021028"/>
                        </a:solidFill>
                        <a:highlight>
                          <a:srgbClr val="FCFCFC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STHeiti"/>
                          <a:ea typeface="STHeiti"/>
                          <a:cs typeface="STHeiti"/>
                          <a:sym typeface="STHeiti"/>
                        </a:rPr>
                        <a:t>document.querySelector( '</a:t>
                      </a:r>
                      <a:r>
                        <a:rPr i="1"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STHeiti"/>
                          <a:ea typeface="STHeiti"/>
                          <a:cs typeface="STHeiti"/>
                          <a:sym typeface="STHeiti"/>
                        </a:rPr>
                        <a:t>yourSelector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STHeiti"/>
                          <a:ea typeface="STHeiti"/>
                          <a:cs typeface="STHeiti"/>
                          <a:sym typeface="STHeiti"/>
                        </a:rPr>
                        <a:t>' ).innerHTML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CFCFC"/>
                        </a:highlight>
                        <a:latin typeface="STHeiti"/>
                        <a:ea typeface="STHeiti"/>
                        <a:cs typeface="STHeiti"/>
                        <a:sym typeface="STHeiti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innerText</a:t>
                      </a:r>
                      <a:endParaRPr sz="1100">
                        <a:solidFill>
                          <a:srgbClr val="021028"/>
                        </a:solidFill>
                        <a:highlight>
                          <a:srgbClr val="FCFCFC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STHeiti"/>
                          <a:ea typeface="STHeiti"/>
                          <a:cs typeface="STHeiti"/>
                          <a:sym typeface="STHeiti"/>
                        </a:rPr>
                        <a:t>document.querySelector( '</a:t>
                      </a:r>
                      <a:r>
                        <a:rPr i="1"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STHeiti"/>
                          <a:ea typeface="STHeiti"/>
                          <a:cs typeface="STHeiti"/>
                          <a:sym typeface="STHeiti"/>
                        </a:rPr>
                        <a:t>yourSelector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STHeiti"/>
                          <a:ea typeface="STHeiti"/>
                          <a:cs typeface="STHeiti"/>
                          <a:sym typeface="STHeiti"/>
                        </a:rPr>
                        <a:t>' ).innerText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CFCFC"/>
                        </a:highlight>
                        <a:latin typeface="STHeiti"/>
                        <a:ea typeface="STHeiti"/>
                        <a:cs typeface="STHeiti"/>
                        <a:sym typeface="STHeiti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value</a:t>
                      </a:r>
                      <a:endParaRPr sz="1100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STHeiti"/>
                          <a:ea typeface="STHeiti"/>
                          <a:cs typeface="STHeiti"/>
                          <a:sym typeface="STHeiti"/>
                        </a:rPr>
                        <a:t>document.querySelector( '</a:t>
                      </a:r>
                      <a:r>
                        <a:rPr i="1"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STHeiti"/>
                          <a:ea typeface="STHeiti"/>
                          <a:cs typeface="STHeiti"/>
                          <a:sym typeface="STHeiti"/>
                        </a:rPr>
                        <a:t>yourSelector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STHeiti"/>
                          <a:ea typeface="STHeiti"/>
                          <a:cs typeface="STHeiti"/>
                          <a:sym typeface="STHeiti"/>
                        </a:rPr>
                        <a:t>' ).value                                  </a:t>
                      </a:r>
                      <a:r>
                        <a:rPr i="1"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STHeiti"/>
                          <a:ea typeface="STHeiti"/>
                          <a:cs typeface="STHeiti"/>
                          <a:sym typeface="STHeiti"/>
                        </a:rPr>
                        <a:t>// to access a form field’s value</a:t>
                      </a:r>
                      <a:endParaRPr b="1" i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8" name="Google Shape;208;p30"/>
          <p:cNvSpPr txBox="1"/>
          <p:nvPr>
            <p:ph idx="4294967295" type="title"/>
          </p:nvPr>
        </p:nvSpPr>
        <p:spPr>
          <a:xfrm>
            <a:off x="492700" y="278500"/>
            <a:ext cx="81528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Below are a set of commonly used properties of every DOM object:</a:t>
            </a:r>
            <a:endParaRPr b="0" sz="1200"/>
          </a:p>
        </p:txBody>
      </p:sp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434706" y="594500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434325" y="1413000"/>
            <a:ext cx="25329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Where does JavaScript fit?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It’s the interactivity of the site. It’s best practice to put your JavaScript in separate files.</a:t>
            </a:r>
            <a:endParaRPr sz="1200"/>
          </a:p>
        </p:txBody>
      </p:sp>
      <p:sp>
        <p:nvSpPr>
          <p:cNvPr id="216" name="Google Shape;216;p31"/>
          <p:cNvSpPr txBox="1"/>
          <p:nvPr>
            <p:ph idx="2" type="body"/>
          </p:nvPr>
        </p:nvSpPr>
        <p:spPr>
          <a:xfrm>
            <a:off x="3120077" y="1413000"/>
            <a:ext cx="25329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Naming Vars and Funcs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Can start with a letter, $, _.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Can contain numbers , just can’t start with a number.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CaSE SensitIVE.</a:t>
            </a:r>
            <a:endParaRPr sz="1200"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428625" y="2596525"/>
            <a:ext cx="2544300" cy="1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Function Basics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Needs a function keyword. Arguments passed in are known as parameters. Sometimes return a value.</a:t>
            </a:r>
            <a:endParaRPr sz="1200"/>
          </a:p>
        </p:txBody>
      </p:sp>
      <p:sp>
        <p:nvSpPr>
          <p:cNvPr id="218" name="Google Shape;218;p31"/>
          <p:cNvSpPr txBox="1"/>
          <p:nvPr>
            <p:ph idx="2" type="body"/>
          </p:nvPr>
        </p:nvSpPr>
        <p:spPr>
          <a:xfrm>
            <a:off x="3108892" y="2769925"/>
            <a:ext cx="2544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Selecting DOM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document.querySelector(), document.getElementById()</a:t>
            </a:r>
            <a:endParaRPr sz="1200"/>
          </a:p>
        </p:txBody>
      </p:sp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  <a:endParaRPr>
              <a:solidFill>
                <a:srgbClr val="294667"/>
              </a:solidFill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7291770" y="2143426"/>
            <a:ext cx="856643" cy="856643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class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Complete Treehouse </a:t>
            </a:r>
            <a:r>
              <a:rPr b="1" lang="en" sz="1400"/>
              <a:t>Javascript Basics</a:t>
            </a:r>
            <a:r>
              <a:rPr lang="en" sz="1400"/>
              <a:t> lesson: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4"/>
              </a:rPr>
              <a:t>https://teamtreehouse.com/library/javascript-basi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cs</a:t>
            </a:r>
            <a:r>
              <a:rPr lang="en" sz="1400"/>
              <a:t> [381 min]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Introduction to JavaScript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Storing and Tracking Information with Variables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Creating Reusable Code with Functions</a:t>
            </a:r>
            <a:endParaRPr sz="1100"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Topics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994225" y="1585101"/>
            <a:ext cx="36924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200"/>
              </a:buClr>
              <a:buSzPts val="1400"/>
              <a:buFont typeface="Open Sans"/>
              <a:buChar char="▫"/>
            </a:pPr>
            <a:r>
              <a:rPr lang="en" sz="1400"/>
              <a:t>Where does JavaScript fit?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Naming Variables and Functions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Function Basics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Selecting the DOM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Manipulating the DOM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ctrTitle"/>
          </p:nvPr>
        </p:nvSpPr>
        <p:spPr>
          <a:xfrm>
            <a:off x="5020500" y="2251075"/>
            <a:ext cx="3675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JavaScript Fit?</a:t>
            </a:r>
            <a:endParaRPr/>
          </a:p>
        </p:txBody>
      </p:sp>
      <p:sp>
        <p:nvSpPr>
          <p:cNvPr id="126" name="Google Shape;126;p18"/>
          <p:cNvSpPr txBox="1"/>
          <p:nvPr>
            <p:ph idx="1" type="subTitle"/>
          </p:nvPr>
        </p:nvSpPr>
        <p:spPr>
          <a:xfrm>
            <a:off x="5020500" y="3602050"/>
            <a:ext cx="36750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pieces.</a:t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467825" y="1614875"/>
            <a:ext cx="54498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Every page can be broken down into 3 basic layers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Content Layer</a:t>
            </a:r>
            <a:r>
              <a:rPr lang="en" sz="1100"/>
              <a:t> -- HTML files (.html)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This is where the content of the page lives. The HTML gives page structure and adds semantics.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Presentation Layer </a:t>
            </a:r>
            <a:r>
              <a:rPr lang="en" sz="1100"/>
              <a:t>-- CSS files (.css)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The CSS enhances the HTML page with rules that state how the HTML Content is presented. It is best practice to keep as much CSS as possible in separate files.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Behavior Layer</a:t>
            </a:r>
            <a:r>
              <a:rPr lang="en" sz="1100"/>
              <a:t> -- JavaScript files (.js)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This is where we can change how the page behaves, adding interactivity. It is also best practice to keep as much JavaScript functionality in separate files. 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 of a Web Page</a:t>
            </a:r>
            <a:endParaRPr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467825" y="1614875"/>
            <a:ext cx="54498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use an external file, you must </a:t>
            </a:r>
            <a:r>
              <a:rPr b="1" lang="en"/>
              <a:t>link</a:t>
            </a:r>
            <a:r>
              <a:rPr lang="en"/>
              <a:t> to it (also known as "</a:t>
            </a:r>
            <a:r>
              <a:rPr b="1" lang="en"/>
              <a:t>import</a:t>
            </a:r>
            <a:r>
              <a:rPr lang="en"/>
              <a:t>" or "</a:t>
            </a:r>
            <a:r>
              <a:rPr b="1" lang="en"/>
              <a:t>include</a:t>
            </a:r>
            <a:r>
              <a:rPr lang="en"/>
              <a:t>") on your HTML page: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Example of a link to a CSS file: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&lt;link rel="stylesheet" href=</a:t>
            </a:r>
            <a:r>
              <a:rPr b="1" lang="en" sz="1200">
                <a:solidFill>
                  <a:srgbClr val="D808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"path/to/style.css"</a:t>
            </a:r>
            <a:r>
              <a:rPr b="1"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Example of a link to a JavaScript file:</a:t>
            </a:r>
            <a:endParaRPr b="1"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&lt;script src=</a:t>
            </a:r>
            <a:r>
              <a:rPr b="1" lang="en" sz="1200">
                <a:solidFill>
                  <a:srgbClr val="D808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"path/to/script.js"</a:t>
            </a:r>
            <a:r>
              <a:rPr b="1" lang="en" sz="1200">
                <a:solidFill>
                  <a:srgbClr val="1C02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&gt;&lt;/script&gt;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Note that they look similar...but they are somewhat different!</a:t>
            </a:r>
            <a:endParaRPr/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Including files in your HTML</a:t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ctrTitle"/>
          </p:nvPr>
        </p:nvSpPr>
        <p:spPr>
          <a:xfrm>
            <a:off x="5020500" y="2251075"/>
            <a:ext cx="3675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 and Functions</a:t>
            </a:r>
            <a:endParaRPr/>
          </a:p>
        </p:txBody>
      </p:sp>
      <p:sp>
        <p:nvSpPr>
          <p:cNvPr id="147" name="Google Shape;147;p21"/>
          <p:cNvSpPr txBox="1"/>
          <p:nvPr>
            <p:ph idx="1" type="subTitle"/>
          </p:nvPr>
        </p:nvSpPr>
        <p:spPr>
          <a:xfrm>
            <a:off x="5020500" y="3602050"/>
            <a:ext cx="36750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hard things in computer science: cache invalidation, naming things, and off-by-one errors.</a:t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472858" y="1621825"/>
            <a:ext cx="55419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Rules regarding naming variables and functions:</a:t>
            </a:r>
            <a:br>
              <a:rPr b="1" lang="en"/>
            </a:br>
            <a:endParaRPr b="1"/>
          </a:p>
          <a:p>
            <a:pPr indent="-3048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Char char="▫"/>
            </a:pPr>
            <a:r>
              <a:rPr lang="en" sz="1200"/>
              <a:t>They can only start with a </a:t>
            </a:r>
            <a:r>
              <a:rPr b="1" lang="en" sz="1200"/>
              <a:t>letter</a:t>
            </a:r>
            <a:r>
              <a:rPr lang="en" sz="1200"/>
              <a:t>, </a:t>
            </a:r>
            <a:r>
              <a:rPr b="1" lang="en" sz="1200"/>
              <a:t>dollar sign</a:t>
            </a:r>
            <a:r>
              <a:rPr lang="en" sz="1200"/>
              <a:t> ( $ ), or </a:t>
            </a:r>
            <a:r>
              <a:rPr b="1" lang="en" sz="1200"/>
              <a:t>underscore</a:t>
            </a:r>
            <a:r>
              <a:rPr lang="en" sz="1200"/>
              <a:t> ( _ )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▫"/>
            </a:pPr>
            <a:r>
              <a:rPr lang="en" sz="1200"/>
              <a:t>They can also contain numbers, but cannot </a:t>
            </a:r>
            <a:r>
              <a:rPr i="1" lang="en" sz="1200"/>
              <a:t>start</a:t>
            </a:r>
            <a:r>
              <a:rPr lang="en" sz="1200"/>
              <a:t> with a number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▫"/>
            </a:pPr>
            <a:r>
              <a:rPr lang="en" sz="1200"/>
              <a:t>They must </a:t>
            </a:r>
            <a:r>
              <a:rPr b="1" lang="en" sz="1200"/>
              <a:t>not</a:t>
            </a:r>
            <a:r>
              <a:rPr lang="en" sz="1200"/>
              <a:t> contain a dash ( - ) or a period ( . ) or other symbols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▫"/>
            </a:pPr>
            <a:r>
              <a:rPr lang="en" sz="1200"/>
              <a:t>They must </a:t>
            </a:r>
            <a:r>
              <a:rPr b="1" lang="en" sz="1200"/>
              <a:t>not</a:t>
            </a:r>
            <a:r>
              <a:rPr lang="en" sz="1200"/>
              <a:t> be a </a:t>
            </a:r>
            <a:r>
              <a:rPr b="1" lang="en" sz="1200"/>
              <a:t>reserved word</a:t>
            </a:r>
            <a:r>
              <a:rPr lang="en" sz="1200"/>
              <a:t> (e.g. "true", "function", "for")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▫"/>
            </a:pPr>
            <a:r>
              <a:rPr lang="en" sz="1200"/>
              <a:t>They are </a:t>
            </a:r>
            <a:r>
              <a:rPr b="1" lang="en" sz="1200"/>
              <a:t>case-sensitive</a:t>
            </a:r>
            <a:r>
              <a:rPr lang="en" sz="1200"/>
              <a:t> ("test" is different from "Test" and "TEST")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is an art unto itself. </a:t>
            </a:r>
            <a:endParaRPr/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ctrTitle"/>
          </p:nvPr>
        </p:nvSpPr>
        <p:spPr>
          <a:xfrm>
            <a:off x="5020500" y="2251075"/>
            <a:ext cx="3675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Basics</a:t>
            </a:r>
            <a:endParaRPr/>
          </a:p>
        </p:txBody>
      </p:sp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5020500" y="3602050"/>
            <a:ext cx="36750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start of reusable code</a:t>
            </a:r>
            <a:endParaRPr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