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erriweather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CF1B5E-939B-48AF-935F-FBA85750C609}">
  <a:tblStyle styleId="{6ECF1B5E-939B-48AF-935F-FBA85750C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e1cd1df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e1cd1d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ed5c863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ed5c86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e80f7551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e80f75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6fea62be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6fea62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6fea62b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6fea62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ed5c863b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ed5c863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f1ce9c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f1ce9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e1cd1df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e1cd1d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e80f75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e80f7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e80f755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0e80f75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e1cd1df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e1cd1d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6fea62be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6fea62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6fea62b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6fea62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7" name="Google Shape;107;p16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130" name="Google Shape;130;p19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4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4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01" name="Google Shape;201;p30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0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0" name="Google Shape;210;p31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"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224" name="Google Shape;224;p33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32" name="Google Shape;232;p34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4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35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36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7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8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D89F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Even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teamtreehouse.com/library/javascript-loops-arrays-and-ob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>
            <a:off x="3679325" y="2851038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 Fun Functions</a:t>
            </a:r>
            <a:endParaRPr sz="1800"/>
          </a:p>
        </p:txBody>
      </p:sp>
      <p:grpSp>
        <p:nvGrpSpPr>
          <p:cNvPr id="292" name="Google Shape;292;p43"/>
          <p:cNvGrpSpPr/>
          <p:nvPr/>
        </p:nvGrpSpPr>
        <p:grpSpPr>
          <a:xfrm>
            <a:off x="1948869" y="2976126"/>
            <a:ext cx="927254" cy="961971"/>
            <a:chOff x="2583100" y="2973775"/>
            <a:chExt cx="461550" cy="437200"/>
          </a:xfrm>
        </p:grpSpPr>
        <p:sp>
          <p:nvSpPr>
            <p:cNvPr id="293" name="Google Shape;293;p4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rgbClr val="D89F39"/>
            </a:solidFill>
            <a:ln cap="rnd" cmpd="sng" w="19050">
              <a:solidFill>
                <a:srgbClr val="D89F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rgbClr val="D89F39"/>
            </a:solidFill>
            <a:ln cap="rnd" cmpd="sng" w="19050">
              <a:solidFill>
                <a:srgbClr val="D89F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idx="1" type="body"/>
          </p:nvPr>
        </p:nvSpPr>
        <p:spPr>
          <a:xfrm>
            <a:off x="3467825" y="1614875"/>
            <a:ext cx="54498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Defining</a:t>
            </a:r>
            <a:r>
              <a:rPr lang="en"/>
              <a:t> a function does not invoke it. Defining a function simply specifies </a:t>
            </a:r>
            <a:r>
              <a:rPr b="1" lang="en"/>
              <a:t>what</a:t>
            </a:r>
            <a:r>
              <a:rPr lang="en"/>
              <a:t> to do when the function is </a:t>
            </a:r>
            <a:r>
              <a:rPr b="1" lang="en"/>
              <a:t>invoked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Invoking</a:t>
            </a:r>
            <a:r>
              <a:rPr lang="en"/>
              <a:t> (also known as </a:t>
            </a:r>
            <a:r>
              <a:rPr b="1" lang="en"/>
              <a:t>calling</a:t>
            </a:r>
            <a:r>
              <a:rPr lang="en"/>
              <a:t>, </a:t>
            </a:r>
            <a:r>
              <a:rPr b="1" lang="en"/>
              <a:t>executing</a:t>
            </a:r>
            <a:r>
              <a:rPr lang="en"/>
              <a:t>, or </a:t>
            </a:r>
            <a:r>
              <a:rPr b="1" lang="en"/>
              <a:t>running</a:t>
            </a:r>
            <a:r>
              <a:rPr lang="en"/>
              <a:t>) the function actually performs the specified function code, with the (optional) indicated parameters.</a:t>
            </a:r>
            <a:endParaRPr/>
          </a:p>
        </p:txBody>
      </p:sp>
      <p:sp>
        <p:nvSpPr>
          <p:cNvPr id="358" name="Google Shape;358;p52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invoke or not to invoke</a:t>
            </a:r>
            <a:endParaRPr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3449475" y="3169000"/>
            <a:ext cx="54771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A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num;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b="1" lang="en" sz="1050">
                <a:solidFill>
                  <a:srgbClr val="3C4C7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square(</a:t>
            </a:r>
            <a:r>
              <a:rPr b="1" lang="en" sz="1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i="1" lang="en" sz="1050">
                <a:solidFill>
                  <a:srgbClr val="0066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16</a:t>
            </a:r>
            <a:endParaRPr b="1" i="1" sz="1050">
              <a:solidFill>
                <a:srgbClr val="0066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ctrTitle"/>
          </p:nvPr>
        </p:nvSpPr>
        <p:spPr>
          <a:xfrm>
            <a:off x="5020500" y="2251075"/>
            <a:ext cx="38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Listening, waiting, and reacting...</a:t>
            </a:r>
            <a:endParaRPr/>
          </a:p>
        </p:txBody>
      </p:sp>
      <p:sp>
        <p:nvSpPr>
          <p:cNvPr id="367" name="Google Shape;367;p5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3467825" y="1538675"/>
            <a:ext cx="55200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4667"/>
                </a:solidFill>
              </a:rPr>
              <a:t>Whenever the user interacts with your page (e.g. types, or moves the mouse, or clicks), that is known as an </a:t>
            </a:r>
            <a:r>
              <a:rPr b="1" lang="en">
                <a:solidFill>
                  <a:srgbClr val="294667"/>
                </a:solidFill>
              </a:rPr>
              <a:t>event</a:t>
            </a:r>
            <a:r>
              <a:rPr lang="en">
                <a:solidFill>
                  <a:srgbClr val="294667"/>
                </a:solidFill>
              </a:rPr>
              <a:t>. For example, when the user clicks on an input field, the “click” event gets triggered for that field, which causes the browser to put the cursor in that input field.</a:t>
            </a:r>
            <a:endParaRPr>
              <a:solidFill>
                <a:srgbClr val="2946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946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4667"/>
                </a:solidFill>
              </a:rPr>
              <a:t>Javascript lets you specify an additional function, called an </a:t>
            </a:r>
            <a:r>
              <a:rPr b="1" lang="en">
                <a:solidFill>
                  <a:srgbClr val="294667"/>
                </a:solidFill>
              </a:rPr>
              <a:t>event handler</a:t>
            </a:r>
            <a:r>
              <a:rPr lang="en">
                <a:solidFill>
                  <a:srgbClr val="294667"/>
                </a:solidFill>
              </a:rPr>
              <a:t>, that should run when a given event occurs. This lets you change the behavior of the page as the user interacts with it.</a:t>
            </a:r>
            <a:endParaRPr>
              <a:solidFill>
                <a:srgbClr val="29466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do this, you set up an </a:t>
            </a:r>
            <a:r>
              <a:rPr b="1" lang="en"/>
              <a:t>event listener</a:t>
            </a:r>
            <a:r>
              <a:rPr lang="en"/>
              <a:t> by </a:t>
            </a:r>
            <a:r>
              <a:rPr b="1" lang="en"/>
              <a:t>attaching</a:t>
            </a:r>
            <a:r>
              <a:rPr lang="en"/>
              <a:t> it</a:t>
            </a:r>
            <a:r>
              <a:rPr lang="en"/>
              <a:t> (also known as </a:t>
            </a:r>
            <a:r>
              <a:rPr b="1" lang="en"/>
              <a:t>binding</a:t>
            </a:r>
            <a:r>
              <a:rPr lang="en"/>
              <a:t> it</a:t>
            </a:r>
            <a:r>
              <a:rPr lang="en"/>
              <a:t>) to a DOM element.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AddEventListener</a:t>
            </a:r>
            <a:endParaRPr/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467825" y="1538675"/>
            <a:ext cx="55902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AddEventListener accepts two parameters: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name of the </a:t>
            </a:r>
            <a:r>
              <a:rPr b="1" lang="en"/>
              <a:t>event</a:t>
            </a:r>
            <a:r>
              <a:rPr lang="en"/>
              <a:t> are you listening for (e.g. 'click')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</a:t>
            </a:r>
            <a:r>
              <a:rPr b="1" lang="en"/>
              <a:t>function</a:t>
            </a:r>
            <a:r>
              <a:rPr lang="en"/>
              <a:t> to run when this event is triggered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Sample code: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0B41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D79D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 </a:t>
            </a:r>
            <a:r>
              <a:rPr b="1" lang="en" sz="9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'.button'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).addEventListener( </a:t>
            </a:r>
            <a:r>
              <a:rPr b="1" lang="en" sz="900">
                <a:solidFill>
                  <a:srgbClr val="D80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'click', myFunction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our way of telling the browser: “When the user </a:t>
            </a:r>
            <a:r>
              <a:rPr b="1" lang="en"/>
              <a:t>clicks</a:t>
            </a:r>
            <a:r>
              <a:rPr lang="en"/>
              <a:t> on </a:t>
            </a:r>
            <a:r>
              <a:rPr b="1" lang="en"/>
              <a:t>.button</a:t>
            </a:r>
            <a:r>
              <a:rPr lang="en"/>
              <a:t>, call </a:t>
            </a:r>
            <a:r>
              <a:rPr b="1" lang="en"/>
              <a:t>myFunction</a:t>
            </a:r>
            <a:r>
              <a:rPr lang="en"/>
              <a:t>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Another way of thinking about it is that we are telling the </a:t>
            </a:r>
            <a:r>
              <a:rPr b="1" lang="en"/>
              <a:t>.button</a:t>
            </a:r>
            <a:r>
              <a:rPr lang="en"/>
              <a:t> element: “Listen for the </a:t>
            </a:r>
            <a:r>
              <a:rPr b="1" lang="en"/>
              <a:t>click</a:t>
            </a:r>
            <a:r>
              <a:rPr lang="en"/>
              <a:t> event! When you receive that event (i.e. the user clicks on you), then call </a:t>
            </a:r>
            <a:r>
              <a:rPr b="1" lang="en"/>
              <a:t>myFunction</a:t>
            </a:r>
            <a:r>
              <a:rPr lang="en"/>
              <a:t>”.</a:t>
            </a:r>
            <a:endParaRPr/>
          </a:p>
        </p:txBody>
      </p:sp>
      <p:sp>
        <p:nvSpPr>
          <p:cNvPr id="380" name="Google Shape;380;p55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AddEventListener</a:t>
            </a:r>
            <a:endParaRPr/>
          </a:p>
        </p:txBody>
      </p:sp>
      <p:sp>
        <p:nvSpPr>
          <p:cNvPr id="381" name="Google Shape;381;p5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Events</a:t>
            </a:r>
            <a:endParaRPr/>
          </a:p>
        </p:txBody>
      </p:sp>
      <p:sp>
        <p:nvSpPr>
          <p:cNvPr id="387" name="Google Shape;387;p56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events that you might use often.</a:t>
            </a:r>
            <a:endParaRPr/>
          </a:p>
        </p:txBody>
      </p:sp>
      <p:sp>
        <p:nvSpPr>
          <p:cNvPr id="388" name="Google Shape;388;p56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idx="4294967295" type="title"/>
          </p:nvPr>
        </p:nvSpPr>
        <p:spPr>
          <a:xfrm>
            <a:off x="495525" y="1046725"/>
            <a:ext cx="815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There are dozens of possible events, and most of them are related to the user clicking or typing somewhere on your page. Some commonly used events are:</a:t>
            </a:r>
            <a:endParaRPr b="0">
              <a:solidFill>
                <a:srgbClr val="111111"/>
              </a:solidFill>
              <a:highlight>
                <a:srgbClr val="FCFC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111111"/>
                </a:solidFill>
                <a:highlight>
                  <a:srgbClr val="FCFCFC"/>
                </a:highlight>
                <a:latin typeface="STHeiti"/>
                <a:ea typeface="STHeiti"/>
                <a:cs typeface="STHeiti"/>
                <a:sym typeface="STHeiti"/>
              </a:rPr>
              <a:t>A longer, more complete list is available here: </a:t>
            </a:r>
            <a:r>
              <a:rPr b="0" lang="en" sz="1200" u="sng">
                <a:solidFill>
                  <a:schemeClr val="hlink"/>
                </a:solidFill>
                <a:highlight>
                  <a:srgbClr val="FCFCFC"/>
                </a:highlight>
                <a:latin typeface="STHeiti"/>
                <a:ea typeface="STHeiti"/>
                <a:cs typeface="STHeiti"/>
                <a:sym typeface="STHeiti"/>
                <a:hlinkClick r:id="rId3"/>
              </a:rPr>
              <a:t>https://developer.mozilla.org/en-US/docs/Web/Events</a:t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highlight>
                <a:srgbClr val="FCFCFC"/>
              </a:highlight>
              <a:latin typeface="STHeiti"/>
              <a:ea typeface="STHeiti"/>
              <a:cs typeface="STHeiti"/>
              <a:sym typeface="STHeiti"/>
            </a:endParaRPr>
          </a:p>
        </p:txBody>
      </p:sp>
      <p:sp>
        <p:nvSpPr>
          <p:cNvPr id="394" name="Google Shape;394;p5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5" name="Google Shape;395;p57"/>
          <p:cNvGraphicFramePr/>
          <p:nvPr/>
        </p:nvGraphicFramePr>
        <p:xfrm>
          <a:off x="523100" y="1769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{6ECF1B5E-939B-48AF-935F-FBA85750C609}</a:tableStyleId>
              </a:tblPr>
              <a:tblGrid>
                <a:gridCol w="1421600"/>
                <a:gridCol w="6565100"/>
              </a:tblGrid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 Name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Fired When</a:t>
                      </a:r>
                      <a:endParaRPr b="1"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load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The element (and its dependent resources) have finished loading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click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The user clicked on the element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mouseover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The user moved the mouse pointer over the element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mouseout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The user moved the mouse pointer away from the element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CFCFC"/>
                          </a:highlight>
                          <a:latin typeface="STHeiti"/>
                          <a:ea typeface="STHeiti"/>
                          <a:cs typeface="STHeiti"/>
                          <a:sym typeface="STHeiti"/>
                        </a:rPr>
                        <a:t>The user typed something in the element (usually used for a text input field or a textarea)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434706" y="594500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</p:txBody>
      </p:sp>
      <p:sp>
        <p:nvSpPr>
          <p:cNvPr id="401" name="Google Shape;401;p58"/>
          <p:cNvSpPr txBox="1"/>
          <p:nvPr>
            <p:ph idx="1" type="body"/>
          </p:nvPr>
        </p:nvSpPr>
        <p:spPr>
          <a:xfrm>
            <a:off x="434325" y="1413000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Declarations, Expressions, Anonymous</a:t>
            </a:r>
            <a:endParaRPr sz="1200"/>
          </a:p>
        </p:txBody>
      </p:sp>
      <p:sp>
        <p:nvSpPr>
          <p:cNvPr id="402" name="Google Shape;402;p58"/>
          <p:cNvSpPr txBox="1"/>
          <p:nvPr>
            <p:ph idx="2" type="body"/>
          </p:nvPr>
        </p:nvSpPr>
        <p:spPr>
          <a:xfrm>
            <a:off x="3120077" y="1413000"/>
            <a:ext cx="25329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Like variables, but unique to the function and set when function is invoked.</a:t>
            </a:r>
            <a:endParaRPr sz="1200"/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428625" y="2596525"/>
            <a:ext cx="25443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Invoke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Just because you have declared a function, does not mean it will be run. You have to invoke it.</a:t>
            </a:r>
            <a:endParaRPr sz="1200"/>
          </a:p>
        </p:txBody>
      </p:sp>
      <p:sp>
        <p:nvSpPr>
          <p:cNvPr id="404" name="Google Shape;404;p58"/>
          <p:cNvSpPr txBox="1"/>
          <p:nvPr>
            <p:ph idx="2" type="body"/>
          </p:nvPr>
        </p:nvSpPr>
        <p:spPr>
          <a:xfrm>
            <a:off x="3108900" y="2769925"/>
            <a:ext cx="25443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Event Listening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listen to events by attaching an event listener to an element. </a:t>
            </a:r>
            <a:endParaRPr sz="1200"/>
          </a:p>
        </p:txBody>
      </p:sp>
      <p:sp>
        <p:nvSpPr>
          <p:cNvPr id="405" name="Google Shape;405;p5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406" name="Google Shape;406;p58"/>
          <p:cNvSpPr/>
          <p:nvPr/>
        </p:nvSpPr>
        <p:spPr>
          <a:xfrm>
            <a:off x="7291770" y="2143426"/>
            <a:ext cx="856643" cy="85664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 txBox="1"/>
          <p:nvPr>
            <p:ph idx="1" type="body"/>
          </p:nvPr>
        </p:nvSpPr>
        <p:spPr>
          <a:xfrm>
            <a:off x="434700" y="3889025"/>
            <a:ext cx="55443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Useful events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https://developer.mozilla.org/en-US/docs/Web/Events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(Prep for Javascript 104)</a:t>
            </a:r>
            <a:endParaRPr/>
          </a:p>
        </p:txBody>
      </p:sp>
      <p:sp>
        <p:nvSpPr>
          <p:cNvPr id="413" name="Google Shape;413;p59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Complete Treehouse </a:t>
            </a:r>
            <a:r>
              <a:rPr b="1" lang="en" sz="1400"/>
              <a:t>Javascript Loops, Arrays and Objects</a:t>
            </a:r>
            <a:r>
              <a:rPr lang="en" sz="1400"/>
              <a:t> lesson: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https://teamtreehouse.com/library/javascript-loops-arrays-and-objects</a:t>
            </a:r>
            <a:r>
              <a:rPr lang="en" sz="1400"/>
              <a:t> [266 min]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4" name="Google Shape;414;p5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Class Topics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Where does JavaScript fit?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Naming Variables and Functions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Function basics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Selecting the DOM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Manipulating the DOM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Function Breakdown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Declarations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Parameters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Invoking function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Event Listeners</a:t>
            </a:r>
            <a:endParaRPr sz="1400"/>
          </a:p>
        </p:txBody>
      </p:sp>
      <p:sp>
        <p:nvSpPr>
          <p:cNvPr id="308" name="Google Shape;308;p4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 of reusable bits.</a:t>
            </a:r>
            <a:endParaRPr/>
          </a:p>
        </p:txBody>
      </p:sp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467825" y="1614875"/>
            <a:ext cx="54498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Generally speaking, a function is a ‘subprogram’ that can be </a:t>
            </a:r>
            <a:r>
              <a:rPr b="1" lang="en" sz="1100"/>
              <a:t>called</a:t>
            </a:r>
            <a:r>
              <a:rPr lang="en" sz="1100"/>
              <a:t> (i.e. </a:t>
            </a:r>
            <a:r>
              <a:rPr b="1" lang="en" sz="1100"/>
              <a:t>executed</a:t>
            </a:r>
            <a:r>
              <a:rPr lang="en" sz="1100"/>
              <a:t>, </a:t>
            </a:r>
            <a:r>
              <a:rPr b="1" lang="en" sz="1100"/>
              <a:t>invoked</a:t>
            </a:r>
            <a:r>
              <a:rPr lang="en" sz="1100"/>
              <a:t>, or </a:t>
            </a:r>
            <a:r>
              <a:rPr b="1" lang="en" sz="1100"/>
              <a:t>run</a:t>
            </a:r>
            <a:r>
              <a:rPr lang="en" sz="1100"/>
              <a:t>) by code external to the function.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Like a program, a function is composed of a sequence of statements called the </a:t>
            </a:r>
            <a:r>
              <a:rPr b="1" lang="en" sz="1100"/>
              <a:t>function body</a:t>
            </a:r>
            <a:r>
              <a:rPr lang="en" sz="1100"/>
              <a:t>. Data can be passed into a function as </a:t>
            </a:r>
            <a:r>
              <a:rPr b="1" lang="en" sz="1100"/>
              <a:t>parameters</a:t>
            </a:r>
            <a:r>
              <a:rPr lang="en" sz="1100"/>
              <a:t>, and a function can </a:t>
            </a:r>
            <a:r>
              <a:rPr b="1" lang="en" sz="1100"/>
              <a:t>return</a:t>
            </a:r>
            <a:r>
              <a:rPr lang="en" sz="1100"/>
              <a:t> data.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21" name="Google Shape;321;p47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467825" y="1614875"/>
            <a:ext cx="5449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 </a:t>
            </a:r>
            <a:r>
              <a:rPr b="1" lang="en" sz="1100"/>
              <a:t>function declaration</a:t>
            </a:r>
            <a:r>
              <a:rPr lang="en" sz="1100"/>
              <a:t> defines a function, with optional specified </a:t>
            </a:r>
            <a:r>
              <a:rPr b="1" lang="en" sz="1100"/>
              <a:t>parameters</a:t>
            </a:r>
            <a:r>
              <a:rPr lang="en" sz="1100"/>
              <a:t>.</a:t>
            </a:r>
            <a:endParaRPr/>
          </a:p>
        </p:txBody>
      </p:sp>
      <p:sp>
        <p:nvSpPr>
          <p:cNvPr id="328" name="Google Shape;328;p48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438675" y="2376385"/>
            <a:ext cx="54498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050">
                <a:solidFill>
                  <a:srgbClr val="0000A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myFuncName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param2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050">
                <a:solidFill>
                  <a:srgbClr val="0066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statements go here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336" name="Google Shape;336;p49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same thing but slightly different. </a:t>
            </a:r>
            <a:endParaRPr/>
          </a:p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467825" y="1614875"/>
            <a:ext cx="54498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Parameters</a:t>
            </a:r>
            <a:r>
              <a:rPr lang="en" sz="1100"/>
              <a:t> are just like variables, except that the values of these variables are defined (i.e. get set) when you call the function.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Parameters are specified within the pair of parentheses in the function definition, separated by commas.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3" name="Google Shape;343;p50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438675" y="2889485"/>
            <a:ext cx="54498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unction </a:t>
            </a:r>
            <a:r>
              <a:rPr b="1" i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param2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050">
                <a:solidFill>
                  <a:srgbClr val="0066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statements go here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</a:t>
            </a:r>
            <a:endParaRPr/>
          </a:p>
        </p:txBody>
      </p:sp>
      <p:sp>
        <p:nvSpPr>
          <p:cNvPr id="351" name="Google Shape;351;p51"/>
          <p:cNvSpPr txBox="1"/>
          <p:nvPr>
            <p:ph idx="1" type="subTitle"/>
          </p:nvPr>
        </p:nvSpPr>
        <p:spPr>
          <a:xfrm>
            <a:off x="5020500" y="3602050"/>
            <a:ext cx="3675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this supposed to run?</a:t>
            </a:r>
            <a:endParaRPr/>
          </a:p>
        </p:txBody>
      </p:sp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