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Mono"/>
      <p:regular r:id="rId23"/>
      <p:bold r:id="rId24"/>
      <p:italic r:id="rId25"/>
      <p:boldItalic r:id="rId26"/>
    </p:embeddedFont>
    <p:embeddedFont>
      <p:font typeface="Merriweather"/>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Italic.fntdata"/><Relationship Id="rId25" Type="http://schemas.openxmlformats.org/officeDocument/2006/relationships/font" Target="fonts/RobotoMon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Merriweather-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0e80f7551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e80f75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0ee0e797a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ee0e79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0e80f7551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e80f75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0f6bd40f3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f6bd40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0f6bd40f3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f6bd40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0f6bd40f3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f6bd40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0f6bd40f3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f6bd40f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0f6bd40f3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f6bd40f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0e1cd1df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e1cd1d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0e80f755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e80f7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0f6bd40f3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f6bd40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0f6bd40f3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f6bd40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0f6bd40f3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f6bd40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679325" y="2753850"/>
            <a:ext cx="49038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cxnSp>
        <p:nvCxnSpPr>
          <p:cNvPr id="13" name="Google Shape;13;p2"/>
          <p:cNvCxnSpPr/>
          <p:nvPr/>
        </p:nvCxnSpPr>
        <p:spPr>
          <a:xfrm>
            <a:off x="3815840" y="4083900"/>
            <a:ext cx="695700" cy="0"/>
          </a:xfrm>
          <a:prstGeom prst="straightConnector1">
            <a:avLst/>
          </a:prstGeom>
          <a:noFill/>
          <a:ln cap="flat" cmpd="sng" w="38100">
            <a:solidFill>
              <a:srgbClr val="FFFFFF"/>
            </a:solidFill>
            <a:prstDash val="solid"/>
            <a:round/>
            <a:headEnd len="med" w="med" type="none"/>
            <a:tailEnd len="med" w="med" type="none"/>
          </a:ln>
        </p:spPr>
      </p:cxnSp>
      <p:sp>
        <p:nvSpPr>
          <p:cNvPr id="14" name="Google Shape;14;p2"/>
          <p:cNvSpPr/>
          <p:nvPr/>
        </p:nvSpPr>
        <p:spPr>
          <a:xfrm>
            <a:off x="1747200" y="2787000"/>
            <a:ext cx="1296900" cy="129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9" name="Shape 79"/>
        <p:cNvGrpSpPr/>
        <p:nvPr/>
      </p:nvGrpSpPr>
      <p:grpSpPr>
        <a:xfrm>
          <a:off x="0" y="0"/>
          <a:ext cx="0" cy="0"/>
          <a:chOff x="0" y="0"/>
          <a:chExt cx="0" cy="0"/>
        </a:xfrm>
      </p:grpSpPr>
      <p:sp>
        <p:nvSpPr>
          <p:cNvPr id="80" name="Google Shape;80;p11"/>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4303650" y="4607000"/>
            <a:ext cx="536700" cy="53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 type="body"/>
          </p:nvPr>
        </p:nvSpPr>
        <p:spPr>
          <a:xfrm>
            <a:off x="457200" y="41015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rgbClr val="294667"/>
              </a:buClr>
              <a:buSzPts val="1200"/>
              <a:buNone/>
              <a:defRPr b="1" sz="1200">
                <a:solidFill>
                  <a:srgbClr val="294667"/>
                </a:solidFill>
              </a:defRPr>
            </a:lvl1pPr>
          </a:lstStyle>
          <a:p/>
        </p:txBody>
      </p:sp>
      <p:sp>
        <p:nvSpPr>
          <p:cNvPr id="84" name="Google Shape;84;p11"/>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type="blank">
  <p:cSld name="BLANK">
    <p:spTree>
      <p:nvGrpSpPr>
        <p:cNvPr id="85"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right)">
  <p:cSld name="BLANK_1">
    <p:spTree>
      <p:nvGrpSpPr>
        <p:cNvPr id="90"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cSld name="BLANK_1_1">
    <p:spTree>
      <p:nvGrpSpPr>
        <p:cNvPr id="95"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idx="12" type="sldNum"/>
          </p:nvPr>
        </p:nvSpPr>
        <p:spPr>
          <a:xfrm>
            <a:off x="4303575" y="4606750"/>
            <a:ext cx="536700" cy="536700"/>
          </a:xfrm>
          <a:prstGeom prst="rect">
            <a:avLst/>
          </a:prstGeom>
          <a:noFill/>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0" name="Google Shape;20;p3"/>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p:txBody>
      </p:sp>
      <p:sp>
        <p:nvSpPr>
          <p:cNvPr id="21" name="Google Shape;21;p3"/>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2" name="Google Shape;22;p3"/>
          <p:cNvCxnSpPr/>
          <p:nvPr/>
        </p:nvCxnSpPr>
        <p:spPr>
          <a:xfrm>
            <a:off x="5136765" y="3486150"/>
            <a:ext cx="452400" cy="0"/>
          </a:xfrm>
          <a:prstGeom prst="straightConnector1">
            <a:avLst/>
          </a:prstGeom>
          <a:noFill/>
          <a:ln cap="flat" cmpd="sng" w="28575">
            <a:solidFill>
              <a:srgbClr val="FFA8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4303650" y="0"/>
            <a:ext cx="536700" cy="886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nvSpPr>
        <p:spPr>
          <a:xfrm>
            <a:off x="3593400" y="208667"/>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294667"/>
                </a:solidFill>
              </a:rPr>
              <a:t>“</a:t>
            </a:r>
            <a:endParaRPr b="1" sz="6000">
              <a:solidFill>
                <a:srgbClr val="294667"/>
              </a:solidFill>
            </a:endParaRPr>
          </a:p>
        </p:txBody>
      </p:sp>
      <p:sp>
        <p:nvSpPr>
          <p:cNvPr id="28" name="Google Shape;28;p4"/>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idx="1" type="body"/>
          </p:nvPr>
        </p:nvSpPr>
        <p:spPr>
          <a:xfrm>
            <a:off x="1616475" y="1393325"/>
            <a:ext cx="5911200" cy="30036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Clr>
                <a:srgbClr val="FFFFFF"/>
              </a:buClr>
              <a:buSzPts val="3000"/>
              <a:buChar char="▫"/>
              <a:defRPr b="1" sz="3000">
                <a:solidFill>
                  <a:srgbClr val="FFFFFF"/>
                </a:solidFill>
              </a:defRPr>
            </a:lvl1pPr>
            <a:lvl2pPr indent="-419100" lvl="1" marL="914400" rtl="0" algn="ctr">
              <a:spcBef>
                <a:spcPts val="0"/>
              </a:spcBef>
              <a:spcAft>
                <a:spcPts val="0"/>
              </a:spcAft>
              <a:buClr>
                <a:srgbClr val="FFFFFF"/>
              </a:buClr>
              <a:buSzPts val="3000"/>
              <a:buChar char="▪"/>
              <a:defRPr b="1" sz="3000">
                <a:solidFill>
                  <a:srgbClr val="FFFFFF"/>
                </a:solidFill>
              </a:defRPr>
            </a:lvl2pPr>
            <a:lvl3pPr indent="-419100" lvl="2" marL="1371600" rtl="0" algn="ctr">
              <a:spcBef>
                <a:spcPts val="0"/>
              </a:spcBef>
              <a:spcAft>
                <a:spcPts val="0"/>
              </a:spcAft>
              <a:buClr>
                <a:srgbClr val="FFFFFF"/>
              </a:buClr>
              <a:buSzPts val="3000"/>
              <a:buChar char="▫"/>
              <a:defRPr b="1" sz="3000">
                <a:solidFill>
                  <a:srgbClr val="FFFFFF"/>
                </a:solidFill>
              </a:defRPr>
            </a:lvl3pPr>
            <a:lvl4pPr indent="-419100" lvl="3" marL="1828800" rtl="0" algn="ctr">
              <a:spcBef>
                <a:spcPts val="0"/>
              </a:spcBef>
              <a:spcAft>
                <a:spcPts val="0"/>
              </a:spcAft>
              <a:buClr>
                <a:srgbClr val="FFFFFF"/>
              </a:buClr>
              <a:buSzPts val="3000"/>
              <a:buChar char="▪"/>
              <a:defRPr b="1" sz="3000">
                <a:solidFill>
                  <a:srgbClr val="FFFFFF"/>
                </a:solidFill>
              </a:defRPr>
            </a:lvl4pPr>
            <a:lvl5pPr indent="-419100" lvl="4" marL="2286000" rtl="0" algn="ctr">
              <a:spcBef>
                <a:spcPts val="0"/>
              </a:spcBef>
              <a:spcAft>
                <a:spcPts val="0"/>
              </a:spcAft>
              <a:buClr>
                <a:srgbClr val="FFFFFF"/>
              </a:buClr>
              <a:buSzPts val="3000"/>
              <a:buChar char="▫"/>
              <a:defRPr b="1" sz="3000">
                <a:solidFill>
                  <a:srgbClr val="FFFFFF"/>
                </a:solidFill>
              </a:defRPr>
            </a:lvl5pPr>
            <a:lvl6pPr indent="-419100" lvl="5" marL="2743200" rtl="0" algn="ctr">
              <a:spcBef>
                <a:spcPts val="0"/>
              </a:spcBef>
              <a:spcAft>
                <a:spcPts val="0"/>
              </a:spcAft>
              <a:buClr>
                <a:srgbClr val="FFFFFF"/>
              </a:buClr>
              <a:buSzPts val="3000"/>
              <a:buChar char="▪"/>
              <a:defRPr b="1" sz="3000">
                <a:solidFill>
                  <a:srgbClr val="FFFFFF"/>
                </a:solidFill>
              </a:defRPr>
            </a:lvl6pPr>
            <a:lvl7pPr indent="-419100" lvl="6" marL="3200400" rtl="0" algn="ctr">
              <a:spcBef>
                <a:spcPts val="0"/>
              </a:spcBef>
              <a:spcAft>
                <a:spcPts val="0"/>
              </a:spcAft>
              <a:buClr>
                <a:srgbClr val="FFFFFF"/>
              </a:buClr>
              <a:buSzPts val="3000"/>
              <a:buChar char="▫"/>
              <a:defRPr b="1" sz="3000">
                <a:solidFill>
                  <a:srgbClr val="FFFFFF"/>
                </a:solidFill>
              </a:defRPr>
            </a:lvl7pPr>
            <a:lvl8pPr indent="-419100" lvl="7" marL="3657600" rtl="0" algn="ctr">
              <a:spcBef>
                <a:spcPts val="0"/>
              </a:spcBef>
              <a:spcAft>
                <a:spcPts val="0"/>
              </a:spcAft>
              <a:buClr>
                <a:srgbClr val="FFFFFF"/>
              </a:buClr>
              <a:buSzPts val="3000"/>
              <a:buChar char="▪"/>
              <a:defRPr b="1" sz="3000">
                <a:solidFill>
                  <a:srgbClr val="FFFFFF"/>
                </a:solidFill>
              </a:defRPr>
            </a:lvl8pPr>
            <a:lvl9pPr indent="-419100" lvl="8" marL="4114800" algn="ctr">
              <a:spcBef>
                <a:spcPts val="0"/>
              </a:spcBef>
              <a:spcAft>
                <a:spcPts val="0"/>
              </a:spcAft>
              <a:buClr>
                <a:srgbClr val="FFFFFF"/>
              </a:buClr>
              <a:buSzPts val="3000"/>
              <a:buChar char="▫"/>
              <a:defRPr b="1" sz="3000">
                <a:solidFill>
                  <a:srgbClr val="FFFFFF"/>
                </a:solidFill>
              </a:defRPr>
            </a:lvl9pPr>
          </a:lstStyle>
          <a:p/>
        </p:txBody>
      </p:sp>
      <p:sp>
        <p:nvSpPr>
          <p:cNvPr id="30" name="Google Shape;30;p4"/>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right" type="tx">
  <p:cSld name="TITLE_AND_BODY">
    <p:spTree>
      <p:nvGrpSpPr>
        <p:cNvPr id="3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rgbClr val="FFC200"/>
              </a:buClr>
              <a:buSzPts val="1800"/>
              <a:buChar char="▫"/>
              <a:defRPr/>
            </a:lvl1pPr>
            <a:lvl2pPr indent="-342900" lvl="1" marL="914400">
              <a:spcBef>
                <a:spcPts val="0"/>
              </a:spcBef>
              <a:spcAft>
                <a:spcPts val="0"/>
              </a:spcAft>
              <a:buClr>
                <a:srgbClr val="FFC200"/>
              </a:buClr>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36" name="Google Shape;36;p5"/>
          <p:cNvCxnSpPr/>
          <p:nvPr/>
        </p:nvCxnSpPr>
        <p:spPr>
          <a:xfrm>
            <a:off x="5102787"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37" name="Google Shape;37;p5"/>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6000" y="0"/>
            <a:ext cx="548700" cy="536700"/>
          </a:xfrm>
          <a:prstGeom prst="rect">
            <a:avLst/>
          </a:prstGeom>
          <a:ln>
            <a:noFill/>
          </a:ln>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left">
  <p:cSld name="TITLE_AND_BODY_1">
    <p:spTree>
      <p:nvGrpSpPr>
        <p:cNvPr id="39"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433768" y="693650"/>
            <a:ext cx="3692400" cy="7689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6"/>
          <p:cNvSpPr txBox="1"/>
          <p:nvPr>
            <p:ph idx="1" type="body"/>
          </p:nvPr>
        </p:nvSpPr>
        <p:spPr>
          <a:xfrm>
            <a:off x="433768" y="1585101"/>
            <a:ext cx="3692400" cy="3340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FFFFFF"/>
              </a:buClr>
              <a:buSzPts val="1800"/>
              <a:buChar char="▫"/>
              <a:defRPr>
                <a:solidFill>
                  <a:srgbClr val="FFFFFF"/>
                </a:solidFill>
              </a:defRPr>
            </a:lvl1pPr>
            <a:lvl2pPr indent="-342900" lvl="1" marL="914400" rtl="0">
              <a:spcBef>
                <a:spcPts val="0"/>
              </a:spcBef>
              <a:spcAft>
                <a:spcPts val="0"/>
              </a:spcAft>
              <a:buClr>
                <a:srgbClr val="FFFFFF"/>
              </a:buClr>
              <a:buSzPts val="1800"/>
              <a:buChar char="▪"/>
              <a:defRPr>
                <a:solidFill>
                  <a:srgbClr val="FFFFFF"/>
                </a:solidFill>
              </a:defRPr>
            </a:lvl2pPr>
            <a:lvl3pPr indent="-342900" lvl="2" marL="1371600" rtl="0">
              <a:spcBef>
                <a:spcPts val="0"/>
              </a:spcBef>
              <a:spcAft>
                <a:spcPts val="0"/>
              </a:spcAft>
              <a:buClr>
                <a:srgbClr val="FFFFFF"/>
              </a:buClr>
              <a:buSzPts val="1800"/>
              <a:buChar char="▫"/>
              <a:defRPr>
                <a:solidFill>
                  <a:srgbClr val="FFFFFF"/>
                </a:solidFill>
              </a:defRPr>
            </a:lvl3pPr>
            <a:lvl4pPr indent="-342900" lvl="3" marL="1828800" rtl="0">
              <a:spcBef>
                <a:spcPts val="0"/>
              </a:spcBef>
              <a:spcAft>
                <a:spcPts val="0"/>
              </a:spcAft>
              <a:buClr>
                <a:srgbClr val="FFFFFF"/>
              </a:buClr>
              <a:buSzPts val="1800"/>
              <a:buChar char="▪"/>
              <a:defRPr>
                <a:solidFill>
                  <a:srgbClr val="FFFFFF"/>
                </a:solidFill>
              </a:defRPr>
            </a:lvl4pPr>
            <a:lvl5pPr indent="-342900" lvl="4" marL="2286000" rtl="0">
              <a:spcBef>
                <a:spcPts val="0"/>
              </a:spcBef>
              <a:spcAft>
                <a:spcPts val="0"/>
              </a:spcAft>
              <a:buClr>
                <a:srgbClr val="FFFFFF"/>
              </a:buClr>
              <a:buSzPts val="1800"/>
              <a:buChar char="▫"/>
              <a:defRPr>
                <a:solidFill>
                  <a:srgbClr val="FFFFFF"/>
                </a:solidFill>
              </a:defRPr>
            </a:lvl5pPr>
            <a:lvl6pPr indent="-342900" lvl="5" marL="2743200" rtl="0">
              <a:spcBef>
                <a:spcPts val="0"/>
              </a:spcBef>
              <a:spcAft>
                <a:spcPts val="0"/>
              </a:spcAft>
              <a:buClr>
                <a:srgbClr val="FFFFFF"/>
              </a:buClr>
              <a:buSzPts val="1800"/>
              <a:buChar char="▪"/>
              <a:defRPr>
                <a:solidFill>
                  <a:srgbClr val="FFFFFF"/>
                </a:solidFill>
              </a:defRPr>
            </a:lvl6pPr>
            <a:lvl7pPr indent="-342900" lvl="6" marL="3200400" rtl="0">
              <a:spcBef>
                <a:spcPts val="0"/>
              </a:spcBef>
              <a:spcAft>
                <a:spcPts val="0"/>
              </a:spcAft>
              <a:buClr>
                <a:srgbClr val="FFFFFF"/>
              </a:buClr>
              <a:buSzPts val="1800"/>
              <a:buChar char="▫"/>
              <a:defRPr>
                <a:solidFill>
                  <a:srgbClr val="FFFFFF"/>
                </a:solidFill>
              </a:defRPr>
            </a:lvl7pPr>
            <a:lvl8pPr indent="-342900" lvl="7" marL="3657600" rtl="0">
              <a:spcBef>
                <a:spcPts val="0"/>
              </a:spcBef>
              <a:spcAft>
                <a:spcPts val="0"/>
              </a:spcAft>
              <a:buClr>
                <a:srgbClr val="FFFFFF"/>
              </a:buClr>
              <a:buSzPts val="1800"/>
              <a:buChar char="▪"/>
              <a:defRPr>
                <a:solidFill>
                  <a:srgbClr val="FFFFFF"/>
                </a:solidFill>
              </a:defRPr>
            </a:lvl8pPr>
            <a:lvl9pPr indent="-342900" lvl="8" marL="4114800" rtl="0">
              <a:spcBef>
                <a:spcPts val="0"/>
              </a:spcBef>
              <a:spcAft>
                <a:spcPts val="0"/>
              </a:spcAft>
              <a:buClr>
                <a:srgbClr val="FFFFFF"/>
              </a:buClr>
              <a:buSzPts val="1800"/>
              <a:buChar char="▫"/>
              <a:defRPr>
                <a:solidFill>
                  <a:srgbClr val="FFFFFF"/>
                </a:solidFill>
              </a:defRPr>
            </a:lvl9pPr>
          </a:lstStyle>
          <a:p/>
        </p:txBody>
      </p:sp>
      <p:cxnSp>
        <p:nvCxnSpPr>
          <p:cNvPr id="44" name="Google Shape;44;p6"/>
          <p:cNvCxnSpPr/>
          <p:nvPr/>
        </p:nvCxnSpPr>
        <p:spPr>
          <a:xfrm>
            <a:off x="542330"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45" name="Google Shape;45;p6"/>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txBox="1"/>
          <p:nvPr>
            <p:ph idx="12" type="sldNum"/>
          </p:nvPr>
        </p:nvSpPr>
        <p:spPr>
          <a:xfrm>
            <a:off x="-6000" y="0"/>
            <a:ext cx="548700" cy="536700"/>
          </a:xfrm>
          <a:prstGeom prst="rect">
            <a:avLst/>
          </a:prstGeom>
          <a:noFill/>
          <a:ln>
            <a:noFill/>
          </a:ln>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right" type="twoColTx">
  <p:cSld name="TITLE_AND_TWO_COLUMNS">
    <p:spTree>
      <p:nvGrpSpPr>
        <p:cNvPr id="47"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3467825" y="1614875"/>
            <a:ext cx="2532900" cy="3158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3" name="Google Shape;53;p7"/>
          <p:cNvSpPr txBox="1"/>
          <p:nvPr>
            <p:ph idx="2" type="body"/>
          </p:nvPr>
        </p:nvSpPr>
        <p:spPr>
          <a:xfrm>
            <a:off x="6153578" y="1614875"/>
            <a:ext cx="2532900" cy="3158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4" name="Google Shape;54;p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5" name="Google Shape;55;p7"/>
          <p:cNvCxnSpPr/>
          <p:nvPr/>
        </p:nvCxnSpPr>
        <p:spPr>
          <a:xfrm>
            <a:off x="3578787"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left">
  <p:cSld name="TITLE_AND_TWO_COLUMNS_2">
    <p:spTree>
      <p:nvGrpSpPr>
        <p:cNvPr id="56"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flipH="1">
            <a:off x="0" y="0"/>
            <a:ext cx="60999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ph type="title"/>
          </p:nvPr>
        </p:nvSpPr>
        <p:spPr>
          <a:xfrm>
            <a:off x="434706" y="796375"/>
            <a:ext cx="5218800" cy="669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8"/>
          <p:cNvSpPr txBox="1"/>
          <p:nvPr>
            <p:ph idx="1" type="body"/>
          </p:nvPr>
        </p:nvSpPr>
        <p:spPr>
          <a:xfrm>
            <a:off x="434331"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62" name="Google Shape;62;p8"/>
          <p:cNvSpPr txBox="1"/>
          <p:nvPr>
            <p:ph idx="2" type="body"/>
          </p:nvPr>
        </p:nvSpPr>
        <p:spPr>
          <a:xfrm>
            <a:off x="3120084"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63" name="Google Shape;63;p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cxnSp>
        <p:nvCxnSpPr>
          <p:cNvPr id="64" name="Google Shape;64;p8"/>
          <p:cNvCxnSpPr/>
          <p:nvPr/>
        </p:nvCxnSpPr>
        <p:spPr>
          <a:xfrm>
            <a:off x="545293"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white)" type="titleOnly">
  <p:cSld name="TITLE_ONLY">
    <p:spTree>
      <p:nvGrpSpPr>
        <p:cNvPr id="65" name="Shape 65"/>
        <p:cNvGrpSpPr/>
        <p:nvPr/>
      </p:nvGrpSpPr>
      <p:grpSpPr>
        <a:xfrm>
          <a:off x="0" y="0"/>
          <a:ext cx="0" cy="0"/>
          <a:chOff x="0" y="0"/>
          <a:chExt cx="0" cy="0"/>
        </a:xfrm>
      </p:grpSpPr>
      <p:sp>
        <p:nvSpPr>
          <p:cNvPr id="66" name="Google Shape;66;p9"/>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9"/>
          <p:cNvCxnSpPr/>
          <p:nvPr/>
        </p:nvCxnSpPr>
        <p:spPr>
          <a:xfrm>
            <a:off x="534892" y="1796050"/>
            <a:ext cx="452400" cy="0"/>
          </a:xfrm>
          <a:prstGeom prst="straightConnector1">
            <a:avLst/>
          </a:prstGeom>
          <a:noFill/>
          <a:ln cap="flat" cmpd="sng" w="28575">
            <a:solidFill>
              <a:srgbClr val="294667"/>
            </a:solidFill>
            <a:prstDash val="solid"/>
            <a:round/>
            <a:headEnd len="med" w="med" type="none"/>
            <a:tailEnd len="med" w="med" type="none"/>
          </a:ln>
        </p:spPr>
      </p:cxnSp>
      <p:sp>
        <p:nvSpPr>
          <p:cNvPr id="69" name="Google Shape;69;p9"/>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2"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0"/>
          <p:cNvCxnSpPr/>
          <p:nvPr/>
        </p:nvCxnSpPr>
        <p:spPr>
          <a:xfrm>
            <a:off x="534892" y="1796050"/>
            <a:ext cx="452400" cy="0"/>
          </a:xfrm>
          <a:prstGeom prst="straightConnector1">
            <a:avLst/>
          </a:prstGeom>
          <a:noFill/>
          <a:ln cap="flat" cmpd="sng" w="28575">
            <a:solidFill>
              <a:srgbClr val="FFA800"/>
            </a:solidFill>
            <a:prstDash val="solid"/>
            <a:round/>
            <a:headEnd len="med" w="med" type="none"/>
            <a:tailEnd len="med" w="med" type="none"/>
          </a:ln>
        </p:spPr>
      </p:cxnSp>
      <p:sp>
        <p:nvSpPr>
          <p:cNvPr id="76" name="Google Shape;76;p10"/>
          <p:cNvSpPr/>
          <p:nvPr/>
        </p:nvSpPr>
        <p:spPr>
          <a:xfrm>
            <a:off x="0" y="0"/>
            <a:ext cx="536700" cy="5367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indent="-342900" lvl="1" marL="9144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indent="-342900" lvl="2" marL="13716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indent="-342900" lvl="3" marL="18288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indent="-342900" lvl="4" marL="22860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indent="-342900" lvl="5" marL="27432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indent="-342900" lvl="6" marL="32004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indent="-342900" lvl="7" marL="36576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indent="-342900" lvl="8" marL="41148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rgbClr val="021028"/>
                </a:solidFill>
                <a:latin typeface="Open Sans"/>
                <a:ea typeface="Open Sans"/>
                <a:cs typeface="Open Sans"/>
                <a:sym typeface="Open Sans"/>
              </a:defRPr>
            </a:lvl1pPr>
            <a:lvl2pPr lvl="1" algn="r">
              <a:buNone/>
              <a:defRPr b="1" sz="1300">
                <a:solidFill>
                  <a:srgbClr val="021028"/>
                </a:solidFill>
                <a:latin typeface="Open Sans"/>
                <a:ea typeface="Open Sans"/>
                <a:cs typeface="Open Sans"/>
                <a:sym typeface="Open Sans"/>
              </a:defRPr>
            </a:lvl2pPr>
            <a:lvl3pPr lvl="2" algn="r">
              <a:buNone/>
              <a:defRPr b="1" sz="1300">
                <a:solidFill>
                  <a:srgbClr val="021028"/>
                </a:solidFill>
                <a:latin typeface="Open Sans"/>
                <a:ea typeface="Open Sans"/>
                <a:cs typeface="Open Sans"/>
                <a:sym typeface="Open Sans"/>
              </a:defRPr>
            </a:lvl3pPr>
            <a:lvl4pPr lvl="3" algn="r">
              <a:buNone/>
              <a:defRPr b="1" sz="1300">
                <a:solidFill>
                  <a:srgbClr val="021028"/>
                </a:solidFill>
                <a:latin typeface="Open Sans"/>
                <a:ea typeface="Open Sans"/>
                <a:cs typeface="Open Sans"/>
                <a:sym typeface="Open Sans"/>
              </a:defRPr>
            </a:lvl4pPr>
            <a:lvl5pPr lvl="4" algn="r">
              <a:buNone/>
              <a:defRPr b="1" sz="1300">
                <a:solidFill>
                  <a:srgbClr val="021028"/>
                </a:solidFill>
                <a:latin typeface="Open Sans"/>
                <a:ea typeface="Open Sans"/>
                <a:cs typeface="Open Sans"/>
                <a:sym typeface="Open Sans"/>
              </a:defRPr>
            </a:lvl5pPr>
            <a:lvl6pPr lvl="5" algn="r">
              <a:buNone/>
              <a:defRPr b="1" sz="1300">
                <a:solidFill>
                  <a:srgbClr val="021028"/>
                </a:solidFill>
                <a:latin typeface="Open Sans"/>
                <a:ea typeface="Open Sans"/>
                <a:cs typeface="Open Sans"/>
                <a:sym typeface="Open Sans"/>
              </a:defRPr>
            </a:lvl6pPr>
            <a:lvl7pPr lvl="6" algn="r">
              <a:buNone/>
              <a:defRPr b="1" sz="1300">
                <a:solidFill>
                  <a:srgbClr val="021028"/>
                </a:solidFill>
                <a:latin typeface="Open Sans"/>
                <a:ea typeface="Open Sans"/>
                <a:cs typeface="Open Sans"/>
                <a:sym typeface="Open Sans"/>
              </a:defRPr>
            </a:lvl7pPr>
            <a:lvl8pPr lvl="7" algn="r">
              <a:buNone/>
              <a:defRPr b="1" sz="1300">
                <a:solidFill>
                  <a:srgbClr val="021028"/>
                </a:solidFill>
                <a:latin typeface="Open Sans"/>
                <a:ea typeface="Open Sans"/>
                <a:cs typeface="Open Sans"/>
                <a:sym typeface="Open Sans"/>
              </a:defRPr>
            </a:lvl8pPr>
            <a:lvl9pPr lvl="8" algn="r">
              <a:buNone/>
              <a:defRPr b="1" sz="1300">
                <a:solidFill>
                  <a:srgbClr val="02102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hyperlink" Target="https://oscarotero.com/jque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hyperlink" Target="http://swapi.co/" TargetMode="External"/><Relationship Id="rId5" Type="http://schemas.openxmlformats.org/officeDocument/2006/relationships/hyperlink" Target="https://freemusicarchive.org/api" TargetMode="External"/><Relationship Id="rId6" Type="http://schemas.openxmlformats.org/officeDocument/2006/relationships/hyperlink" Target="https://jsonplaceholder.typicode.com/" TargetMode="External"/><Relationship Id="rId7" Type="http://schemas.openxmlformats.org/officeDocument/2006/relationships/hyperlink" Target="https://anapioficeandfire.com/" TargetMode="External"/><Relationship Id="rId8" Type="http://schemas.openxmlformats.org/officeDocument/2006/relationships/hyperlink" Target="http://jservice.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s://teamtreehouse.com/library/ajax-bas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5"/>
          <p:cNvSpPr txBox="1"/>
          <p:nvPr>
            <p:ph type="ctrTitle"/>
          </p:nvPr>
        </p:nvSpPr>
        <p:spPr>
          <a:xfrm>
            <a:off x="3679325" y="2851038"/>
            <a:ext cx="4903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JavaScript 106</a:t>
            </a:r>
            <a:endParaRPr/>
          </a:p>
          <a:p>
            <a:pPr indent="0" lvl="0" marL="0" rtl="0" algn="l">
              <a:spcBef>
                <a:spcPts val="0"/>
              </a:spcBef>
              <a:spcAft>
                <a:spcPts val="0"/>
              </a:spcAft>
              <a:buNone/>
            </a:pPr>
            <a:r>
              <a:rPr lang="en" sz="1800"/>
              <a:t>jQuery vs. Plain JS, Ajax</a:t>
            </a:r>
            <a:endParaRPr sz="1800"/>
          </a:p>
        </p:txBody>
      </p:sp>
      <p:grpSp>
        <p:nvGrpSpPr>
          <p:cNvPr id="104" name="Google Shape;104;p15"/>
          <p:cNvGrpSpPr/>
          <p:nvPr/>
        </p:nvGrpSpPr>
        <p:grpSpPr>
          <a:xfrm>
            <a:off x="1948869" y="2976126"/>
            <a:ext cx="927254" cy="961971"/>
            <a:chOff x="2583100" y="2973775"/>
            <a:chExt cx="461550" cy="437200"/>
          </a:xfrm>
        </p:grpSpPr>
        <p:sp>
          <p:nvSpPr>
            <p:cNvPr id="105" name="Google Shape;105;p1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D89F39"/>
            </a:solidFill>
            <a:ln cap="rnd" cmpd="sng" w="19050">
              <a:solidFill>
                <a:srgbClr val="D8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D89F39"/>
            </a:solidFill>
            <a:ln cap="rnd" cmpd="sng" w="19050">
              <a:solidFill>
                <a:srgbClr val="D8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4"/>
          <p:cNvSpPr txBox="1"/>
          <p:nvPr>
            <p:ph idx="1" type="body"/>
          </p:nvPr>
        </p:nvSpPr>
        <p:spPr>
          <a:xfrm>
            <a:off x="641475" y="1851150"/>
            <a:ext cx="7864500" cy="1357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u="sng">
                <a:solidFill>
                  <a:srgbClr val="FFFFFF"/>
                </a:solidFill>
                <a:hlinkClick r:id="rId4"/>
              </a:rPr>
              <a:t>https://oscarotero.com/jquery/</a:t>
            </a:r>
            <a:endParaRPr>
              <a:solidFill>
                <a:srgbClr val="FFFFFF"/>
              </a:solidFill>
            </a:endParaRPr>
          </a:p>
          <a:p>
            <a:pPr indent="0" lvl="0" marL="0" rtl="0" algn="ctr">
              <a:spcBef>
                <a:spcPts val="600"/>
              </a:spcBef>
              <a:spcAft>
                <a:spcPts val="0"/>
              </a:spcAft>
              <a:buNone/>
            </a:pPr>
            <a:r>
              <a:rPr lang="en">
                <a:solidFill>
                  <a:srgbClr val="FFFFFF"/>
                </a:solidFill>
              </a:rPr>
              <a:t>Interactive jQuery Cheat Sheet</a:t>
            </a:r>
            <a:endParaRPr>
              <a:solidFill>
                <a:srgbClr val="FFFFFF"/>
              </a:solidFill>
            </a:endParaRPr>
          </a:p>
        </p:txBody>
      </p:sp>
      <p:sp>
        <p:nvSpPr>
          <p:cNvPr id="175" name="Google Shape;175;p24"/>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5"/>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Ajax</a:t>
            </a:r>
            <a:endParaRPr/>
          </a:p>
        </p:txBody>
      </p:sp>
      <p:sp>
        <p:nvSpPr>
          <p:cNvPr id="181" name="Google Shape;181;p25"/>
          <p:cNvSpPr txBox="1"/>
          <p:nvPr>
            <p:ph idx="1" type="subTitle"/>
          </p:nvPr>
        </p:nvSpPr>
        <p:spPr>
          <a:xfrm>
            <a:off x="5020500" y="3602050"/>
            <a:ext cx="3675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Fetching data without a page reload</a:t>
            </a:r>
            <a:endParaRPr/>
          </a:p>
        </p:txBody>
      </p:sp>
      <p:sp>
        <p:nvSpPr>
          <p:cNvPr id="182" name="Google Shape;182;p25"/>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6"/>
          <p:cNvSpPr txBox="1"/>
          <p:nvPr>
            <p:ph idx="1" type="body"/>
          </p:nvPr>
        </p:nvSpPr>
        <p:spPr>
          <a:xfrm>
            <a:off x="3467825" y="1538675"/>
            <a:ext cx="5520000" cy="313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AJAX</a:t>
            </a:r>
            <a:r>
              <a:rPr lang="en"/>
              <a:t> stands for </a:t>
            </a:r>
            <a:r>
              <a:rPr b="1" lang="en"/>
              <a:t>Asynchronous JavaScript and XML</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AJAX is a technique for creating better, faster, and more interactive web applications with the help of XML, HTML, CSS, and JavaScript.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Although XML is in its title, the technology supports JSON, which is what we will use in this course.</a:t>
            </a:r>
            <a:endParaRPr/>
          </a:p>
        </p:txBody>
      </p:sp>
      <p:sp>
        <p:nvSpPr>
          <p:cNvPr id="188" name="Google Shape;188;p26"/>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Ajax?</a:t>
            </a:r>
            <a:endParaRPr/>
          </a:p>
        </p:txBody>
      </p:sp>
      <p:sp>
        <p:nvSpPr>
          <p:cNvPr id="189" name="Google Shape;189;p26"/>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7"/>
          <p:cNvSpPr txBox="1"/>
          <p:nvPr>
            <p:ph idx="1" type="body"/>
          </p:nvPr>
        </p:nvSpPr>
        <p:spPr>
          <a:xfrm>
            <a:off x="3467825" y="1538675"/>
            <a:ext cx="5520000" cy="159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JSON</a:t>
            </a:r>
            <a:r>
              <a:rPr lang="en"/>
              <a:t> stands for JavaScript Object Notation.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JSON is a lightweight data-interchange format. Its main purpose is to store data in a way that is easy for humans to read as well as machines to parse and generate. </a:t>
            </a:r>
            <a:endParaRPr/>
          </a:p>
        </p:txBody>
      </p:sp>
      <p:sp>
        <p:nvSpPr>
          <p:cNvPr id="195" name="Google Shape;195;p27"/>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JSON?</a:t>
            </a:r>
            <a:endParaRPr/>
          </a:p>
        </p:txBody>
      </p:sp>
      <p:sp>
        <p:nvSpPr>
          <p:cNvPr id="196" name="Google Shape;196;p2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sp>
        <p:nvSpPr>
          <p:cNvPr id="201" name="Google Shape;201;p28"/>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2" name="Google Shape;202;p28"/>
          <p:cNvSpPr txBox="1"/>
          <p:nvPr/>
        </p:nvSpPr>
        <p:spPr>
          <a:xfrm>
            <a:off x="498075" y="459750"/>
            <a:ext cx="8179800" cy="42624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000">
                <a:solidFill>
                  <a:schemeClr val="dk1"/>
                </a:solidFill>
              </a:rPr>
              <a:t>JSON is the same format as JavaScript objects. Formally, the key names must be in double quotes. Casually, single quotes--and even no quotes--might be allowed, depending on the program.</a:t>
            </a:r>
            <a:endParaRPr sz="1000">
              <a:solidFill>
                <a:schemeClr val="dk1"/>
              </a:solidFill>
            </a:endParaRPr>
          </a:p>
          <a:p>
            <a:pPr indent="0" lvl="0" marL="0" rtl="0" algn="l">
              <a:lnSpc>
                <a:spcPct val="137500"/>
              </a:lnSpc>
              <a:spcBef>
                <a:spcPts val="0"/>
              </a:spcBef>
              <a:spcAft>
                <a:spcPts val="0"/>
              </a:spcAft>
              <a:buNone/>
            </a:pPr>
            <a:r>
              <a:t/>
            </a:r>
            <a:endParaRPr sz="1000">
              <a:solidFill>
                <a:schemeClr val="dk1"/>
              </a:solidFill>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"userId"</a:t>
            </a:r>
            <a:r>
              <a:rPr lang="en" sz="1000">
                <a:solidFill>
                  <a:schemeClr val="dk1"/>
                </a:solidFill>
                <a:latin typeface="Roboto Mono"/>
                <a:ea typeface="Roboto Mono"/>
                <a:cs typeface="Roboto Mono"/>
                <a:sym typeface="Roboto Mono"/>
              </a:rPr>
              <a:t>: </a:t>
            </a:r>
            <a:r>
              <a:rPr lang="en" sz="1000">
                <a:solidFill>
                  <a:srgbClr val="09885A"/>
                </a:solidFill>
                <a:latin typeface="Roboto Mono"/>
                <a:ea typeface="Roboto Mono"/>
                <a:cs typeface="Roboto Mono"/>
                <a:sym typeface="Roboto Mono"/>
              </a:rPr>
              <a:t>1</a:t>
            </a: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"name"</a:t>
            </a:r>
            <a:r>
              <a:rPr lang="en" sz="1000">
                <a:solidFill>
                  <a:schemeClr val="dk1"/>
                </a:solidFill>
                <a:latin typeface="Roboto Mono"/>
                <a:ea typeface="Roboto Mono"/>
                <a:cs typeface="Roboto Mono"/>
                <a:sym typeface="Roboto Mono"/>
              </a:rPr>
              <a:t>: { </a:t>
            </a:r>
            <a:r>
              <a:rPr lang="en" sz="1000">
                <a:solidFill>
                  <a:srgbClr val="0451A5"/>
                </a:solidFill>
                <a:latin typeface="Roboto Mono"/>
                <a:ea typeface="Roboto Mono"/>
                <a:cs typeface="Roboto Mono"/>
                <a:sym typeface="Roboto Mono"/>
              </a:rPr>
              <a:t>"first"</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"Philip"</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"middle"</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"Jay"</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"last"</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"Fry"</a:t>
            </a: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"info"</a:t>
            </a:r>
            <a:r>
              <a:rPr lang="en" sz="1000">
                <a:solidFill>
                  <a:schemeClr val="dk1"/>
                </a:solidFill>
                <a:latin typeface="Roboto Mono"/>
                <a:ea typeface="Roboto Mono"/>
                <a:cs typeface="Roboto Mono"/>
                <a:sym typeface="Roboto Mono"/>
              </a:rPr>
              <a:t>: { </a:t>
            </a:r>
            <a:r>
              <a:rPr lang="en" sz="1000">
                <a:solidFill>
                  <a:srgbClr val="0451A5"/>
                </a:solidFill>
                <a:latin typeface="Roboto Mono"/>
                <a:ea typeface="Roboto Mono"/>
                <a:cs typeface="Roboto Mono"/>
                <a:sym typeface="Roboto Mono"/>
              </a:rPr>
              <a:t>"age"</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"25"</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"gender"</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"Male"</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"species"</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"Human"</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"homePlanet"</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"Earth"</a:t>
            </a: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"occupation"</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"Intergalactic Delivery Boy"</a:t>
            </a: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"sayings"</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"Shut up and take my money!"</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"I'm walking on sunshine, woah oh oooh"</a:t>
            </a: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"userId"</a:t>
            </a:r>
            <a:r>
              <a:rPr lang="en" sz="1000">
                <a:solidFill>
                  <a:schemeClr val="dk1"/>
                </a:solidFill>
                <a:latin typeface="Roboto Mono"/>
                <a:ea typeface="Roboto Mono"/>
                <a:cs typeface="Roboto Mono"/>
                <a:sym typeface="Roboto Mono"/>
              </a:rPr>
              <a:t>: </a:t>
            </a:r>
            <a:r>
              <a:rPr lang="en" sz="1000">
                <a:solidFill>
                  <a:srgbClr val="09885A"/>
                </a:solidFill>
                <a:latin typeface="Roboto Mono"/>
                <a:ea typeface="Roboto Mono"/>
                <a:cs typeface="Roboto Mono"/>
                <a:sym typeface="Roboto Mono"/>
              </a:rPr>
              <a:t>2</a:t>
            </a: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"name"</a:t>
            </a:r>
            <a:r>
              <a:rPr lang="en" sz="1000">
                <a:solidFill>
                  <a:schemeClr val="dk1"/>
                </a:solidFill>
                <a:latin typeface="Roboto Mono"/>
                <a:ea typeface="Roboto Mono"/>
                <a:cs typeface="Roboto Mono"/>
                <a:sym typeface="Roboto Mono"/>
              </a:rPr>
              <a:t>: { </a:t>
            </a:r>
            <a:r>
              <a:rPr lang="en" sz="1000">
                <a:solidFill>
                  <a:srgbClr val="0451A5"/>
                </a:solidFill>
                <a:latin typeface="Roboto Mono"/>
                <a:ea typeface="Roboto Mono"/>
                <a:cs typeface="Roboto Mono"/>
                <a:sym typeface="Roboto Mono"/>
              </a:rPr>
              <a:t>"first"</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"Turanga"</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"middle"</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"last"</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"Leela"</a:t>
            </a: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"info"</a:t>
            </a:r>
            <a:r>
              <a:rPr lang="en" sz="1000">
                <a:solidFill>
                  <a:schemeClr val="dk1"/>
                </a:solidFill>
                <a:latin typeface="Roboto Mono"/>
                <a:ea typeface="Roboto Mono"/>
                <a:cs typeface="Roboto Mono"/>
                <a:sym typeface="Roboto Mono"/>
              </a:rPr>
              <a:t>: { </a:t>
            </a:r>
            <a:r>
              <a:rPr lang="en" sz="1000">
                <a:solidFill>
                  <a:srgbClr val="0451A5"/>
                </a:solidFill>
                <a:latin typeface="Roboto Mono"/>
                <a:ea typeface="Roboto Mono"/>
                <a:cs typeface="Roboto Mono"/>
                <a:sym typeface="Roboto Mono"/>
              </a:rPr>
              <a:t>"age"</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"32"</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"gender"</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"Female"</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"species"</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"Mutant"</a:t>
            </a: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"homePlanet"</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"Earth"</a:t>
            </a: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"occupation"</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"Captain and pilot"</a:t>
            </a: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r>
              <a:rPr lang="en" sz="1000">
                <a:solidFill>
                  <a:srgbClr val="0451A5"/>
                </a:solidFill>
                <a:latin typeface="Roboto Mono"/>
                <a:ea typeface="Roboto Mono"/>
                <a:cs typeface="Roboto Mono"/>
                <a:sym typeface="Roboto Mono"/>
              </a:rPr>
              <a:t>"sayings"</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"You gotta do what you gotta do"</a:t>
            </a:r>
            <a:r>
              <a:rPr lang="en" sz="1000">
                <a:solidFill>
                  <a:schemeClr val="dk1"/>
                </a:solidFill>
                <a:latin typeface="Roboto Mono"/>
                <a:ea typeface="Roboto Mono"/>
                <a:cs typeface="Roboto Mono"/>
                <a:sym typeface="Roboto Mono"/>
              </a:rPr>
              <a:t>, </a:t>
            </a:r>
            <a:r>
              <a:rPr lang="en" sz="1000">
                <a:solidFill>
                  <a:srgbClr val="A31515"/>
                </a:solidFill>
                <a:latin typeface="Roboto Mono"/>
                <a:ea typeface="Roboto Mono"/>
                <a:cs typeface="Roboto Mono"/>
                <a:sym typeface="Roboto Mono"/>
              </a:rPr>
              <a:t>"I don't have good depth perception "</a:t>
            </a: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lnSpc>
                <a:spcPct val="137500"/>
              </a:lnSpc>
              <a:spcBef>
                <a:spcPts val="0"/>
              </a:spcBef>
              <a:spcAft>
                <a:spcPts val="0"/>
              </a:spcAft>
              <a:buNone/>
            </a:pPr>
            <a:r>
              <a:rPr lang="en" sz="1000">
                <a:solidFill>
                  <a:schemeClr val="dk1"/>
                </a:solidFill>
                <a:latin typeface="Roboto Mono"/>
                <a:ea typeface="Roboto Mono"/>
                <a:cs typeface="Roboto Mono"/>
                <a:sym typeface="Roboto Mono"/>
              </a:rPr>
              <a: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29"/>
          <p:cNvSpPr txBox="1"/>
          <p:nvPr>
            <p:ph idx="1" type="body"/>
          </p:nvPr>
        </p:nvSpPr>
        <p:spPr>
          <a:xfrm>
            <a:off x="3467825" y="1538675"/>
            <a:ext cx="5520000" cy="33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AJAX can be used for a multitude of reasons. The most common one being retrieving data from a server, without reloading the whole page. </a:t>
            </a:r>
            <a:endParaRPr/>
          </a:p>
          <a:p>
            <a:pPr indent="0" lvl="0" marL="0" rtl="0" algn="l">
              <a:spcBef>
                <a:spcPts val="600"/>
              </a:spcBef>
              <a:spcAft>
                <a:spcPts val="0"/>
              </a:spcAft>
              <a:buNone/>
            </a:pPr>
            <a:r>
              <a:rPr i="1" lang="en"/>
              <a:t>Or.</a:t>
            </a:r>
            <a:endParaRPr i="1"/>
          </a:p>
          <a:p>
            <a:pPr indent="0" lvl="0" marL="0" rtl="0" algn="l">
              <a:spcBef>
                <a:spcPts val="600"/>
              </a:spcBef>
              <a:spcAft>
                <a:spcPts val="0"/>
              </a:spcAft>
              <a:buNone/>
            </a:pPr>
            <a:r>
              <a:rPr lang="en"/>
              <a:t>You have a game and are tracking the user score. You could periodically save the user score to a database without stopping the user from playing the game.</a:t>
            </a:r>
            <a:endParaRPr/>
          </a:p>
          <a:p>
            <a:pPr indent="0" lvl="0" marL="0" rtl="0" algn="l">
              <a:spcBef>
                <a:spcPts val="600"/>
              </a:spcBef>
              <a:spcAft>
                <a:spcPts val="0"/>
              </a:spcAft>
              <a:buNone/>
            </a:pPr>
            <a:r>
              <a:rPr i="1" lang="en"/>
              <a:t>Or.</a:t>
            </a:r>
            <a:endParaRPr i="1"/>
          </a:p>
          <a:p>
            <a:pPr indent="0" lvl="0" marL="0" rtl="0" algn="l">
              <a:spcBef>
                <a:spcPts val="600"/>
              </a:spcBef>
              <a:spcAft>
                <a:spcPts val="0"/>
              </a:spcAft>
              <a:buNone/>
            </a:pPr>
            <a:r>
              <a:rPr lang="en"/>
              <a:t>You have a list of employees on a page, and when the user clicks on a specific item, the program gets the relevant information to display on the screen.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list goes on.</a:t>
            </a:r>
            <a:endParaRPr/>
          </a:p>
        </p:txBody>
      </p:sp>
      <p:sp>
        <p:nvSpPr>
          <p:cNvPr id="208" name="Google Shape;208;p29"/>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AJAX</a:t>
            </a:r>
            <a:r>
              <a:rPr lang="en"/>
              <a:t>?</a:t>
            </a:r>
            <a:endParaRPr/>
          </a:p>
        </p:txBody>
      </p:sp>
      <p:sp>
        <p:nvSpPr>
          <p:cNvPr id="209" name="Google Shape;209;p2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3" name="Shape 213"/>
        <p:cNvGrpSpPr/>
        <p:nvPr/>
      </p:nvGrpSpPr>
      <p:grpSpPr>
        <a:xfrm>
          <a:off x="0" y="0"/>
          <a:ext cx="0" cy="0"/>
          <a:chOff x="0" y="0"/>
          <a:chExt cx="0" cy="0"/>
        </a:xfrm>
      </p:grpSpPr>
      <p:sp>
        <p:nvSpPr>
          <p:cNvPr id="214" name="Google Shape;214;p30"/>
          <p:cNvSpPr txBox="1"/>
          <p:nvPr>
            <p:ph idx="4294967295" type="body"/>
          </p:nvPr>
        </p:nvSpPr>
        <p:spPr>
          <a:xfrm>
            <a:off x="421950" y="967600"/>
            <a:ext cx="8179200" cy="36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.ajax({</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method: </a:t>
            </a:r>
            <a:r>
              <a:rPr b="1" lang="en" sz="1050">
                <a:solidFill>
                  <a:srgbClr val="D80800"/>
                </a:solidFill>
                <a:highlight>
                  <a:srgbClr val="FFFFFF"/>
                </a:highlight>
                <a:latin typeface="Courier New"/>
                <a:ea typeface="Courier New"/>
                <a:cs typeface="Courier New"/>
                <a:sym typeface="Courier New"/>
              </a:rPr>
              <a:t>"GET"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url: </a:t>
            </a:r>
            <a:r>
              <a:rPr b="1" lang="en" sz="1050">
                <a:solidFill>
                  <a:srgbClr val="D80800"/>
                </a:solidFill>
                <a:highlight>
                  <a:srgbClr val="FFFFFF"/>
                </a:highlight>
                <a:latin typeface="Courier New"/>
                <a:ea typeface="Courier New"/>
                <a:cs typeface="Courier New"/>
                <a:sym typeface="Courier New"/>
              </a:rPr>
              <a:t>"https://jsonplaceholder.typicode.com/posts"</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dataType: </a:t>
            </a:r>
            <a:r>
              <a:rPr b="1" lang="en" sz="1050">
                <a:solidFill>
                  <a:srgbClr val="D80800"/>
                </a:solidFill>
                <a:highlight>
                  <a:srgbClr val="FFFFFF"/>
                </a:highlight>
                <a:latin typeface="Courier New"/>
                <a:ea typeface="Courier New"/>
                <a:cs typeface="Courier New"/>
                <a:sym typeface="Courier New"/>
              </a:rPr>
              <a:t>"json"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000A2"/>
                </a:solidFill>
                <a:highlight>
                  <a:srgbClr val="FFFFFF"/>
                </a:highlight>
                <a:latin typeface="Courier New"/>
                <a:ea typeface="Courier New"/>
                <a:cs typeface="Courier New"/>
                <a:sym typeface="Courier New"/>
              </a:rPr>
              <a:t>beforeSend</a:t>
            </a:r>
            <a:r>
              <a:rPr b="1" lang="en" sz="1050">
                <a:solidFill>
                  <a:schemeClr val="dk1"/>
                </a:solidFill>
                <a:highlight>
                  <a:srgbClr val="FFFFFF"/>
                </a:highlight>
                <a:latin typeface="Courier New"/>
                <a:ea typeface="Courier New"/>
                <a:cs typeface="Courier New"/>
                <a:sym typeface="Courier New"/>
              </a:rPr>
              <a:t>: function(){  </a:t>
            </a:r>
            <a:r>
              <a:rPr b="1" lang="en" sz="1050">
                <a:solidFill>
                  <a:srgbClr val="00B418"/>
                </a:solidFill>
                <a:highlight>
                  <a:srgbClr val="FFFFFF"/>
                </a:highlight>
                <a:latin typeface="Courier New"/>
                <a:ea typeface="Courier New"/>
                <a:cs typeface="Courier New"/>
                <a:sym typeface="Courier New"/>
              </a:rPr>
              <a:t>// turn on loader animation</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.done(function( data )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3C4C72"/>
                </a:solidFill>
                <a:highlight>
                  <a:srgbClr val="FFFFFF"/>
                </a:highlight>
                <a:latin typeface="Courier New"/>
                <a:ea typeface="Courier New"/>
                <a:cs typeface="Courier New"/>
                <a:sym typeface="Courier New"/>
              </a:rPr>
              <a:t>console.log</a:t>
            </a:r>
            <a:r>
              <a:rPr b="1" lang="en" sz="1050">
                <a:solidFill>
                  <a:schemeClr val="dk1"/>
                </a:solidFill>
                <a:highlight>
                  <a:srgbClr val="FFFFFF"/>
                </a:highlight>
                <a:latin typeface="Courier New"/>
                <a:ea typeface="Courier New"/>
                <a:cs typeface="Courier New"/>
                <a:sym typeface="Courier New"/>
              </a:rPr>
              <a:t>( data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.fail(function(err){</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(err);</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.always(function(){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turn off loader animation</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endParaRPr b="1"/>
          </a:p>
        </p:txBody>
      </p:sp>
      <p:sp>
        <p:nvSpPr>
          <p:cNvPr id="215" name="Google Shape;215;p30"/>
          <p:cNvSpPr txBox="1"/>
          <p:nvPr>
            <p:ph idx="4294967295" type="title"/>
          </p:nvPr>
        </p:nvSpPr>
        <p:spPr>
          <a:xfrm>
            <a:off x="316950" y="298300"/>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use AJAX</a:t>
            </a:r>
            <a:endParaRPr/>
          </a:p>
        </p:txBody>
      </p:sp>
      <p:sp>
        <p:nvSpPr>
          <p:cNvPr id="216" name="Google Shape;216;p30"/>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31"/>
          <p:cNvSpPr txBox="1"/>
          <p:nvPr>
            <p:ph idx="1" type="body"/>
          </p:nvPr>
        </p:nvSpPr>
        <p:spPr>
          <a:xfrm>
            <a:off x="641475" y="1434600"/>
            <a:ext cx="7864500" cy="2974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Let’s play with some APIs already.</a:t>
            </a:r>
            <a:endParaRPr>
              <a:solidFill>
                <a:srgbClr val="FFFFFF"/>
              </a:solidFill>
            </a:endParaRPr>
          </a:p>
          <a:p>
            <a:pPr indent="0" lvl="0" marL="0" rtl="0" algn="ctr">
              <a:spcBef>
                <a:spcPts val="600"/>
              </a:spcBef>
              <a:spcAft>
                <a:spcPts val="0"/>
              </a:spcAft>
              <a:buNone/>
            </a:pPr>
            <a:r>
              <a:rPr lang="en" sz="1800" u="sng">
                <a:solidFill>
                  <a:srgbClr val="FFFFFF"/>
                </a:solidFill>
                <a:hlinkClick r:id="rId4"/>
              </a:rPr>
              <a:t>http://swapi.co/</a:t>
            </a:r>
            <a:endParaRPr sz="1800"/>
          </a:p>
          <a:p>
            <a:pPr indent="0" lvl="0" marL="0" rtl="0" algn="ctr">
              <a:spcBef>
                <a:spcPts val="600"/>
              </a:spcBef>
              <a:spcAft>
                <a:spcPts val="0"/>
              </a:spcAft>
              <a:buNone/>
            </a:pPr>
            <a:r>
              <a:rPr lang="en" sz="1800"/>
              <a:t>https://developer.marvel.com/</a:t>
            </a:r>
            <a:endParaRPr sz="1800">
              <a:solidFill>
                <a:schemeClr val="lt1"/>
              </a:solidFill>
            </a:endParaRPr>
          </a:p>
          <a:p>
            <a:pPr indent="0" lvl="0" marL="0" rtl="0" algn="ctr">
              <a:spcBef>
                <a:spcPts val="600"/>
              </a:spcBef>
              <a:spcAft>
                <a:spcPts val="0"/>
              </a:spcAft>
              <a:buClr>
                <a:schemeClr val="dk1"/>
              </a:buClr>
              <a:buSzPts val="1100"/>
              <a:buFont typeface="Arial"/>
              <a:buNone/>
            </a:pPr>
            <a:r>
              <a:rPr lang="en" sz="1800" u="sng">
                <a:solidFill>
                  <a:schemeClr val="lt1"/>
                </a:solidFill>
                <a:hlinkClick r:id="rId5"/>
              </a:rPr>
              <a:t>https://freemusicarchive.org/api</a:t>
            </a:r>
            <a:endParaRPr sz="1800"/>
          </a:p>
          <a:p>
            <a:pPr indent="0" lvl="0" marL="0" rtl="0" algn="ctr">
              <a:spcBef>
                <a:spcPts val="600"/>
              </a:spcBef>
              <a:spcAft>
                <a:spcPts val="0"/>
              </a:spcAft>
              <a:buClr>
                <a:schemeClr val="dk1"/>
              </a:buClr>
              <a:buSzPts val="1100"/>
              <a:buFont typeface="Arial"/>
              <a:buNone/>
            </a:pPr>
            <a:r>
              <a:rPr lang="en" sz="1800" u="sng">
                <a:solidFill>
                  <a:schemeClr val="lt1"/>
                </a:solidFill>
                <a:hlinkClick r:id="rId6"/>
              </a:rPr>
              <a:t>https://jsonplaceholder.typicode.com/</a:t>
            </a:r>
            <a:endParaRPr sz="1800">
              <a:solidFill>
                <a:schemeClr val="lt1"/>
              </a:solidFill>
            </a:endParaRPr>
          </a:p>
          <a:p>
            <a:pPr indent="0" lvl="0" marL="0" rtl="0" algn="ctr">
              <a:spcBef>
                <a:spcPts val="600"/>
              </a:spcBef>
              <a:spcAft>
                <a:spcPts val="0"/>
              </a:spcAft>
              <a:buNone/>
            </a:pPr>
            <a:r>
              <a:rPr lang="en" sz="1800" u="sng">
                <a:solidFill>
                  <a:srgbClr val="FFFFFF"/>
                </a:solidFill>
                <a:hlinkClick r:id="rId7"/>
              </a:rPr>
              <a:t>https://anapioficeandfire.com/</a:t>
            </a:r>
            <a:endParaRPr sz="1800">
              <a:solidFill>
                <a:srgbClr val="FFFFFF"/>
              </a:solidFill>
            </a:endParaRPr>
          </a:p>
          <a:p>
            <a:pPr indent="0" lvl="0" marL="0" rtl="0" algn="ctr">
              <a:spcBef>
                <a:spcPts val="600"/>
              </a:spcBef>
              <a:spcAft>
                <a:spcPts val="0"/>
              </a:spcAft>
              <a:buNone/>
            </a:pPr>
            <a:r>
              <a:rPr lang="en" sz="1800"/>
              <a:t>https://opentdb.com/</a:t>
            </a:r>
            <a:endParaRPr sz="1800"/>
          </a:p>
          <a:p>
            <a:pPr indent="0" lvl="0" marL="0" rtl="0" algn="ctr">
              <a:spcBef>
                <a:spcPts val="600"/>
              </a:spcBef>
              <a:spcAft>
                <a:spcPts val="0"/>
              </a:spcAft>
              <a:buNone/>
            </a:pPr>
            <a:r>
              <a:rPr lang="en" sz="1800" u="sng">
                <a:solidFill>
                  <a:srgbClr val="FFFFFF"/>
                </a:solidFill>
                <a:hlinkClick r:id="rId8"/>
              </a:rPr>
              <a:t>http://jservice.io/</a:t>
            </a:r>
            <a:endParaRPr sz="1800">
              <a:solidFill>
                <a:srgbClr val="FFFFFF"/>
              </a:solidFill>
            </a:endParaRPr>
          </a:p>
        </p:txBody>
      </p:sp>
      <p:sp>
        <p:nvSpPr>
          <p:cNvPr id="222" name="Google Shape;222;p31"/>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2"/>
          <p:cNvSpPr txBox="1"/>
          <p:nvPr>
            <p:ph type="title"/>
          </p:nvPr>
        </p:nvSpPr>
        <p:spPr>
          <a:xfrm>
            <a:off x="434706" y="594500"/>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a:t>
            </a:r>
            <a:endParaRPr/>
          </a:p>
        </p:txBody>
      </p:sp>
      <p:sp>
        <p:nvSpPr>
          <p:cNvPr id="228" name="Google Shape;228;p32"/>
          <p:cNvSpPr txBox="1"/>
          <p:nvPr>
            <p:ph idx="1" type="body"/>
          </p:nvPr>
        </p:nvSpPr>
        <p:spPr>
          <a:xfrm>
            <a:off x="434325" y="1413000"/>
            <a:ext cx="2532900" cy="13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jQuery vs Plain JS</a:t>
            </a:r>
            <a:endParaRPr b="1"/>
          </a:p>
          <a:p>
            <a:pPr indent="0" lvl="0" marL="0" rtl="0" algn="l">
              <a:spcBef>
                <a:spcPts val="600"/>
              </a:spcBef>
              <a:spcAft>
                <a:spcPts val="0"/>
              </a:spcAft>
              <a:buNone/>
            </a:pPr>
            <a:r>
              <a:rPr lang="en" sz="1200"/>
              <a:t>We saw how to achieve the same things with jQuery vs what we did in Plain JavaScript</a:t>
            </a:r>
            <a:endParaRPr sz="1200"/>
          </a:p>
        </p:txBody>
      </p:sp>
      <p:sp>
        <p:nvSpPr>
          <p:cNvPr id="229" name="Google Shape;229;p32"/>
          <p:cNvSpPr txBox="1"/>
          <p:nvPr>
            <p:ph idx="2" type="body"/>
          </p:nvPr>
        </p:nvSpPr>
        <p:spPr>
          <a:xfrm>
            <a:off x="3120077" y="1413000"/>
            <a:ext cx="2532900" cy="13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AJAX</a:t>
            </a:r>
            <a:endParaRPr b="1"/>
          </a:p>
          <a:p>
            <a:pPr indent="0" lvl="0" marL="0" rtl="0" algn="l">
              <a:spcBef>
                <a:spcPts val="600"/>
              </a:spcBef>
              <a:spcAft>
                <a:spcPts val="0"/>
              </a:spcAft>
              <a:buNone/>
            </a:pPr>
            <a:r>
              <a:rPr lang="en" sz="1200"/>
              <a:t>Asynchronous JavaScript and XML.. we will use it to grab JSON most of the time.</a:t>
            </a:r>
            <a:endParaRPr sz="1200"/>
          </a:p>
        </p:txBody>
      </p:sp>
      <p:sp>
        <p:nvSpPr>
          <p:cNvPr id="230" name="Google Shape;230;p32"/>
          <p:cNvSpPr txBox="1"/>
          <p:nvPr>
            <p:ph idx="1" type="body"/>
          </p:nvPr>
        </p:nvSpPr>
        <p:spPr>
          <a:xfrm>
            <a:off x="428625" y="2596525"/>
            <a:ext cx="2544300" cy="147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JSON</a:t>
            </a:r>
            <a:endParaRPr b="1"/>
          </a:p>
          <a:p>
            <a:pPr indent="0" lvl="0" marL="0" rtl="0" algn="l">
              <a:spcBef>
                <a:spcPts val="600"/>
              </a:spcBef>
              <a:spcAft>
                <a:spcPts val="0"/>
              </a:spcAft>
              <a:buNone/>
            </a:pPr>
            <a:r>
              <a:rPr lang="en" sz="1200"/>
              <a:t>JavaScript Object Notation. </a:t>
            </a:r>
            <a:endParaRPr sz="1200"/>
          </a:p>
          <a:p>
            <a:pPr indent="0" lvl="0" marL="0" rtl="0" algn="l">
              <a:spcBef>
                <a:spcPts val="600"/>
              </a:spcBef>
              <a:spcAft>
                <a:spcPts val="0"/>
              </a:spcAft>
              <a:buNone/>
            </a:pPr>
            <a:r>
              <a:rPr lang="en" sz="1200"/>
              <a:t>( Looks a lot like an object )</a:t>
            </a:r>
            <a:endParaRPr sz="1200"/>
          </a:p>
        </p:txBody>
      </p:sp>
      <p:sp>
        <p:nvSpPr>
          <p:cNvPr id="231" name="Google Shape;231;p32"/>
          <p:cNvSpPr txBox="1"/>
          <p:nvPr>
            <p:ph idx="2" type="body"/>
          </p:nvPr>
        </p:nvSpPr>
        <p:spPr>
          <a:xfrm>
            <a:off x="3114367" y="2596525"/>
            <a:ext cx="25443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jQuery Ajax example</a:t>
            </a:r>
            <a:endParaRPr b="1"/>
          </a:p>
          <a:p>
            <a:pPr indent="0" lvl="0" marL="0" rtl="0" algn="l">
              <a:spcBef>
                <a:spcPts val="600"/>
              </a:spcBef>
              <a:spcAft>
                <a:spcPts val="0"/>
              </a:spcAft>
              <a:buNone/>
            </a:pPr>
            <a:r>
              <a:rPr lang="en" sz="1200"/>
              <a:t>$.ajax().done().fail().always();</a:t>
            </a:r>
            <a:endParaRPr sz="1200"/>
          </a:p>
        </p:txBody>
      </p:sp>
      <p:sp>
        <p:nvSpPr>
          <p:cNvPr id="232" name="Google Shape;232;p3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294667"/>
                </a:solidFill>
              </a:rPr>
              <a:t>‹#›</a:t>
            </a:fld>
            <a:endParaRPr>
              <a:solidFill>
                <a:srgbClr val="294667"/>
              </a:solidFill>
            </a:endParaRPr>
          </a:p>
        </p:txBody>
      </p:sp>
      <p:sp>
        <p:nvSpPr>
          <p:cNvPr id="233" name="Google Shape;233;p32"/>
          <p:cNvSpPr/>
          <p:nvPr/>
        </p:nvSpPr>
        <p:spPr>
          <a:xfrm>
            <a:off x="7291770" y="2143426"/>
            <a:ext cx="856643" cy="856643"/>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 for class</a:t>
            </a:r>
            <a:endParaRPr/>
          </a:p>
        </p:txBody>
      </p:sp>
      <p:sp>
        <p:nvSpPr>
          <p:cNvPr id="112" name="Google Shape;112;p16"/>
          <p:cNvSpPr txBox="1"/>
          <p:nvPr>
            <p:ph idx="1" type="body"/>
          </p:nvPr>
        </p:nvSpPr>
        <p:spPr>
          <a:xfrm>
            <a:off x="4994225" y="1585101"/>
            <a:ext cx="3692400" cy="905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u="sng">
                <a:solidFill>
                  <a:schemeClr val="hlink"/>
                </a:solidFill>
                <a:hlinkClick r:id="rId4"/>
              </a:rPr>
              <a:t>https://teamtreehouse.com/library/ajax-basics</a:t>
            </a:r>
            <a:endParaRPr sz="1400"/>
          </a:p>
        </p:txBody>
      </p:sp>
      <p:sp>
        <p:nvSpPr>
          <p:cNvPr id="113" name="Google Shape;113;p16"/>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7"/>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Class Topics</a:t>
            </a:r>
            <a:endParaRPr/>
          </a:p>
        </p:txBody>
      </p:sp>
      <p:sp>
        <p:nvSpPr>
          <p:cNvPr id="119" name="Google Shape;119;p17"/>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Array Properties and Methods</a:t>
            </a:r>
            <a:endParaRPr sz="1400"/>
          </a:p>
          <a:p>
            <a:pPr indent="-298450" lvl="1" marL="914400" rtl="0" algn="l">
              <a:spcBef>
                <a:spcPts val="0"/>
              </a:spcBef>
              <a:spcAft>
                <a:spcPts val="0"/>
              </a:spcAft>
              <a:buClr>
                <a:srgbClr val="FFA800"/>
              </a:buClr>
              <a:buSzPts val="1100"/>
              <a:buChar char="▪"/>
            </a:pPr>
            <a:r>
              <a:rPr lang="en" sz="1100"/>
              <a:t>length</a:t>
            </a:r>
            <a:endParaRPr sz="1100"/>
          </a:p>
          <a:p>
            <a:pPr indent="-298450" lvl="1" marL="914400" rtl="0" algn="l">
              <a:spcBef>
                <a:spcPts val="0"/>
              </a:spcBef>
              <a:spcAft>
                <a:spcPts val="0"/>
              </a:spcAft>
              <a:buSzPts val="1100"/>
              <a:buChar char="▪"/>
            </a:pPr>
            <a:r>
              <a:rPr lang="en" sz="1100"/>
              <a:t>indexOf()</a:t>
            </a:r>
            <a:endParaRPr sz="1100"/>
          </a:p>
          <a:p>
            <a:pPr indent="-298450" lvl="1" marL="914400" rtl="0" algn="l">
              <a:spcBef>
                <a:spcPts val="0"/>
              </a:spcBef>
              <a:spcAft>
                <a:spcPts val="0"/>
              </a:spcAft>
              <a:buSzPts val="1100"/>
              <a:buChar char="▪"/>
            </a:pPr>
            <a:r>
              <a:rPr lang="en" sz="1100"/>
              <a:t>join()</a:t>
            </a:r>
            <a:endParaRPr sz="1100"/>
          </a:p>
          <a:p>
            <a:pPr indent="-298450" lvl="1" marL="914400" rtl="0" algn="l">
              <a:spcBef>
                <a:spcPts val="0"/>
              </a:spcBef>
              <a:spcAft>
                <a:spcPts val="0"/>
              </a:spcAft>
              <a:buSzPts val="1100"/>
              <a:buChar char="▪"/>
            </a:pPr>
            <a:r>
              <a:rPr lang="en" sz="1100"/>
              <a:t>push()</a:t>
            </a:r>
            <a:endParaRPr sz="1100"/>
          </a:p>
          <a:p>
            <a:pPr indent="-298450" lvl="1" marL="914400" rtl="0" algn="l">
              <a:spcBef>
                <a:spcPts val="0"/>
              </a:spcBef>
              <a:spcAft>
                <a:spcPts val="0"/>
              </a:spcAft>
              <a:buSzPts val="1100"/>
              <a:buChar char="▪"/>
            </a:pPr>
            <a:r>
              <a:rPr lang="en" sz="1100"/>
              <a:t>pop()</a:t>
            </a:r>
            <a:endParaRPr sz="1100"/>
          </a:p>
          <a:p>
            <a:pPr indent="-298450" lvl="1" marL="914400" rtl="0" algn="l">
              <a:spcBef>
                <a:spcPts val="0"/>
              </a:spcBef>
              <a:spcAft>
                <a:spcPts val="0"/>
              </a:spcAft>
              <a:buSzPts val="1100"/>
              <a:buChar char="▪"/>
            </a:pPr>
            <a:r>
              <a:rPr lang="en" sz="1100"/>
              <a:t>unshift()</a:t>
            </a:r>
            <a:endParaRPr sz="1100"/>
          </a:p>
          <a:p>
            <a:pPr indent="-298450" lvl="1" marL="914400" rtl="0" algn="l">
              <a:spcBef>
                <a:spcPts val="0"/>
              </a:spcBef>
              <a:spcAft>
                <a:spcPts val="0"/>
              </a:spcAft>
              <a:buClr>
                <a:srgbClr val="FFA800"/>
              </a:buClr>
              <a:buSzPts val="1100"/>
              <a:buChar char="▪"/>
            </a:pPr>
            <a:r>
              <a:rPr lang="en" sz="1100"/>
              <a:t>shift()</a:t>
            </a:r>
            <a:endParaRPr sz="1400"/>
          </a:p>
          <a:p>
            <a:pPr indent="-317500" lvl="0" marL="457200" rtl="0" algn="l">
              <a:spcBef>
                <a:spcPts val="0"/>
              </a:spcBef>
              <a:spcAft>
                <a:spcPts val="0"/>
              </a:spcAft>
              <a:buSzPts val="1400"/>
              <a:buChar char="▫"/>
            </a:pPr>
            <a:r>
              <a:rPr lang="en" sz="1400"/>
              <a:t>jQuery</a:t>
            </a:r>
            <a:endParaRPr sz="1400"/>
          </a:p>
        </p:txBody>
      </p:sp>
      <p:sp>
        <p:nvSpPr>
          <p:cNvPr id="120" name="Google Shape;120;p1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Topics</a:t>
            </a:r>
            <a:endParaRPr/>
          </a:p>
        </p:txBody>
      </p:sp>
      <p:sp>
        <p:nvSpPr>
          <p:cNvPr id="126" name="Google Shape;126;p18"/>
          <p:cNvSpPr txBox="1"/>
          <p:nvPr>
            <p:ph idx="1" type="body"/>
          </p:nvPr>
        </p:nvSpPr>
        <p:spPr>
          <a:xfrm>
            <a:off x="4994225" y="1585100"/>
            <a:ext cx="3692400" cy="23706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n" sz="1400"/>
              <a:t>jQuery vs Plain JS</a:t>
            </a:r>
            <a:endParaRPr sz="1400"/>
          </a:p>
          <a:p>
            <a:pPr indent="-317500" lvl="1" marL="914400" marR="0" rtl="0" algn="l">
              <a:lnSpc>
                <a:spcPct val="100000"/>
              </a:lnSpc>
              <a:spcBef>
                <a:spcPts val="0"/>
              </a:spcBef>
              <a:spcAft>
                <a:spcPts val="0"/>
              </a:spcAft>
              <a:buSzPts val="1400"/>
              <a:buChar char="▪"/>
            </a:pPr>
            <a:r>
              <a:rPr lang="en" sz="1400"/>
              <a:t>Caching DOM</a:t>
            </a:r>
            <a:endParaRPr sz="1400"/>
          </a:p>
          <a:p>
            <a:pPr indent="-317500" lvl="1" marL="914400" marR="0" rtl="0" algn="l">
              <a:lnSpc>
                <a:spcPct val="100000"/>
              </a:lnSpc>
              <a:spcBef>
                <a:spcPts val="0"/>
              </a:spcBef>
              <a:spcAft>
                <a:spcPts val="0"/>
              </a:spcAft>
              <a:buSzPts val="1400"/>
              <a:buChar char="▪"/>
            </a:pPr>
            <a:r>
              <a:rPr lang="en" sz="1400"/>
              <a:t>Listening to Events</a:t>
            </a:r>
            <a:endParaRPr sz="1400"/>
          </a:p>
          <a:p>
            <a:pPr indent="-317500" lvl="1" marL="914400" marR="0" rtl="0" algn="l">
              <a:lnSpc>
                <a:spcPct val="100000"/>
              </a:lnSpc>
              <a:spcBef>
                <a:spcPts val="0"/>
              </a:spcBef>
              <a:spcAft>
                <a:spcPts val="0"/>
              </a:spcAft>
              <a:buSzPts val="1400"/>
              <a:buChar char="▪"/>
            </a:pPr>
            <a:r>
              <a:rPr lang="en" sz="1400"/>
              <a:t>Manipulating HTML</a:t>
            </a:r>
            <a:endParaRPr sz="1400"/>
          </a:p>
          <a:p>
            <a:pPr indent="-317500" lvl="1" marL="914400" marR="0" rtl="0" algn="l">
              <a:lnSpc>
                <a:spcPct val="100000"/>
              </a:lnSpc>
              <a:spcBef>
                <a:spcPts val="0"/>
              </a:spcBef>
              <a:spcAft>
                <a:spcPts val="0"/>
              </a:spcAft>
              <a:buSzPts val="1400"/>
              <a:buChar char="▪"/>
            </a:pPr>
            <a:r>
              <a:rPr lang="en" sz="1400"/>
              <a:t>Toggling Classes</a:t>
            </a:r>
            <a:endParaRPr sz="1400"/>
          </a:p>
          <a:p>
            <a:pPr indent="-317500" lvl="0" marL="457200" marR="0" rtl="0" algn="l">
              <a:lnSpc>
                <a:spcPct val="100000"/>
              </a:lnSpc>
              <a:spcBef>
                <a:spcPts val="0"/>
              </a:spcBef>
              <a:spcAft>
                <a:spcPts val="0"/>
              </a:spcAft>
              <a:buSzPts val="1400"/>
              <a:buChar char="▫"/>
            </a:pPr>
            <a:r>
              <a:rPr lang="en" sz="1400"/>
              <a:t>Ajax</a:t>
            </a:r>
            <a:endParaRPr sz="1400"/>
          </a:p>
          <a:p>
            <a:pPr indent="-317500" lvl="1" marL="914400" marR="0" rtl="0" algn="l">
              <a:lnSpc>
                <a:spcPct val="100000"/>
              </a:lnSpc>
              <a:spcBef>
                <a:spcPts val="0"/>
              </a:spcBef>
              <a:spcAft>
                <a:spcPts val="0"/>
              </a:spcAft>
              <a:buSzPts val="1400"/>
              <a:buChar char="▪"/>
            </a:pPr>
            <a:r>
              <a:rPr lang="en" sz="1400"/>
              <a:t>What is Ajax</a:t>
            </a:r>
            <a:endParaRPr sz="1400"/>
          </a:p>
          <a:p>
            <a:pPr indent="-317500" lvl="1" marL="914400" marR="0" rtl="0" algn="l">
              <a:lnSpc>
                <a:spcPct val="100000"/>
              </a:lnSpc>
              <a:spcBef>
                <a:spcPts val="0"/>
              </a:spcBef>
              <a:spcAft>
                <a:spcPts val="0"/>
              </a:spcAft>
              <a:buSzPts val="1400"/>
              <a:buChar char="▪"/>
            </a:pPr>
            <a:r>
              <a:rPr lang="en" sz="1400"/>
              <a:t>What is JSON</a:t>
            </a:r>
            <a:endParaRPr sz="1400"/>
          </a:p>
          <a:p>
            <a:pPr indent="-317500" lvl="1" marL="914400" marR="0" rtl="0" algn="l">
              <a:lnSpc>
                <a:spcPct val="100000"/>
              </a:lnSpc>
              <a:spcBef>
                <a:spcPts val="0"/>
              </a:spcBef>
              <a:spcAft>
                <a:spcPts val="0"/>
              </a:spcAft>
              <a:buSzPts val="1400"/>
              <a:buChar char="▪"/>
            </a:pPr>
            <a:r>
              <a:rPr lang="en" sz="1400"/>
              <a:t>Why you would use it</a:t>
            </a:r>
            <a:endParaRPr sz="1400"/>
          </a:p>
          <a:p>
            <a:pPr indent="-317500" lvl="1" marL="914400" marR="0" rtl="0" algn="l">
              <a:lnSpc>
                <a:spcPct val="100000"/>
              </a:lnSpc>
              <a:spcBef>
                <a:spcPts val="0"/>
              </a:spcBef>
              <a:spcAft>
                <a:spcPts val="0"/>
              </a:spcAft>
              <a:buSzPts val="1400"/>
              <a:buChar char="▪"/>
            </a:pPr>
            <a:r>
              <a:rPr lang="en" sz="1400"/>
              <a:t>How to use AJAX and jQuery</a:t>
            </a:r>
            <a:endParaRPr sz="1400"/>
          </a:p>
        </p:txBody>
      </p:sp>
      <p:sp>
        <p:nvSpPr>
          <p:cNvPr id="127" name="Google Shape;127;p1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9"/>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jQuery vs Plain JS</a:t>
            </a:r>
            <a:endParaRPr/>
          </a:p>
        </p:txBody>
      </p:sp>
      <p:sp>
        <p:nvSpPr>
          <p:cNvPr id="133" name="Google Shape;133;p19"/>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jQuery make my life easier?</a:t>
            </a:r>
            <a:endParaRPr/>
          </a:p>
        </p:txBody>
      </p:sp>
      <p:sp>
        <p:nvSpPr>
          <p:cNvPr id="134" name="Google Shape;134;p19"/>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0"/>
          <p:cNvSpPr txBox="1"/>
          <p:nvPr>
            <p:ph idx="1" type="body"/>
          </p:nvPr>
        </p:nvSpPr>
        <p:spPr>
          <a:xfrm>
            <a:off x="3467825" y="1614875"/>
            <a:ext cx="5449800" cy="82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We have seen how to use JavaScript to select the DOM elements, and we looked at the jQuery way of selecting elements. Now let’s look at them back to back and compare the differences. </a:t>
            </a:r>
            <a:endParaRPr sz="1100"/>
          </a:p>
          <a:p>
            <a:pPr indent="0" lvl="0" marL="0" rtl="0" algn="l">
              <a:spcBef>
                <a:spcPts val="600"/>
              </a:spcBef>
              <a:spcAft>
                <a:spcPts val="0"/>
              </a:spcAft>
              <a:buNone/>
            </a:pPr>
            <a:r>
              <a:t/>
            </a:r>
            <a:endParaRPr sz="1100"/>
          </a:p>
        </p:txBody>
      </p:sp>
      <p:sp>
        <p:nvSpPr>
          <p:cNvPr id="140" name="Google Shape;140;p20"/>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Caching the DOM</a:t>
            </a:r>
            <a:endParaRPr/>
          </a:p>
        </p:txBody>
      </p:sp>
      <p:sp>
        <p:nvSpPr>
          <p:cNvPr id="141" name="Google Shape;141;p2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2" name="Google Shape;142;p20"/>
          <p:cNvSpPr txBox="1"/>
          <p:nvPr>
            <p:ph idx="1" type="body"/>
          </p:nvPr>
        </p:nvSpPr>
        <p:spPr>
          <a:xfrm>
            <a:off x="3438675" y="2591775"/>
            <a:ext cx="5449800" cy="1953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50">
                <a:solidFill>
                  <a:srgbClr val="00B418"/>
                </a:solidFill>
                <a:highlight>
                  <a:srgbClr val="FFFFFF"/>
                </a:highlight>
                <a:latin typeface="Courier New"/>
                <a:ea typeface="Courier New"/>
                <a:cs typeface="Courier New"/>
                <a:sym typeface="Courier New"/>
              </a:rPr>
              <a:t>// Plain JavaScript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userDisplay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6D79DE"/>
                </a:solidFill>
                <a:highlight>
                  <a:srgbClr val="FFFFFF"/>
                </a:highlight>
                <a:latin typeface="Courier New"/>
                <a:ea typeface="Courier New"/>
                <a:cs typeface="Courier New"/>
                <a:sym typeface="Courier New"/>
              </a:rPr>
              <a:t>document</a:t>
            </a:r>
            <a:r>
              <a:rPr b="1" lang="en" sz="1050">
                <a:solidFill>
                  <a:schemeClr val="dk1"/>
                </a:solidFill>
                <a:highlight>
                  <a:srgbClr val="FFFFFF"/>
                </a:highlight>
                <a:latin typeface="Courier New"/>
                <a:ea typeface="Courier New"/>
                <a:cs typeface="Courier New"/>
                <a:sym typeface="Courier New"/>
              </a:rPr>
              <a:t>.querySelector(</a:t>
            </a:r>
            <a:r>
              <a:rPr b="1" lang="en" sz="1050">
                <a:solidFill>
                  <a:srgbClr val="D80800"/>
                </a:solidFill>
                <a:highlight>
                  <a:srgbClr val="FFFFFF"/>
                </a:highlight>
                <a:latin typeface="Courier New"/>
                <a:ea typeface="Courier New"/>
                <a:cs typeface="Courier New"/>
                <a:sym typeface="Courier New"/>
              </a:rPr>
              <a:t>'#userDisplay'</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allLI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6D79DE"/>
                </a:solidFill>
                <a:highlight>
                  <a:srgbClr val="FFFFFF"/>
                </a:highlight>
                <a:latin typeface="Courier New"/>
                <a:ea typeface="Courier New"/>
                <a:cs typeface="Courier New"/>
                <a:sym typeface="Courier New"/>
              </a:rPr>
              <a:t>document</a:t>
            </a:r>
            <a:r>
              <a:rPr b="1" lang="en" sz="1050">
                <a:solidFill>
                  <a:schemeClr val="dk1"/>
                </a:solidFill>
                <a:highlight>
                  <a:srgbClr val="FFFFFF"/>
                </a:highlight>
                <a:latin typeface="Courier New"/>
                <a:ea typeface="Courier New"/>
                <a:cs typeface="Courier New"/>
                <a:sym typeface="Courier New"/>
              </a:rPr>
              <a:t>.querySelectorAll(</a:t>
            </a:r>
            <a:r>
              <a:rPr b="1" lang="en" sz="1050">
                <a:solidFill>
                  <a:srgbClr val="D80800"/>
                </a:solidFill>
                <a:highlight>
                  <a:srgbClr val="FFFFFF"/>
                </a:highlight>
                <a:latin typeface="Courier New"/>
                <a:ea typeface="Courier New"/>
                <a:cs typeface="Courier New"/>
                <a:sym typeface="Courier New"/>
              </a:rPr>
              <a:t>'#nav li'</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br>
              <a:rPr b="1" lang="en" sz="1050">
                <a:solidFill>
                  <a:schemeClr val="dk1"/>
                </a:solidFill>
                <a:highlight>
                  <a:srgbClr val="FFFFFF"/>
                </a:highlight>
                <a:latin typeface="Courier New"/>
                <a:ea typeface="Courier New"/>
                <a:cs typeface="Courier New"/>
                <a:sym typeface="Courier New"/>
              </a:rPr>
            </a:br>
            <a:r>
              <a:rPr b="1" lang="en" sz="1050">
                <a:solidFill>
                  <a:srgbClr val="00B418"/>
                </a:solidFill>
                <a:highlight>
                  <a:srgbClr val="FFFFFF"/>
                </a:highlight>
                <a:latin typeface="Courier New"/>
                <a:ea typeface="Courier New"/>
                <a:cs typeface="Courier New"/>
                <a:sym typeface="Courier New"/>
              </a:rPr>
              <a:t>// jQuery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userDisplay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'#userDisplay'</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allLI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'#nav li'</a:t>
            </a: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50">
              <a:solidFill>
                <a:srgbClr val="0100B6"/>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6" name="Shape 146"/>
        <p:cNvGrpSpPr/>
        <p:nvPr/>
      </p:nvGrpSpPr>
      <p:grpSpPr>
        <a:xfrm>
          <a:off x="0" y="0"/>
          <a:ext cx="0" cy="0"/>
          <a:chOff x="0" y="0"/>
          <a:chExt cx="0" cy="0"/>
        </a:xfrm>
      </p:grpSpPr>
      <p:sp>
        <p:nvSpPr>
          <p:cNvPr id="147" name="Google Shape;147;p21"/>
          <p:cNvSpPr txBox="1"/>
          <p:nvPr>
            <p:ph idx="4294967295" type="body"/>
          </p:nvPr>
        </p:nvSpPr>
        <p:spPr>
          <a:xfrm>
            <a:off x="259500" y="919725"/>
            <a:ext cx="8619600" cy="97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t>Once upon a time, the DOM was a mess. Each browser, and sometimes browser versions, implemented the JavaScript spec differently or not at all. One of those items was, addEventListener </a:t>
            </a:r>
            <a:endParaRPr sz="1100"/>
          </a:p>
          <a:p>
            <a:pPr indent="0" lvl="0" marL="0" rtl="0" algn="l">
              <a:spcBef>
                <a:spcPts val="600"/>
              </a:spcBef>
              <a:spcAft>
                <a:spcPts val="0"/>
              </a:spcAft>
              <a:buClr>
                <a:schemeClr val="dk1"/>
              </a:buClr>
              <a:buSzPts val="1100"/>
              <a:buFont typeface="Arial"/>
              <a:buNone/>
            </a:pPr>
            <a:r>
              <a:t/>
            </a:r>
            <a:endParaRPr sz="1100"/>
          </a:p>
          <a:p>
            <a:pPr indent="0" lvl="0" marL="0" rtl="0" algn="l">
              <a:spcBef>
                <a:spcPts val="600"/>
              </a:spcBef>
              <a:spcAft>
                <a:spcPts val="0"/>
              </a:spcAft>
              <a:buClr>
                <a:schemeClr val="dk1"/>
              </a:buClr>
              <a:buSzPts val="1100"/>
              <a:buFont typeface="Arial"/>
              <a:buNone/>
            </a:pPr>
            <a:r>
              <a:rPr lang="en" sz="1100"/>
              <a:t>This is where jQuery came in to save the day. jQuery created an API to handle the differences between browsers. With one method, you can add an event listener and be assured that it's going to work in all the browsers. </a:t>
            </a:r>
            <a:endParaRPr sz="1100"/>
          </a:p>
          <a:p>
            <a:pPr indent="0" lvl="0" marL="0" rtl="0" algn="l">
              <a:spcBef>
                <a:spcPts val="600"/>
              </a:spcBef>
              <a:spcAft>
                <a:spcPts val="0"/>
              </a:spcAft>
              <a:buClr>
                <a:schemeClr val="dk1"/>
              </a:buClr>
              <a:buSzPts val="1100"/>
              <a:buFont typeface="Arial"/>
              <a:buNone/>
            </a:pPr>
            <a:r>
              <a:t/>
            </a:r>
            <a:endParaRPr sz="1100"/>
          </a:p>
          <a:p>
            <a:pPr indent="0" lvl="0" marL="0" rtl="0" algn="l">
              <a:spcBef>
                <a:spcPts val="600"/>
              </a:spcBef>
              <a:spcAft>
                <a:spcPts val="0"/>
              </a:spcAft>
              <a:buNone/>
            </a:pPr>
            <a:r>
              <a:t/>
            </a:r>
            <a:endParaRPr sz="1100"/>
          </a:p>
        </p:txBody>
      </p:sp>
      <p:sp>
        <p:nvSpPr>
          <p:cNvPr id="148" name="Google Shape;148;p21"/>
          <p:cNvSpPr txBox="1"/>
          <p:nvPr>
            <p:ph idx="4294967295" type="title"/>
          </p:nvPr>
        </p:nvSpPr>
        <p:spPr>
          <a:xfrm>
            <a:off x="259500" y="25042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Listening to Events</a:t>
            </a:r>
            <a:endParaRPr/>
          </a:p>
        </p:txBody>
      </p:sp>
      <p:sp>
        <p:nvSpPr>
          <p:cNvPr id="149" name="Google Shape;149;p21"/>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0" name="Google Shape;150;p21"/>
          <p:cNvSpPr txBox="1"/>
          <p:nvPr>
            <p:ph idx="4294967295" type="body"/>
          </p:nvPr>
        </p:nvSpPr>
        <p:spPr>
          <a:xfrm>
            <a:off x="4539925" y="2107225"/>
            <a:ext cx="4224000" cy="162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solidFill>
                  <a:srgbClr val="00B418"/>
                </a:solidFill>
                <a:highlight>
                  <a:srgbClr val="FFFFFF"/>
                </a:highlight>
                <a:latin typeface="Courier New"/>
                <a:ea typeface="Courier New"/>
                <a:cs typeface="Courier New"/>
                <a:sym typeface="Courier New"/>
              </a:rPr>
              <a:t>// Plain JS</a:t>
            </a:r>
            <a:br>
              <a:rPr lang="en" sz="1050">
                <a:solidFill>
                  <a:schemeClr val="dk1"/>
                </a:solidFill>
                <a:highlight>
                  <a:srgbClr val="FFFFFF"/>
                </a:highlight>
                <a:latin typeface="Courier New"/>
                <a:ea typeface="Courier New"/>
                <a:cs typeface="Courier New"/>
                <a:sym typeface="Courier New"/>
              </a:rPr>
            </a:br>
            <a:r>
              <a:rPr b="1" lang="en" sz="1050">
                <a:solidFill>
                  <a:srgbClr val="0100B6"/>
                </a:solidFill>
                <a:highlight>
                  <a:srgbClr val="FFFFFF"/>
                </a:highlight>
                <a:latin typeface="Courier New"/>
                <a:ea typeface="Courier New"/>
                <a:cs typeface="Courier New"/>
                <a:sym typeface="Courier New"/>
              </a:rPr>
              <a:t>var</a:t>
            </a:r>
            <a:r>
              <a:rPr b="1" lang="en" sz="1050">
                <a:solidFill>
                  <a:schemeClr val="dk1"/>
                </a:solidFill>
                <a:highlight>
                  <a:srgbClr val="FFFFFF"/>
                </a:highlight>
                <a:latin typeface="Courier New"/>
                <a:ea typeface="Courier New"/>
                <a:cs typeface="Courier New"/>
                <a:sym typeface="Courier New"/>
              </a:rPr>
              <a:t> button </a:t>
            </a:r>
            <a:r>
              <a:rPr b="1" lang="en" sz="1050">
                <a:solidFill>
                  <a:srgbClr val="0100B6"/>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document.querySelector(</a:t>
            </a:r>
            <a:r>
              <a:rPr b="1" lang="en" sz="1050">
                <a:solidFill>
                  <a:srgbClr val="D80800"/>
                </a:solidFill>
                <a:highlight>
                  <a:srgbClr val="FFFFFF"/>
                </a:highlight>
                <a:latin typeface="Courier New"/>
                <a:ea typeface="Courier New"/>
                <a:cs typeface="Courier New"/>
                <a:sym typeface="Courier New"/>
              </a:rPr>
              <a:t>'#button'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button.</a:t>
            </a:r>
            <a:r>
              <a:rPr b="1" lang="en" sz="1050">
                <a:solidFill>
                  <a:srgbClr val="3C4C72"/>
                </a:solidFill>
                <a:highlight>
                  <a:srgbClr val="FFFFFF"/>
                </a:highlight>
                <a:latin typeface="Courier New"/>
                <a:ea typeface="Courier New"/>
                <a:cs typeface="Courier New"/>
                <a:sym typeface="Courier New"/>
              </a:rPr>
              <a:t>addEventListener</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'click'</a:t>
            </a:r>
            <a:r>
              <a:rPr b="1" lang="en" sz="1050">
                <a:solidFill>
                  <a:schemeClr val="dk1"/>
                </a:solidFill>
                <a:highlight>
                  <a:srgbClr val="FFFFFF"/>
                </a:highlight>
                <a:latin typeface="Courier New"/>
                <a:ea typeface="Courier New"/>
                <a:cs typeface="Courier New"/>
                <a:sym typeface="Courier New"/>
              </a:rPr>
              <a:t>, function(e){</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e.preventDefault();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do stuff</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sz="1050">
              <a:solidFill>
                <a:srgbClr val="00B418"/>
              </a:solidFill>
              <a:highlight>
                <a:srgbClr val="FFFFFF"/>
              </a:highlight>
              <a:latin typeface="Courier New"/>
              <a:ea typeface="Courier New"/>
              <a:cs typeface="Courier New"/>
              <a:sym typeface="Courier New"/>
            </a:endParaRPr>
          </a:p>
        </p:txBody>
      </p:sp>
      <p:sp>
        <p:nvSpPr>
          <p:cNvPr id="151" name="Google Shape;151;p21"/>
          <p:cNvSpPr txBox="1"/>
          <p:nvPr/>
        </p:nvSpPr>
        <p:spPr>
          <a:xfrm>
            <a:off x="335250" y="2107225"/>
            <a:ext cx="2835000" cy="162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50">
                <a:solidFill>
                  <a:srgbClr val="00B418"/>
                </a:solidFill>
                <a:highlight>
                  <a:srgbClr val="FFFFFF"/>
                </a:highlight>
                <a:latin typeface="Courier New"/>
                <a:ea typeface="Courier New"/>
                <a:cs typeface="Courier New"/>
                <a:sym typeface="Courier New"/>
              </a:rPr>
              <a:t>// jQuery</a:t>
            </a:r>
            <a:br>
              <a:rPr b="1" lang="en" sz="1050">
                <a:solidFill>
                  <a:schemeClr val="dk1"/>
                </a:solidFill>
                <a:highlight>
                  <a:srgbClr val="FFFFFF"/>
                </a:highlight>
                <a:latin typeface="Courier New"/>
                <a:ea typeface="Courier New"/>
                <a:cs typeface="Courier New"/>
                <a:sym typeface="Courier New"/>
              </a:rPr>
            </a:br>
            <a:r>
              <a:rPr b="1" lang="en" sz="1050">
                <a:solidFill>
                  <a:srgbClr val="0100B6"/>
                </a:solidFill>
                <a:highlight>
                  <a:srgbClr val="FFFFFF"/>
                </a:highlight>
                <a:latin typeface="Courier New"/>
                <a:ea typeface="Courier New"/>
                <a:cs typeface="Courier New"/>
                <a:sym typeface="Courier New"/>
              </a:rPr>
              <a:t>var</a:t>
            </a:r>
            <a:r>
              <a:rPr b="1" lang="en" sz="1050">
                <a:solidFill>
                  <a:schemeClr val="dk1"/>
                </a:solidFill>
                <a:highlight>
                  <a:srgbClr val="FFFFFF"/>
                </a:highlight>
                <a:latin typeface="Courier New"/>
                <a:ea typeface="Courier New"/>
                <a:cs typeface="Courier New"/>
                <a:sym typeface="Courier New"/>
              </a:rPr>
              <a:t> $button </a:t>
            </a:r>
            <a:r>
              <a:rPr b="1" lang="en" sz="1050">
                <a:solidFill>
                  <a:srgbClr val="0100B6"/>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'#button'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$button.</a:t>
            </a:r>
            <a:r>
              <a:rPr b="1" lang="en" sz="1050">
                <a:solidFill>
                  <a:srgbClr val="3C4C72"/>
                </a:solidFill>
                <a:highlight>
                  <a:srgbClr val="FFFFFF"/>
                </a:highlight>
                <a:latin typeface="Courier New"/>
                <a:ea typeface="Courier New"/>
                <a:cs typeface="Courier New"/>
                <a:sym typeface="Courier New"/>
              </a:rPr>
              <a:t>on</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'click'</a:t>
            </a:r>
            <a:r>
              <a:rPr b="1" lang="en" sz="1050">
                <a:solidFill>
                  <a:schemeClr val="dk1"/>
                </a:solidFill>
                <a:highlight>
                  <a:srgbClr val="FFFFFF"/>
                </a:highlight>
                <a:latin typeface="Courier New"/>
                <a:ea typeface="Courier New"/>
                <a:cs typeface="Courier New"/>
                <a:sym typeface="Courier New"/>
              </a:rPr>
              <a:t>, function(e){</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e.preventDefault();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do stuff</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sz="1050">
              <a:solidFill>
                <a:srgbClr val="00B41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5" name="Shape 155"/>
        <p:cNvGrpSpPr/>
        <p:nvPr/>
      </p:nvGrpSpPr>
      <p:grpSpPr>
        <a:xfrm>
          <a:off x="0" y="0"/>
          <a:ext cx="0" cy="0"/>
          <a:chOff x="0" y="0"/>
          <a:chExt cx="0" cy="0"/>
        </a:xfrm>
      </p:grpSpPr>
      <p:sp>
        <p:nvSpPr>
          <p:cNvPr id="156" name="Google Shape;156;p22"/>
          <p:cNvSpPr txBox="1"/>
          <p:nvPr>
            <p:ph idx="4294967295" type="body"/>
          </p:nvPr>
        </p:nvSpPr>
        <p:spPr>
          <a:xfrm>
            <a:off x="2519975" y="460400"/>
            <a:ext cx="5449800" cy="71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Most things in jQuery have a method to either get or set a value of something.</a:t>
            </a:r>
            <a:endParaRPr sz="1100"/>
          </a:p>
          <a:p>
            <a:pPr indent="0" lvl="0" marL="0" rtl="0" algn="l">
              <a:spcBef>
                <a:spcPts val="600"/>
              </a:spcBef>
              <a:spcAft>
                <a:spcPts val="0"/>
              </a:spcAft>
              <a:buNone/>
            </a:pPr>
            <a:r>
              <a:rPr lang="en" sz="1100"/>
              <a:t>Let’s look at how to get an element's innerText and the change it.</a:t>
            </a:r>
            <a:endParaRPr sz="1100"/>
          </a:p>
        </p:txBody>
      </p:sp>
      <p:sp>
        <p:nvSpPr>
          <p:cNvPr id="157" name="Google Shape;157;p22"/>
          <p:cNvSpPr txBox="1"/>
          <p:nvPr>
            <p:ph idx="4294967295" type="title"/>
          </p:nvPr>
        </p:nvSpPr>
        <p:spPr>
          <a:xfrm>
            <a:off x="384025" y="336625"/>
            <a:ext cx="21360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Manipulating Text</a:t>
            </a:r>
            <a:endParaRPr/>
          </a:p>
        </p:txBody>
      </p:sp>
      <p:sp>
        <p:nvSpPr>
          <p:cNvPr id="158" name="Google Shape;158;p22"/>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9" name="Google Shape;159;p22"/>
          <p:cNvSpPr txBox="1"/>
          <p:nvPr>
            <p:ph idx="4294967295" type="body"/>
          </p:nvPr>
        </p:nvSpPr>
        <p:spPr>
          <a:xfrm>
            <a:off x="384025" y="1217300"/>
            <a:ext cx="4203900" cy="310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0100B6"/>
                </a:solidFill>
                <a:highlight>
                  <a:srgbClr val="FFFFFF"/>
                </a:highlight>
                <a:latin typeface="Courier New"/>
                <a:ea typeface="Courier New"/>
                <a:cs typeface="Courier New"/>
                <a:sym typeface="Courier New"/>
              </a:rPr>
              <a:t>// index.html file</a:t>
            </a:r>
            <a:endParaRPr b="1" sz="1000">
              <a:solidFill>
                <a:srgbClr val="1C02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rgbClr val="1C02FF"/>
                </a:solidFill>
                <a:highlight>
                  <a:srgbClr val="FFFFFF"/>
                </a:highlight>
                <a:latin typeface="Courier New"/>
                <a:ea typeface="Courier New"/>
                <a:cs typeface="Courier New"/>
                <a:sym typeface="Courier New"/>
              </a:rPr>
              <a:t>&lt;div </a:t>
            </a:r>
            <a:r>
              <a:rPr b="1" i="1" lang="en" sz="1000">
                <a:solidFill>
                  <a:srgbClr val="1C02FF"/>
                </a:solidFill>
                <a:highlight>
                  <a:srgbClr val="FFFFFF"/>
                </a:highlight>
                <a:latin typeface="Courier New"/>
                <a:ea typeface="Courier New"/>
                <a:cs typeface="Courier New"/>
                <a:sym typeface="Courier New"/>
              </a:rPr>
              <a:t>id</a:t>
            </a:r>
            <a:r>
              <a:rPr b="1" lang="en" sz="1000">
                <a:solidFill>
                  <a:srgbClr val="1C02FF"/>
                </a:solidFill>
                <a:highlight>
                  <a:srgbClr val="FFFFFF"/>
                </a:highlight>
                <a:latin typeface="Courier New"/>
                <a:ea typeface="Courier New"/>
                <a:cs typeface="Courier New"/>
                <a:sym typeface="Courier New"/>
              </a:rPr>
              <a:t>=</a:t>
            </a:r>
            <a:r>
              <a:rPr b="1" lang="en" sz="1000">
                <a:solidFill>
                  <a:srgbClr val="D80800"/>
                </a:solidFill>
                <a:highlight>
                  <a:srgbClr val="FFFFFF"/>
                </a:highlight>
                <a:latin typeface="Courier New"/>
                <a:ea typeface="Courier New"/>
                <a:cs typeface="Courier New"/>
                <a:sym typeface="Courier New"/>
              </a:rPr>
              <a:t>"welcomeDisplay"</a:t>
            </a:r>
            <a:r>
              <a:rPr b="1" lang="en" sz="1000">
                <a:solidFill>
                  <a:srgbClr val="1C02FF"/>
                </a:solidFill>
                <a:highlight>
                  <a:srgbClr val="FFFFFF"/>
                </a:highlight>
                <a:latin typeface="Courier New"/>
                <a:ea typeface="Courier New"/>
                <a:cs typeface="Courier New"/>
                <a:sym typeface="Courier New"/>
              </a:rPr>
              <a:t>&gt;</a:t>
            </a:r>
            <a:r>
              <a:rPr b="1" lang="en" sz="1000">
                <a:solidFill>
                  <a:schemeClr val="dk1"/>
                </a:solidFill>
                <a:highlight>
                  <a:srgbClr val="FFFFFF"/>
                </a:highlight>
                <a:latin typeface="Courier New"/>
                <a:ea typeface="Courier New"/>
                <a:cs typeface="Courier New"/>
                <a:sym typeface="Courier New"/>
              </a:rPr>
              <a:t>Hello Welcome to JavaScript</a:t>
            </a:r>
            <a:r>
              <a:rPr b="1" lang="en" sz="1000">
                <a:solidFill>
                  <a:srgbClr val="1C02FF"/>
                </a:solidFill>
                <a:highlight>
                  <a:srgbClr val="FFFFFF"/>
                </a:highlight>
                <a:latin typeface="Courier New"/>
                <a:ea typeface="Courier New"/>
                <a:cs typeface="Courier New"/>
                <a:sym typeface="Courier New"/>
              </a:rPr>
              <a:t>&lt;/div&gt;</a:t>
            </a:r>
            <a:endParaRPr b="1" sz="1000">
              <a:solidFill>
                <a:srgbClr val="1C02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100B6"/>
                </a:solidFill>
                <a:highlight>
                  <a:srgbClr val="FFFFFF"/>
                </a:highlight>
                <a:latin typeface="Courier New"/>
                <a:ea typeface="Courier New"/>
                <a:cs typeface="Courier New"/>
                <a:sym typeface="Courier New"/>
              </a:rPr>
              <a:t>// main.js file</a:t>
            </a:r>
            <a:endParaRPr sz="100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rgbClr val="0100B6"/>
                </a:solidFill>
                <a:highlight>
                  <a:srgbClr val="FFFFFF"/>
                </a:highlight>
                <a:latin typeface="Courier New"/>
                <a:ea typeface="Courier New"/>
                <a:cs typeface="Courier New"/>
                <a:sym typeface="Courier New"/>
              </a:rPr>
              <a:t>var</a:t>
            </a:r>
            <a:r>
              <a:rPr b="1" lang="en" sz="1000">
                <a:solidFill>
                  <a:schemeClr val="dk1"/>
                </a:solidFill>
                <a:highlight>
                  <a:srgbClr val="FFFFFF"/>
                </a:highlight>
                <a:latin typeface="Courier New"/>
                <a:ea typeface="Courier New"/>
                <a:cs typeface="Courier New"/>
                <a:sym typeface="Courier New"/>
              </a:rPr>
              <a:t> $welcomeDisplay </a:t>
            </a:r>
            <a:r>
              <a:rPr b="1" lang="en" sz="1000">
                <a:solidFill>
                  <a:srgbClr val="0100B6"/>
                </a:solidFill>
                <a:highlight>
                  <a:srgbClr val="FFFFFF"/>
                </a:highlight>
                <a:latin typeface="Courier New"/>
                <a:ea typeface="Courier New"/>
                <a:cs typeface="Courier New"/>
                <a:sym typeface="Courier New"/>
              </a:rPr>
              <a:t>=</a:t>
            </a:r>
            <a:r>
              <a:rPr b="1" lang="en" sz="1000">
                <a:solidFill>
                  <a:schemeClr val="dk1"/>
                </a:solidFill>
                <a:highlight>
                  <a:srgbClr val="FFFFFF"/>
                </a:highlight>
                <a:latin typeface="Courier New"/>
                <a:ea typeface="Courier New"/>
                <a:cs typeface="Courier New"/>
                <a:sym typeface="Courier New"/>
              </a:rPr>
              <a:t> $(</a:t>
            </a:r>
            <a:r>
              <a:rPr b="1" lang="en" sz="1000">
                <a:solidFill>
                  <a:srgbClr val="D80800"/>
                </a:solidFill>
                <a:highlight>
                  <a:srgbClr val="FFFFFF"/>
                </a:highlight>
                <a:latin typeface="Courier New"/>
                <a:ea typeface="Courier New"/>
                <a:cs typeface="Courier New"/>
                <a:sym typeface="Courier New"/>
              </a:rPr>
              <a:t>'#welcomeDisplay'</a:t>
            </a:r>
            <a:r>
              <a:rPr b="1" lang="en" sz="1000">
                <a:solidFill>
                  <a:schemeClr val="dk1"/>
                </a:solidFill>
                <a:highlight>
                  <a:srgbClr val="FFFFFF"/>
                </a:highlight>
                <a:latin typeface="Courier New"/>
                <a:ea typeface="Courier New"/>
                <a:cs typeface="Courier New"/>
                <a:sym typeface="Courier New"/>
              </a:rPr>
              <a:t>);</a:t>
            </a:r>
            <a:br>
              <a:rPr b="1" lang="en" sz="1000">
                <a:solidFill>
                  <a:schemeClr val="dk1"/>
                </a:solidFill>
                <a:highlight>
                  <a:srgbClr val="FFFFFF"/>
                </a:highlight>
                <a:latin typeface="Courier New"/>
                <a:ea typeface="Courier New"/>
                <a:cs typeface="Courier New"/>
                <a:sym typeface="Courier New"/>
              </a:rPr>
            </a:br>
            <a:r>
              <a:rPr b="1" lang="en" sz="1000">
                <a:solidFill>
                  <a:schemeClr val="dk1"/>
                </a:solidFill>
                <a:highlight>
                  <a:srgbClr val="FFFFFF"/>
                </a:highlight>
                <a:latin typeface="Courier New"/>
                <a:ea typeface="Courier New"/>
                <a:cs typeface="Courier New"/>
                <a:sym typeface="Courier New"/>
              </a:rPr>
              <a:t>console.</a:t>
            </a:r>
            <a:r>
              <a:rPr b="1" lang="en" sz="1000">
                <a:solidFill>
                  <a:srgbClr val="3C4C72"/>
                </a:solidFill>
                <a:highlight>
                  <a:srgbClr val="FFFFFF"/>
                </a:highlight>
                <a:latin typeface="Courier New"/>
                <a:ea typeface="Courier New"/>
                <a:cs typeface="Courier New"/>
                <a:sym typeface="Courier New"/>
              </a:rPr>
              <a:t>log</a:t>
            </a:r>
            <a:r>
              <a:rPr b="1" lang="en" sz="1000">
                <a:solidFill>
                  <a:schemeClr val="dk1"/>
                </a:solidFill>
                <a:highlight>
                  <a:srgbClr val="FFFFFF"/>
                </a:highlight>
                <a:latin typeface="Courier New"/>
                <a:ea typeface="Courier New"/>
                <a:cs typeface="Courier New"/>
                <a:sym typeface="Courier New"/>
              </a:rPr>
              <a:t>($welcomeDisplay.</a:t>
            </a:r>
            <a:r>
              <a:rPr b="1" lang="en" sz="1000">
                <a:solidFill>
                  <a:srgbClr val="3C4C72"/>
                </a:solidFill>
                <a:highlight>
                  <a:srgbClr val="FFFFFF"/>
                </a:highlight>
                <a:latin typeface="Courier New"/>
                <a:ea typeface="Courier New"/>
                <a:cs typeface="Courier New"/>
                <a:sym typeface="Courier New"/>
              </a:rPr>
              <a:t>text</a:t>
            </a:r>
            <a:r>
              <a:rPr b="1" lang="en" sz="1000">
                <a:solidFill>
                  <a:schemeClr val="dk1"/>
                </a:solidFill>
                <a:highlight>
                  <a:srgbClr val="FFFFFF"/>
                </a:highlight>
                <a:latin typeface="Courier New"/>
                <a:ea typeface="Courier New"/>
                <a:cs typeface="Courier New"/>
                <a:sym typeface="Courier New"/>
              </a:rPr>
              <a:t>());</a:t>
            </a:r>
            <a:br>
              <a:rPr b="1" lang="en" sz="1000">
                <a:solidFill>
                  <a:schemeClr val="dk1"/>
                </a:solidFill>
                <a:highlight>
                  <a:srgbClr val="FFFFFF"/>
                </a:highlight>
                <a:latin typeface="Courier New"/>
                <a:ea typeface="Courier New"/>
                <a:cs typeface="Courier New"/>
                <a:sym typeface="Courier New"/>
              </a:rPr>
            </a:br>
            <a:br>
              <a:rPr b="1" lang="en" sz="1000">
                <a:solidFill>
                  <a:schemeClr val="dk1"/>
                </a:solidFill>
                <a:highlight>
                  <a:srgbClr val="FFFFFF"/>
                </a:highlight>
                <a:latin typeface="Courier New"/>
                <a:ea typeface="Courier New"/>
                <a:cs typeface="Courier New"/>
                <a:sym typeface="Courier New"/>
              </a:rPr>
            </a:br>
            <a:r>
              <a:rPr b="1" lang="en" sz="1000">
                <a:solidFill>
                  <a:schemeClr val="dk1"/>
                </a:solidFill>
                <a:highlight>
                  <a:srgbClr val="FFFFFF"/>
                </a:highlight>
                <a:latin typeface="Courier New"/>
                <a:ea typeface="Courier New"/>
                <a:cs typeface="Courier New"/>
                <a:sym typeface="Courier New"/>
              </a:rPr>
              <a:t>$welcomeDisplay.</a:t>
            </a:r>
            <a:r>
              <a:rPr b="1" lang="en" sz="1000">
                <a:solidFill>
                  <a:srgbClr val="3C4C72"/>
                </a:solidFill>
                <a:highlight>
                  <a:srgbClr val="FFFFFF"/>
                </a:highlight>
                <a:latin typeface="Courier New"/>
                <a:ea typeface="Courier New"/>
                <a:cs typeface="Courier New"/>
                <a:sym typeface="Courier New"/>
              </a:rPr>
              <a:t>text</a:t>
            </a:r>
            <a:r>
              <a:rPr b="1" lang="en" sz="1000">
                <a:solidFill>
                  <a:schemeClr val="dk1"/>
                </a:solidFill>
                <a:highlight>
                  <a:srgbClr val="FFFFFF"/>
                </a:highlight>
                <a:latin typeface="Courier New"/>
                <a:ea typeface="Courier New"/>
                <a:cs typeface="Courier New"/>
                <a:sym typeface="Courier New"/>
              </a:rPr>
              <a:t>(</a:t>
            </a:r>
            <a:r>
              <a:rPr b="1" lang="en" sz="1000">
                <a:solidFill>
                  <a:srgbClr val="D80800"/>
                </a:solidFill>
                <a:highlight>
                  <a:srgbClr val="FFFFFF"/>
                </a:highlight>
                <a:latin typeface="Courier New"/>
                <a:ea typeface="Courier New"/>
                <a:cs typeface="Courier New"/>
                <a:sym typeface="Courier New"/>
              </a:rPr>
              <a:t>'Welcome Everybody!'</a:t>
            </a:r>
            <a:r>
              <a:rPr b="1" lang="en" sz="1000">
                <a:solidFill>
                  <a:schemeClr val="dk1"/>
                </a:solidFill>
                <a:highlight>
                  <a:srgbClr val="FFFFFF"/>
                </a:highlight>
                <a:latin typeface="Courier New"/>
                <a:ea typeface="Courier New"/>
                <a:cs typeface="Courier New"/>
                <a:sym typeface="Courier New"/>
              </a:rPr>
              <a:t>);</a:t>
            </a:r>
            <a:endParaRPr b="1" sz="1000">
              <a:solidFill>
                <a:srgbClr val="00B418"/>
              </a:solidFill>
              <a:highlight>
                <a:srgbClr val="FFFFFF"/>
              </a:highlight>
              <a:latin typeface="Courier New"/>
              <a:ea typeface="Courier New"/>
              <a:cs typeface="Courier New"/>
              <a:sym typeface="Courier New"/>
            </a:endParaRPr>
          </a:p>
        </p:txBody>
      </p:sp>
      <p:sp>
        <p:nvSpPr>
          <p:cNvPr id="160" name="Google Shape;160;p22"/>
          <p:cNvSpPr txBox="1"/>
          <p:nvPr>
            <p:ph idx="4294967295" type="body"/>
          </p:nvPr>
        </p:nvSpPr>
        <p:spPr>
          <a:xfrm>
            <a:off x="4675475" y="1178000"/>
            <a:ext cx="4203900" cy="310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0100B6"/>
                </a:solidFill>
                <a:highlight>
                  <a:srgbClr val="FFFFFF"/>
                </a:highlight>
                <a:latin typeface="Courier New"/>
                <a:ea typeface="Courier New"/>
                <a:cs typeface="Courier New"/>
                <a:sym typeface="Courier New"/>
              </a:rPr>
              <a:t>// index.html file</a:t>
            </a:r>
            <a:endParaRPr b="1" sz="1000">
              <a:solidFill>
                <a:srgbClr val="1C02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rgbClr val="1C02FF"/>
                </a:solidFill>
                <a:highlight>
                  <a:srgbClr val="FFFFFF"/>
                </a:highlight>
                <a:latin typeface="Courier New"/>
                <a:ea typeface="Courier New"/>
                <a:cs typeface="Courier New"/>
                <a:sym typeface="Courier New"/>
              </a:rPr>
              <a:t>&lt;div </a:t>
            </a:r>
            <a:r>
              <a:rPr b="1" i="1" lang="en" sz="1000">
                <a:solidFill>
                  <a:srgbClr val="1C02FF"/>
                </a:solidFill>
                <a:highlight>
                  <a:srgbClr val="FFFFFF"/>
                </a:highlight>
                <a:latin typeface="Courier New"/>
                <a:ea typeface="Courier New"/>
                <a:cs typeface="Courier New"/>
                <a:sym typeface="Courier New"/>
              </a:rPr>
              <a:t>id</a:t>
            </a:r>
            <a:r>
              <a:rPr b="1" lang="en" sz="1000">
                <a:solidFill>
                  <a:srgbClr val="1C02FF"/>
                </a:solidFill>
                <a:highlight>
                  <a:srgbClr val="FFFFFF"/>
                </a:highlight>
                <a:latin typeface="Courier New"/>
                <a:ea typeface="Courier New"/>
                <a:cs typeface="Courier New"/>
                <a:sym typeface="Courier New"/>
              </a:rPr>
              <a:t>=</a:t>
            </a:r>
            <a:r>
              <a:rPr b="1" lang="en" sz="1000">
                <a:solidFill>
                  <a:srgbClr val="D80800"/>
                </a:solidFill>
                <a:highlight>
                  <a:srgbClr val="FFFFFF"/>
                </a:highlight>
                <a:latin typeface="Courier New"/>
                <a:ea typeface="Courier New"/>
                <a:cs typeface="Courier New"/>
                <a:sym typeface="Courier New"/>
              </a:rPr>
              <a:t>"welcomeDisplay"</a:t>
            </a:r>
            <a:r>
              <a:rPr b="1" lang="en" sz="1000">
                <a:solidFill>
                  <a:srgbClr val="1C02FF"/>
                </a:solidFill>
                <a:highlight>
                  <a:srgbClr val="FFFFFF"/>
                </a:highlight>
                <a:latin typeface="Courier New"/>
                <a:ea typeface="Courier New"/>
                <a:cs typeface="Courier New"/>
                <a:sym typeface="Courier New"/>
              </a:rPr>
              <a:t>&gt;</a:t>
            </a:r>
            <a:r>
              <a:rPr b="1" lang="en" sz="1000">
                <a:solidFill>
                  <a:schemeClr val="dk1"/>
                </a:solidFill>
                <a:highlight>
                  <a:srgbClr val="FFFFFF"/>
                </a:highlight>
                <a:latin typeface="Courier New"/>
                <a:ea typeface="Courier New"/>
                <a:cs typeface="Courier New"/>
                <a:sym typeface="Courier New"/>
              </a:rPr>
              <a:t>Hello Welcome to JavaScript</a:t>
            </a:r>
            <a:r>
              <a:rPr b="1" lang="en" sz="1000">
                <a:solidFill>
                  <a:srgbClr val="1C02FF"/>
                </a:solidFill>
                <a:highlight>
                  <a:srgbClr val="FFFFFF"/>
                </a:highlight>
                <a:latin typeface="Courier New"/>
                <a:ea typeface="Courier New"/>
                <a:cs typeface="Courier New"/>
                <a:sym typeface="Courier New"/>
              </a:rPr>
              <a:t>&lt;/div&gt;</a:t>
            </a:r>
            <a:endParaRPr b="1" sz="1000">
              <a:solidFill>
                <a:srgbClr val="1C02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100B6"/>
                </a:solidFill>
                <a:highlight>
                  <a:srgbClr val="FFFFFF"/>
                </a:highlight>
                <a:latin typeface="Courier New"/>
                <a:ea typeface="Courier New"/>
                <a:cs typeface="Courier New"/>
                <a:sym typeface="Courier New"/>
              </a:rPr>
              <a:t>// main.js file</a:t>
            </a:r>
            <a:endParaRPr sz="100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rgbClr val="0100B6"/>
                </a:solidFill>
                <a:highlight>
                  <a:srgbClr val="FFFFFF"/>
                </a:highlight>
                <a:latin typeface="Courier New"/>
                <a:ea typeface="Courier New"/>
                <a:cs typeface="Courier New"/>
                <a:sym typeface="Courier New"/>
              </a:rPr>
              <a:t>var</a:t>
            </a:r>
            <a:r>
              <a:rPr b="1" lang="en" sz="1050">
                <a:solidFill>
                  <a:schemeClr val="dk1"/>
                </a:solidFill>
                <a:highlight>
                  <a:srgbClr val="FFFFFF"/>
                </a:highlight>
                <a:latin typeface="Courier New"/>
                <a:ea typeface="Courier New"/>
                <a:cs typeface="Courier New"/>
                <a:sym typeface="Courier New"/>
              </a:rPr>
              <a:t> welcomeDisplay </a:t>
            </a:r>
            <a:r>
              <a:rPr b="1" lang="en" sz="1050">
                <a:solidFill>
                  <a:srgbClr val="0100B6"/>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document.querySelector(</a:t>
            </a:r>
            <a:r>
              <a:rPr b="1" lang="en" sz="1050">
                <a:solidFill>
                  <a:srgbClr val="D80800"/>
                </a:solidFill>
                <a:highlight>
                  <a:srgbClr val="FFFFFF"/>
                </a:highlight>
                <a:latin typeface="Courier New"/>
                <a:ea typeface="Courier New"/>
                <a:cs typeface="Courier New"/>
                <a:sym typeface="Courier New"/>
              </a:rPr>
              <a:t>'#welcomeDisplay'</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(welcomeDisplay.innerText);</a:t>
            </a:r>
            <a:br>
              <a:rPr b="1" lang="en" sz="1050">
                <a:solidFill>
                  <a:schemeClr val="dk1"/>
                </a:solidFill>
                <a:highlight>
                  <a:srgbClr val="FFFFFF"/>
                </a:highlight>
                <a:latin typeface="Courier New"/>
                <a:ea typeface="Courier New"/>
                <a:cs typeface="Courier New"/>
                <a:sym typeface="Courier New"/>
              </a:rPr>
            </a:b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welcomeDisplay.innerText = </a:t>
            </a:r>
            <a:r>
              <a:rPr b="1" lang="en" sz="1050">
                <a:solidFill>
                  <a:srgbClr val="D80800"/>
                </a:solidFill>
                <a:highlight>
                  <a:srgbClr val="FFFFFF"/>
                </a:highlight>
                <a:latin typeface="Courier New"/>
                <a:ea typeface="Courier New"/>
                <a:cs typeface="Courier New"/>
                <a:sym typeface="Courier New"/>
              </a:rPr>
              <a:t>'Welcome Everybody!'</a:t>
            </a: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rgbClr val="0100B6"/>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4" name="Shape 164"/>
        <p:cNvGrpSpPr/>
        <p:nvPr/>
      </p:nvGrpSpPr>
      <p:grpSpPr>
        <a:xfrm>
          <a:off x="0" y="0"/>
          <a:ext cx="0" cy="0"/>
          <a:chOff x="0" y="0"/>
          <a:chExt cx="0" cy="0"/>
        </a:xfrm>
      </p:grpSpPr>
      <p:sp>
        <p:nvSpPr>
          <p:cNvPr id="165" name="Google Shape;165;p23"/>
          <p:cNvSpPr txBox="1"/>
          <p:nvPr>
            <p:ph idx="4294967295" type="body"/>
          </p:nvPr>
        </p:nvSpPr>
        <p:spPr>
          <a:xfrm>
            <a:off x="2472075" y="292150"/>
            <a:ext cx="5449800" cy="53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In the image toggle exercise, we needed to check if an item had a particular class. If it did, then we removed it, if it didn’t then we added it.</a:t>
            </a:r>
            <a:endParaRPr sz="1100"/>
          </a:p>
        </p:txBody>
      </p:sp>
      <p:sp>
        <p:nvSpPr>
          <p:cNvPr id="166" name="Google Shape;166;p23"/>
          <p:cNvSpPr txBox="1"/>
          <p:nvPr>
            <p:ph idx="4294967295" type="title"/>
          </p:nvPr>
        </p:nvSpPr>
        <p:spPr>
          <a:xfrm>
            <a:off x="487125" y="344825"/>
            <a:ext cx="17949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Toggle Classes</a:t>
            </a:r>
            <a:endParaRPr/>
          </a:p>
        </p:txBody>
      </p:sp>
      <p:sp>
        <p:nvSpPr>
          <p:cNvPr id="167" name="Google Shape;167;p23"/>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8" name="Google Shape;168;p23"/>
          <p:cNvSpPr txBox="1"/>
          <p:nvPr>
            <p:ph idx="4294967295" type="body"/>
          </p:nvPr>
        </p:nvSpPr>
        <p:spPr>
          <a:xfrm>
            <a:off x="487125" y="776825"/>
            <a:ext cx="6026100" cy="404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solidFill>
                  <a:srgbClr val="0100B6"/>
                </a:solidFill>
                <a:highlight>
                  <a:srgbClr val="FFFFFF"/>
                </a:highlight>
                <a:latin typeface="Courier New"/>
                <a:ea typeface="Courier New"/>
                <a:cs typeface="Courier New"/>
                <a:sym typeface="Courier New"/>
              </a:rPr>
              <a:t>// index.html file</a:t>
            </a:r>
            <a:endParaRPr b="1" sz="1050">
              <a:solidFill>
                <a:srgbClr val="1C02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rgbClr val="1C02FF"/>
                </a:solidFill>
                <a:highlight>
                  <a:srgbClr val="FFFFFF"/>
                </a:highlight>
                <a:latin typeface="Courier New"/>
                <a:ea typeface="Courier New"/>
                <a:cs typeface="Courier New"/>
                <a:sym typeface="Courier New"/>
              </a:rPr>
              <a:t>&lt;div </a:t>
            </a:r>
            <a:r>
              <a:rPr b="1" i="1" lang="en" sz="1050">
                <a:solidFill>
                  <a:srgbClr val="1C02FF"/>
                </a:solidFill>
                <a:highlight>
                  <a:srgbClr val="FFFFFF"/>
                </a:highlight>
                <a:latin typeface="Courier New"/>
                <a:ea typeface="Courier New"/>
                <a:cs typeface="Courier New"/>
                <a:sym typeface="Courier New"/>
              </a:rPr>
              <a:t>class</a:t>
            </a:r>
            <a:r>
              <a:rPr b="1" lang="en" sz="1050">
                <a:solidFill>
                  <a:srgbClr val="1C02FF"/>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"someImg"</a:t>
            </a:r>
            <a:r>
              <a:rPr b="1" lang="en" sz="1050">
                <a:solidFill>
                  <a:srgbClr val="1C02FF"/>
                </a:solidFill>
                <a:highlight>
                  <a:srgbClr val="FFFFFF"/>
                </a:highlight>
                <a:latin typeface="Courier New"/>
                <a:ea typeface="Courier New"/>
                <a:cs typeface="Courier New"/>
                <a:sym typeface="Courier New"/>
              </a:rPr>
              <a:t>&gt;&lt;img </a:t>
            </a:r>
            <a:r>
              <a:rPr b="1" i="1" lang="en" sz="1050">
                <a:solidFill>
                  <a:srgbClr val="1C02FF"/>
                </a:solidFill>
                <a:highlight>
                  <a:srgbClr val="FFFFFF"/>
                </a:highlight>
                <a:latin typeface="Courier New"/>
                <a:ea typeface="Courier New"/>
                <a:cs typeface="Courier New"/>
                <a:sym typeface="Courier New"/>
              </a:rPr>
              <a:t>src</a:t>
            </a:r>
            <a:r>
              <a:rPr b="1" lang="en" sz="1050">
                <a:solidFill>
                  <a:srgbClr val="1C02FF"/>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"http://lorempixel.com/25/25"</a:t>
            </a:r>
            <a:r>
              <a:rPr b="1" lang="en" sz="1050">
                <a:solidFill>
                  <a:srgbClr val="1C02FF"/>
                </a:solidFill>
                <a:highlight>
                  <a:srgbClr val="FFFFFF"/>
                </a:highlight>
                <a:latin typeface="Courier New"/>
                <a:ea typeface="Courier New"/>
                <a:cs typeface="Courier New"/>
                <a:sym typeface="Courier New"/>
              </a:rPr>
              <a:t> </a:t>
            </a:r>
            <a:r>
              <a:rPr b="1" i="1" lang="en" sz="1050">
                <a:solidFill>
                  <a:srgbClr val="1C02FF"/>
                </a:solidFill>
                <a:highlight>
                  <a:srgbClr val="FFFFFF"/>
                </a:highlight>
                <a:latin typeface="Courier New"/>
                <a:ea typeface="Courier New"/>
                <a:cs typeface="Courier New"/>
                <a:sym typeface="Courier New"/>
              </a:rPr>
              <a:t>alt</a:t>
            </a:r>
            <a:r>
              <a:rPr b="1" lang="en" sz="1050">
                <a:solidFill>
                  <a:srgbClr val="1C02FF"/>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a:t>
            </a:r>
            <a:r>
              <a:rPr b="1" lang="en" sz="1050">
                <a:solidFill>
                  <a:srgbClr val="1C02FF"/>
                </a:solidFill>
                <a:highlight>
                  <a:srgbClr val="FFFFFF"/>
                </a:highlight>
                <a:latin typeface="Courier New"/>
                <a:ea typeface="Courier New"/>
                <a:cs typeface="Courier New"/>
                <a:sym typeface="Courier New"/>
              </a:rPr>
              <a:t>&gt;&lt;/div&gt;</a:t>
            </a:r>
            <a:br>
              <a:rPr b="1" lang="en" sz="1050">
                <a:solidFill>
                  <a:schemeClr val="dk1"/>
                </a:solidFill>
                <a:highlight>
                  <a:srgbClr val="FFFFFF"/>
                </a:highlight>
                <a:latin typeface="Courier New"/>
                <a:ea typeface="Courier New"/>
                <a:cs typeface="Courier New"/>
                <a:sym typeface="Courier New"/>
              </a:rPr>
            </a:br>
            <a:r>
              <a:rPr b="1" lang="en" sz="1050">
                <a:solidFill>
                  <a:srgbClr val="1C02FF"/>
                </a:solidFill>
                <a:highlight>
                  <a:srgbClr val="FFFFFF"/>
                </a:highlight>
                <a:latin typeface="Courier New"/>
                <a:ea typeface="Courier New"/>
                <a:cs typeface="Courier New"/>
                <a:sym typeface="Courier New"/>
              </a:rPr>
              <a:t>&lt;a </a:t>
            </a:r>
            <a:r>
              <a:rPr b="1" i="1" lang="en" sz="1050">
                <a:solidFill>
                  <a:srgbClr val="1C02FF"/>
                </a:solidFill>
                <a:highlight>
                  <a:srgbClr val="FFFFFF"/>
                </a:highlight>
                <a:latin typeface="Courier New"/>
                <a:ea typeface="Courier New"/>
                <a:cs typeface="Courier New"/>
                <a:sym typeface="Courier New"/>
              </a:rPr>
              <a:t>href</a:t>
            </a:r>
            <a:r>
              <a:rPr b="1" lang="en" sz="1050">
                <a:solidFill>
                  <a:srgbClr val="1C02FF"/>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a:t>
            </a:r>
            <a:r>
              <a:rPr b="1" lang="en" sz="1050">
                <a:solidFill>
                  <a:srgbClr val="1C02FF"/>
                </a:solidFill>
                <a:highlight>
                  <a:srgbClr val="FFFFFF"/>
                </a:highlight>
                <a:latin typeface="Courier New"/>
                <a:ea typeface="Courier New"/>
                <a:cs typeface="Courier New"/>
                <a:sym typeface="Courier New"/>
              </a:rPr>
              <a:t> </a:t>
            </a:r>
            <a:r>
              <a:rPr b="1" i="1" lang="en" sz="1050">
                <a:solidFill>
                  <a:srgbClr val="1C02FF"/>
                </a:solidFill>
                <a:highlight>
                  <a:srgbClr val="FFFFFF"/>
                </a:highlight>
                <a:latin typeface="Courier New"/>
                <a:ea typeface="Courier New"/>
                <a:cs typeface="Courier New"/>
                <a:sym typeface="Courier New"/>
              </a:rPr>
              <a:t>id</a:t>
            </a:r>
            <a:r>
              <a:rPr b="1" lang="en" sz="1050">
                <a:solidFill>
                  <a:srgbClr val="1C02FF"/>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"toggleBtn"</a:t>
            </a:r>
            <a:r>
              <a:rPr b="1" lang="en" sz="1050">
                <a:solidFill>
                  <a:srgbClr val="1C02FF"/>
                </a:solidFill>
                <a:highlight>
                  <a:srgbClr val="FFFFFF"/>
                </a:highlight>
                <a:latin typeface="Courier New"/>
                <a:ea typeface="Courier New"/>
                <a:cs typeface="Courier New"/>
                <a:sym typeface="Courier New"/>
              </a:rPr>
              <a:t>&gt;</a:t>
            </a:r>
            <a:r>
              <a:rPr b="1" lang="en" sz="1050">
                <a:solidFill>
                  <a:schemeClr val="dk1"/>
                </a:solidFill>
                <a:highlight>
                  <a:srgbClr val="FFFFFF"/>
                </a:highlight>
                <a:latin typeface="Courier New"/>
                <a:ea typeface="Courier New"/>
                <a:cs typeface="Courier New"/>
                <a:sym typeface="Courier New"/>
              </a:rPr>
              <a:t>Toggle img</a:t>
            </a:r>
            <a:r>
              <a:rPr b="1" lang="en" sz="1050">
                <a:solidFill>
                  <a:srgbClr val="1C02FF"/>
                </a:solidFill>
                <a:highlight>
                  <a:srgbClr val="FFFFFF"/>
                </a:highlight>
                <a:latin typeface="Courier New"/>
                <a:ea typeface="Courier New"/>
                <a:cs typeface="Courier New"/>
                <a:sym typeface="Courier New"/>
              </a:rPr>
              <a:t>&lt;/a&gt;</a:t>
            </a:r>
            <a:endParaRPr b="1" sz="1050">
              <a:solidFill>
                <a:srgbClr val="1C02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5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50">
                <a:solidFill>
                  <a:srgbClr val="0100B6"/>
                </a:solidFill>
                <a:highlight>
                  <a:srgbClr val="FFFFFF"/>
                </a:highlight>
                <a:latin typeface="Courier New"/>
                <a:ea typeface="Courier New"/>
                <a:cs typeface="Courier New"/>
                <a:sym typeface="Courier New"/>
              </a:rPr>
              <a:t>// main.js file</a:t>
            </a:r>
            <a:endParaRPr sz="105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var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toggleBtn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'#toggleBtn'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toggleBtn.on(</a:t>
            </a:r>
            <a:r>
              <a:rPr b="1" lang="en" sz="1050">
                <a:solidFill>
                  <a:srgbClr val="D80800"/>
                </a:solidFill>
                <a:highlight>
                  <a:srgbClr val="FFFFFF"/>
                </a:highlight>
                <a:latin typeface="Courier New"/>
                <a:ea typeface="Courier New"/>
                <a:cs typeface="Courier New"/>
                <a:sym typeface="Courier New"/>
              </a:rPr>
              <a:t>'click'</a:t>
            </a:r>
            <a:r>
              <a:rPr b="1" lang="en" sz="1050">
                <a:solidFill>
                  <a:schemeClr val="dk1"/>
                </a:solidFill>
                <a:highlight>
                  <a:srgbClr val="FFFFFF"/>
                </a:highlight>
                <a:latin typeface="Courier New"/>
                <a:ea typeface="Courier New"/>
                <a:cs typeface="Courier New"/>
                <a:sym typeface="Courier New"/>
              </a:rPr>
              <a:t>, function(e){</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e.preventDefault();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100B6"/>
                </a:solidFill>
                <a:highlight>
                  <a:srgbClr val="FFFFFF"/>
                </a:highlight>
                <a:latin typeface="Courier New"/>
                <a:ea typeface="Courier New"/>
                <a:cs typeface="Courier New"/>
                <a:sym typeface="Courier New"/>
              </a:rPr>
              <a:t>if</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'.someImg'</a:t>
            </a:r>
            <a:r>
              <a:rPr b="1" lang="en" sz="1050">
                <a:solidFill>
                  <a:schemeClr val="dk1"/>
                </a:solidFill>
                <a:highlight>
                  <a:srgbClr val="FFFFFF"/>
                </a:highlight>
                <a:latin typeface="Courier New"/>
                <a:ea typeface="Courier New"/>
                <a:cs typeface="Courier New"/>
                <a:sym typeface="Courier New"/>
              </a:rPr>
              <a:t>).hasClass(</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'.someImg'</a:t>
            </a:r>
            <a:r>
              <a:rPr b="1" lang="en" sz="1050">
                <a:solidFill>
                  <a:schemeClr val="dk1"/>
                </a:solidFill>
                <a:highlight>
                  <a:srgbClr val="FFFFFF"/>
                </a:highlight>
                <a:latin typeface="Courier New"/>
                <a:ea typeface="Courier New"/>
                <a:cs typeface="Courier New"/>
                <a:sym typeface="Courier New"/>
              </a:rPr>
              <a:t>).removeClass(</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100B6"/>
                </a:solidFill>
                <a:highlight>
                  <a:srgbClr val="FFFFFF"/>
                </a:highlight>
                <a:latin typeface="Courier New"/>
                <a:ea typeface="Courier New"/>
                <a:cs typeface="Courier New"/>
                <a:sym typeface="Courier New"/>
              </a:rPr>
              <a:t>else</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'.someImg'</a:t>
            </a:r>
            <a:r>
              <a:rPr b="1" lang="en" sz="1050">
                <a:solidFill>
                  <a:schemeClr val="dk1"/>
                </a:solidFill>
                <a:highlight>
                  <a:srgbClr val="FFFFFF"/>
                </a:highlight>
                <a:latin typeface="Courier New"/>
                <a:ea typeface="Courier New"/>
                <a:cs typeface="Courier New"/>
                <a:sym typeface="Courier New"/>
              </a:rPr>
              <a:t>).addClass(</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or use the toggle method</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'.someImg'</a:t>
            </a:r>
            <a:r>
              <a:rPr b="1" lang="en" sz="1050">
                <a:solidFill>
                  <a:schemeClr val="dk1"/>
                </a:solidFill>
                <a:highlight>
                  <a:srgbClr val="FFFFFF"/>
                </a:highlight>
                <a:latin typeface="Courier New"/>
                <a:ea typeface="Courier New"/>
                <a:cs typeface="Courier New"/>
                <a:sym typeface="Courier New"/>
              </a:rPr>
              <a:t>).toggle(</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sz="1050">
              <a:solidFill>
                <a:srgbClr val="0100B6"/>
              </a:solidFill>
              <a:highlight>
                <a:srgbClr val="FFFFFF"/>
              </a:highlight>
              <a:latin typeface="Courier New"/>
              <a:ea typeface="Courier New"/>
              <a:cs typeface="Courier New"/>
              <a:sym typeface="Courier New"/>
            </a:endParaRPr>
          </a:p>
        </p:txBody>
      </p:sp>
      <p:sp>
        <p:nvSpPr>
          <p:cNvPr id="169" name="Google Shape;169;p23"/>
          <p:cNvSpPr txBox="1"/>
          <p:nvPr/>
        </p:nvSpPr>
        <p:spPr>
          <a:xfrm>
            <a:off x="4303575" y="1638750"/>
            <a:ext cx="4583700" cy="3179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solidFill>
                  <a:srgbClr val="0100B6"/>
                </a:solidFill>
                <a:highlight>
                  <a:srgbClr val="FFFFFF"/>
                </a:highlight>
                <a:latin typeface="Courier New"/>
                <a:ea typeface="Courier New"/>
                <a:cs typeface="Courier New"/>
                <a:sym typeface="Courier New"/>
              </a:rPr>
              <a:t>// main.js file</a:t>
            </a:r>
            <a:endParaRPr sz="1050">
              <a:solidFill>
                <a:srgbClr val="0100B6"/>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50">
                <a:solidFill>
                  <a:srgbClr val="0100B6"/>
                </a:solidFill>
                <a:highlight>
                  <a:srgbClr val="FFFFFF"/>
                </a:highlight>
                <a:latin typeface="Courier New"/>
                <a:ea typeface="Courier New"/>
                <a:cs typeface="Courier New"/>
                <a:sym typeface="Courier New"/>
              </a:rPr>
              <a:t>var</a:t>
            </a:r>
            <a:r>
              <a:rPr b="1" lang="en" sz="1050">
                <a:solidFill>
                  <a:schemeClr val="dk1"/>
                </a:solidFill>
                <a:highlight>
                  <a:srgbClr val="FFFFFF"/>
                </a:highlight>
                <a:latin typeface="Courier New"/>
                <a:ea typeface="Courier New"/>
                <a:cs typeface="Courier New"/>
                <a:sym typeface="Courier New"/>
              </a:rPr>
              <a:t> toggleBtn </a:t>
            </a:r>
            <a:r>
              <a:rPr b="1" lang="en" sz="1050">
                <a:solidFill>
                  <a:srgbClr val="0100B6"/>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document.querySelector(</a:t>
            </a:r>
            <a:r>
              <a:rPr b="1" lang="en" sz="1050">
                <a:solidFill>
                  <a:srgbClr val="D80800"/>
                </a:solidFill>
                <a:highlight>
                  <a:srgbClr val="FFFFFF"/>
                </a:highlight>
                <a:latin typeface="Courier New"/>
                <a:ea typeface="Courier New"/>
                <a:cs typeface="Courier New"/>
                <a:sym typeface="Courier New"/>
              </a:rPr>
              <a:t>'#toggleBtn'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toggleBtn.</a:t>
            </a:r>
            <a:r>
              <a:rPr b="1" lang="en" sz="1050">
                <a:solidFill>
                  <a:srgbClr val="3C4C72"/>
                </a:solidFill>
                <a:highlight>
                  <a:srgbClr val="FFFFFF"/>
                </a:highlight>
                <a:latin typeface="Courier New"/>
                <a:ea typeface="Courier New"/>
                <a:cs typeface="Courier New"/>
                <a:sym typeface="Courier New"/>
              </a:rPr>
              <a:t>addEventListener</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'click'</a:t>
            </a:r>
            <a:r>
              <a:rPr b="1" lang="en" sz="1050">
                <a:solidFill>
                  <a:schemeClr val="dk1"/>
                </a:solidFill>
                <a:highlight>
                  <a:srgbClr val="FFFFFF"/>
                </a:highlight>
                <a:latin typeface="Courier New"/>
                <a:ea typeface="Courier New"/>
                <a:cs typeface="Courier New"/>
                <a:sym typeface="Courier New"/>
              </a:rPr>
              <a:t>, function(e){</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e.preventDefault();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100B6"/>
                </a:solidFill>
                <a:highlight>
                  <a:srgbClr val="FFFFFF"/>
                </a:highlight>
                <a:latin typeface="Courier New"/>
                <a:ea typeface="Courier New"/>
                <a:cs typeface="Courier New"/>
                <a:sym typeface="Courier New"/>
              </a:rPr>
              <a:t>var</a:t>
            </a:r>
            <a:r>
              <a:rPr b="1" lang="en" sz="1050">
                <a:solidFill>
                  <a:schemeClr val="dk1"/>
                </a:solidFill>
                <a:highlight>
                  <a:srgbClr val="FFFFFF"/>
                </a:highlight>
                <a:latin typeface="Courier New"/>
                <a:ea typeface="Courier New"/>
                <a:cs typeface="Courier New"/>
                <a:sym typeface="Courier New"/>
              </a:rPr>
              <a:t> someImg </a:t>
            </a:r>
            <a:r>
              <a:rPr b="1" lang="en" sz="1050">
                <a:solidFill>
                  <a:srgbClr val="0100B6"/>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document.querySelector(</a:t>
            </a:r>
            <a:r>
              <a:rPr b="1" lang="en" sz="1050">
                <a:solidFill>
                  <a:srgbClr val="D80800"/>
                </a:solidFill>
                <a:highlight>
                  <a:srgbClr val="FFFFFF"/>
                </a:highlight>
                <a:latin typeface="Courier New"/>
                <a:ea typeface="Courier New"/>
                <a:cs typeface="Courier New"/>
                <a:sym typeface="Courier New"/>
              </a:rPr>
              <a:t>'.someImg'</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100B6"/>
                </a:solidFill>
                <a:highlight>
                  <a:srgbClr val="FFFFFF"/>
                </a:highlight>
                <a:latin typeface="Courier New"/>
                <a:ea typeface="Courier New"/>
                <a:cs typeface="Courier New"/>
                <a:sym typeface="Courier New"/>
              </a:rPr>
              <a:t>if</a:t>
            </a:r>
            <a:r>
              <a:rPr b="1" lang="en" sz="1050">
                <a:solidFill>
                  <a:schemeClr val="dk1"/>
                </a:solidFill>
                <a:highlight>
                  <a:srgbClr val="FFFFFF"/>
                </a:highlight>
                <a:latin typeface="Courier New"/>
                <a:ea typeface="Courier New"/>
                <a:cs typeface="Courier New"/>
                <a:sym typeface="Courier New"/>
              </a:rPr>
              <a:t>(someImg.classList.</a:t>
            </a:r>
            <a:r>
              <a:rPr b="1" lang="en" sz="1050">
                <a:solidFill>
                  <a:srgbClr val="3C4C72"/>
                </a:solidFill>
                <a:highlight>
                  <a:srgbClr val="FFFFFF"/>
                </a:highlight>
                <a:latin typeface="Courier New"/>
                <a:ea typeface="Courier New"/>
                <a:cs typeface="Courier New"/>
                <a:sym typeface="Courier New"/>
              </a:rPr>
              <a:t>contains</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someImg.classList.remove(</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0100B6"/>
                </a:solidFill>
                <a:highlight>
                  <a:srgbClr val="FFFFFF"/>
                </a:highlight>
                <a:latin typeface="Courier New"/>
                <a:ea typeface="Courier New"/>
                <a:cs typeface="Courier New"/>
                <a:sym typeface="Courier New"/>
              </a:rPr>
              <a:t>else</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someImg.classList.</a:t>
            </a:r>
            <a:r>
              <a:rPr b="1" lang="en" sz="1050">
                <a:solidFill>
                  <a:srgbClr val="3C4C72"/>
                </a:solidFill>
                <a:highlight>
                  <a:srgbClr val="FFFFFF"/>
                </a:highlight>
                <a:latin typeface="Courier New"/>
                <a:ea typeface="Courier New"/>
                <a:cs typeface="Courier New"/>
                <a:sym typeface="Courier New"/>
              </a:rPr>
              <a:t>add</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'isHidden'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