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6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Merriweather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832a4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832a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e80f75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e80f75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3665535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36655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3665535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366553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3665535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366553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41015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294667"/>
              </a:buClr>
              <a:buSzPts val="1200"/>
              <a:buNone/>
              <a:defRPr b="1" sz="1200">
                <a:solidFill>
                  <a:srgbClr val="294667"/>
                </a:solidFill>
              </a:defRPr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dark)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bright)">
  <p:cSld name="BLANK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)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5020500" y="2251075"/>
            <a:ext cx="367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020500" y="3602050"/>
            <a:ext cx="36750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400"/>
              <a:buNone/>
              <a:defRPr sz="1400">
                <a:solidFill>
                  <a:srgbClr val="FFA800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0" y="0"/>
            <a:ext cx="536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5136765" y="34861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fmla="val 5041" name="adj1"/>
            </a:avLst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3650" y="0"/>
            <a:ext cx="536700" cy="88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3593400" y="208667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294667"/>
                </a:solidFill>
              </a:rPr>
              <a:t>“</a:t>
            </a:r>
            <a:endParaRPr b="1" sz="6000">
              <a:solidFill>
                <a:srgbClr val="294667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616475" y="1393325"/>
            <a:ext cx="59112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b="1" sz="3000">
                <a:solidFill>
                  <a:srgbClr val="FFFFFF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265275" y="4607475"/>
            <a:ext cx="86169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- Text righ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800"/>
              <a:buChar char="▫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C200"/>
              </a:buClr>
              <a:buSzPts val="1800"/>
              <a:buChar char="▪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5102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- Text left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433768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33768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  <a:defRPr>
                <a:solidFill>
                  <a:srgbClr val="FFFFFF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542330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rd - 2 columns right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468200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3467825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53578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▫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" name="Google Shape;55;p7"/>
          <p:cNvCxnSpPr/>
          <p:nvPr/>
        </p:nvCxnSpPr>
        <p:spPr>
          <a:xfrm>
            <a:off x="3578787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ird - 2 columns left">
  <p:cSld name="TITLE_AND_TWO_COLUMNS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294667"/>
                </a:solidFill>
              </a:defRPr>
            </a:lvl1pPr>
            <a:lvl2pPr lvl="1" rtl="0" algn="ctr">
              <a:buNone/>
              <a:defRPr>
                <a:solidFill>
                  <a:srgbClr val="294667"/>
                </a:solidFill>
              </a:defRPr>
            </a:lvl2pPr>
            <a:lvl3pPr lvl="2" rtl="0" algn="ctr">
              <a:buNone/>
              <a:defRPr>
                <a:solidFill>
                  <a:srgbClr val="294667"/>
                </a:solidFill>
              </a:defRPr>
            </a:lvl3pPr>
            <a:lvl4pPr lvl="3" rtl="0" algn="ctr">
              <a:buNone/>
              <a:defRPr>
                <a:solidFill>
                  <a:srgbClr val="294667"/>
                </a:solidFill>
              </a:defRPr>
            </a:lvl4pPr>
            <a:lvl5pPr lvl="4" rtl="0" algn="ctr">
              <a:buNone/>
              <a:defRPr>
                <a:solidFill>
                  <a:srgbClr val="294667"/>
                </a:solidFill>
              </a:defRPr>
            </a:lvl5pPr>
            <a:lvl6pPr lvl="5" rtl="0" algn="ctr">
              <a:buNone/>
              <a:defRPr>
                <a:solidFill>
                  <a:srgbClr val="294667"/>
                </a:solidFill>
              </a:defRPr>
            </a:lvl6pPr>
            <a:lvl7pPr lvl="6" rtl="0" algn="ctr">
              <a:buNone/>
              <a:defRPr>
                <a:solidFill>
                  <a:srgbClr val="294667"/>
                </a:solidFill>
              </a:defRPr>
            </a:lvl7pPr>
            <a:lvl8pPr lvl="7" rtl="0" algn="ctr">
              <a:buNone/>
              <a:defRPr>
                <a:solidFill>
                  <a:srgbClr val="294667"/>
                </a:solidFill>
              </a:defRPr>
            </a:lvl8pPr>
            <a:lvl9pPr lvl="8" rtl="0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white)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9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29466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3043975" y="0"/>
            <a:ext cx="60999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534892" y="1796050"/>
            <a:ext cx="452400" cy="0"/>
          </a:xfrm>
          <a:prstGeom prst="straightConnector1">
            <a:avLst/>
          </a:prstGeom>
          <a:noFill/>
          <a:ln cap="flat" cmpd="sng" w="28575">
            <a:solidFill>
              <a:srgbClr val="FFA8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0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442405" y="1045150"/>
            <a:ext cx="2147400" cy="6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b="1" sz="13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ctrTitle"/>
          </p:nvPr>
        </p:nvSpPr>
        <p:spPr>
          <a:xfrm>
            <a:off x="3679325" y="2851038"/>
            <a:ext cx="4903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107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Tic Tac Toe Game</a:t>
            </a:r>
            <a:endParaRPr sz="1800"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948869" y="2976126"/>
            <a:ext cx="927254" cy="961971"/>
            <a:chOff x="2583100" y="2973775"/>
            <a:chExt cx="461550" cy="437200"/>
          </a:xfrm>
        </p:grpSpPr>
        <p:sp>
          <p:nvSpPr>
            <p:cNvPr id="105" name="Google Shape;105;p1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rgbClr val="D89F39"/>
            </a:solidFill>
            <a:ln cap="rnd" cmpd="sng" w="19050">
              <a:solidFill>
                <a:srgbClr val="D89F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rgbClr val="D89F39"/>
            </a:solidFill>
            <a:ln cap="rnd" cmpd="sng" w="19050">
              <a:solidFill>
                <a:srgbClr val="D89F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994225" y="1585101"/>
            <a:ext cx="3692400" cy="3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C</a:t>
            </a:r>
            <a:r>
              <a:rPr lang="en" sz="1400"/>
              <a:t>reate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R</a:t>
            </a:r>
            <a:r>
              <a:rPr lang="en" sz="1400"/>
              <a:t>ead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U</a:t>
            </a:r>
            <a:r>
              <a:rPr lang="en" sz="1400"/>
              <a:t>pdate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b="1" lang="en" sz="1400"/>
              <a:t>D</a:t>
            </a:r>
            <a:r>
              <a:rPr lang="en" sz="1400"/>
              <a:t>elete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Arrays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Add an element (</a:t>
            </a:r>
            <a:r>
              <a:rPr b="1" lang="en" sz="1400"/>
              <a:t>C</a:t>
            </a:r>
            <a:r>
              <a:rPr lang="en" sz="1400"/>
              <a:t>reate)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Retrieve an element (</a:t>
            </a:r>
            <a:r>
              <a:rPr b="1" lang="en" sz="1400"/>
              <a:t>R</a:t>
            </a:r>
            <a:r>
              <a:rPr lang="en" sz="1400"/>
              <a:t>ead)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Change an element (</a:t>
            </a:r>
            <a:r>
              <a:rPr b="1" lang="en" sz="1400"/>
              <a:t>U</a:t>
            </a:r>
            <a:r>
              <a:rPr lang="en" sz="1400"/>
              <a:t>pdate)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Remove an element (</a:t>
            </a:r>
            <a:r>
              <a:rPr b="1" lang="en" sz="1400"/>
              <a:t>D</a:t>
            </a:r>
            <a:r>
              <a:rPr lang="en" sz="1400"/>
              <a:t>elete)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Loops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for()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while()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jQuery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Serve locally vs. via CDN</a:t>
            </a:r>
            <a:endParaRPr sz="14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Topics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994225" y="1585100"/>
            <a:ext cx="36924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400"/>
              <a:buFont typeface="Open Sans"/>
              <a:buChar char="▫"/>
            </a:pPr>
            <a:r>
              <a:rPr lang="en" sz="1400"/>
              <a:t>Build a simple Tic-Tac-Toe game</a:t>
            </a:r>
            <a:endParaRPr sz="14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Features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4994225" y="1585100"/>
            <a:ext cx="3989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200"/>
              </a:buClr>
              <a:buSzPts val="1400"/>
              <a:buFont typeface="Open Sans"/>
              <a:buChar char="▫"/>
            </a:pPr>
            <a:r>
              <a:rPr lang="en" sz="1400"/>
              <a:t>Board should be a 3x3 grid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The app allows two human players play against each other (NOT human vs. computer!)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Player 1 is X, Player 2 is O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The app should display current player number (1 or 2) so players know whose turn it is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When a user clicks a square, the app should place an X or an O in that square (depending on which player’s turn it is)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500"/>
              </a:spcAft>
              <a:buSzPts val="1400"/>
              <a:buChar char="▫"/>
            </a:pPr>
            <a:r>
              <a:rPr lang="en" sz="1400"/>
              <a:t>Bonus: app should decide if a player has won, and announce it via an alert()</a:t>
            </a:r>
            <a:endParaRPr sz="1400"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Pre-Programming Class Discussion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994225" y="1585100"/>
            <a:ext cx="3989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Discuss these things before beginning: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Best way to lay out the grid?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How to identify each square?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What event handlers are needed?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What functions are needed?</a:t>
            </a:r>
            <a:br>
              <a:rPr lang="en" sz="1400"/>
            </a:br>
            <a:r>
              <a:rPr lang="en" sz="1400"/>
              <a:t>(Hint: functions are good for updating different parts of the screen)</a:t>
            </a:r>
            <a:endParaRPr sz="1400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994225" y="693650"/>
            <a:ext cx="36924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Features for Advanced Students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994225" y="1585100"/>
            <a:ext cx="3989100" cy="23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Finish the basic game </a:t>
            </a:r>
            <a:r>
              <a:rPr b="1" lang="en" sz="1400"/>
              <a:t>before</a:t>
            </a:r>
            <a:r>
              <a:rPr lang="en" sz="1400"/>
              <a:t> attempting to add these features!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Who won?</a:t>
            </a:r>
            <a:r>
              <a:rPr lang="en" sz="1400"/>
              <a:t> Determine which player won and take appropriate action (discuss: what actions would be appropriate?)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Player names:</a:t>
            </a:r>
            <a:r>
              <a:rPr lang="en" sz="1400"/>
              <a:t> Add the ability for players to input their names before the game starts. Game should use player names instead of numbers when announcing which player’s turn it is.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b="1" lang="en" sz="1400"/>
              <a:t>Restart button:</a:t>
            </a:r>
            <a:r>
              <a:rPr lang="en" sz="1400"/>
              <a:t> Add a “Restart” button that starts the game from the beginning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▫"/>
            </a:pPr>
            <a:r>
              <a:rPr b="1" lang="en" sz="1400"/>
              <a:t>OOP:</a:t>
            </a:r>
            <a:r>
              <a:rPr lang="en" sz="1400"/>
              <a:t> Instead of global vars and funcs, encapsulate everything in a class</a:t>
            </a:r>
            <a:endParaRPr sz="1400"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