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62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162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7b6681d4_0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7b6681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374bac71_0_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374bac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7b6681d4_0_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7b6681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a30f98b5_0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a30f98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43cd4281_0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43cd4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9E0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18062" y="805650"/>
            <a:ext cx="7507800" cy="3532200"/>
          </a:xfrm>
          <a:custGeom>
            <a:rect b="b" l="l" r="r" t="t"/>
            <a:pathLst>
              <a:path extrusionOk="0" h="120000" w="120000">
                <a:moveTo>
                  <a:pt x="48391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59"/>
                </a:lnTo>
                <a:lnTo>
                  <a:pt x="71609" y="259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 flipH="1" rot="10800000">
            <a:off x="259950" y="274425"/>
            <a:ext cx="8624100" cy="4594800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9E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9" name="Google Shape;49;p13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9E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2" name="Google Shape;52;p14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43434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Char char="⊡"/>
              <a:defRPr i="1" sz="1800">
                <a:solidFill>
                  <a:srgbClr val="CCCCCC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□"/>
              <a:defRPr i="1" sz="1800">
                <a:solidFill>
                  <a:srgbClr val="CCCCCC"/>
                </a:solidFill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 sz="1800">
                <a:solidFill>
                  <a:srgbClr val="CCCCCC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57" name="Google Shape;57;p15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0" name="Google Shape;60;p16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4" name="Google Shape;64;p17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9" name="Google Shape;69;p18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3" type="body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9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i="1" sz="1200">
                <a:solidFill>
                  <a:srgbClr val="999999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259950" y="274275"/>
            <a:ext cx="8624100" cy="4594800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_1">
    <p:bg>
      <p:bgPr>
        <a:solidFill>
          <a:srgbClr val="43434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 inverse">
    <p:bg>
      <p:bgPr>
        <a:solidFill>
          <a:srgbClr val="43434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558124" y="550425"/>
            <a:ext cx="8028300" cy="4042500"/>
          </a:xfrm>
          <a:custGeom>
            <a:rect b="b" l="l" r="r" t="t"/>
            <a:pathLst>
              <a:path extrusionOk="0" h="120000" w="120000">
                <a:moveTo>
                  <a:pt x="50106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70318" y="24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bg>
      <p:bgPr>
        <a:solidFill>
          <a:srgbClr val="FF9E00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818062" y="805650"/>
            <a:ext cx="7507800" cy="3532200"/>
          </a:xfrm>
          <a:custGeom>
            <a:rect b="b" l="l" r="r" t="t"/>
            <a:pathLst>
              <a:path extrusionOk="0" h="120000" w="120000">
                <a:moveTo>
                  <a:pt x="48391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59"/>
                </a:lnTo>
                <a:lnTo>
                  <a:pt x="71609" y="259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5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558124" y="550425"/>
            <a:ext cx="8028300" cy="4042500"/>
          </a:xfrm>
          <a:custGeom>
            <a:rect b="b" l="l" r="r" t="t"/>
            <a:pathLst>
              <a:path extrusionOk="0" h="120000" w="120000">
                <a:moveTo>
                  <a:pt x="50106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70318" y="24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25" name="Google Shape;25;p7"/>
          <p:cNvSpPr/>
          <p:nvPr/>
        </p:nvSpPr>
        <p:spPr>
          <a:xfrm>
            <a:off x="259950" y="274275"/>
            <a:ext cx="8624100" cy="4594800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259950" y="274275"/>
            <a:ext cx="8624100" cy="4594800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81051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259950" y="274275"/>
            <a:ext cx="8624100" cy="4594800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885291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43434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818062" y="805650"/>
            <a:ext cx="7507800" cy="3532200"/>
          </a:xfrm>
          <a:custGeom>
            <a:rect b="b" l="l" r="r" t="t"/>
            <a:pathLst>
              <a:path extrusionOk="0" h="120000" w="120000">
                <a:moveTo>
                  <a:pt x="48391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59"/>
                </a:lnTo>
                <a:lnTo>
                  <a:pt x="71609" y="259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/>
        </p:nvSpPr>
        <p:spPr>
          <a:xfrm>
            <a:off x="3853200" y="293592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Font typeface="Montserrat"/>
              <a:buNone/>
            </a:pPr>
            <a:r>
              <a:rPr b="0" i="0" lang="en" sz="96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eamtreehouse.com/library/sql-basics" TargetMode="External"/><Relationship Id="rId4" Type="http://schemas.openxmlformats.org/officeDocument/2006/relationships/hyperlink" Target="https://www.mamp.inf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ocalhost/MAM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Montserrat"/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MySQL 1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Montserrat"/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MAMP Installation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3"/>
          <p:cNvSpPr/>
          <p:nvPr/>
        </p:nvSpPr>
        <p:spPr>
          <a:xfrm>
            <a:off x="4255103" y="512097"/>
            <a:ext cx="633900" cy="576300"/>
          </a:xfrm>
          <a:custGeom>
            <a:rect b="b" l="l" r="r" t="t"/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1</a:t>
            </a:r>
            <a:endParaRPr/>
          </a:p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567100" y="413589"/>
            <a:ext cx="7828500" cy="43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Prep for Class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Complete the Treehouse courses on </a:t>
            </a:r>
            <a:r>
              <a:rPr b="1" lang="en" sz="1500"/>
              <a:t>SQL Basics [172 minutes]</a:t>
            </a:r>
            <a:r>
              <a:rPr lang="en" sz="1500"/>
              <a:t>:</a:t>
            </a:r>
            <a:br>
              <a:rPr lang="en" sz="1500"/>
            </a:br>
            <a:r>
              <a:rPr lang="en" sz="1500" u="sng">
                <a:solidFill>
                  <a:schemeClr val="hlink"/>
                </a:solidFill>
                <a:hlinkClick r:id="rId3"/>
              </a:rPr>
              <a:t>https://teamtreehouse.com/library/sql-basics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Download and install the </a:t>
            </a:r>
            <a:r>
              <a:rPr b="1" lang="en" sz="1500"/>
              <a:t>free</a:t>
            </a:r>
            <a:r>
              <a:rPr lang="en" sz="1500"/>
              <a:t> version of </a:t>
            </a:r>
            <a:r>
              <a:rPr b="1" lang="en" sz="1500"/>
              <a:t>MAMP</a:t>
            </a:r>
            <a:r>
              <a:rPr lang="en" sz="1500"/>
              <a:t>, an all-in-one package for installing and managing Apache/MySQL/PHP</a:t>
            </a:r>
            <a:r>
              <a:rPr b="1" lang="en" sz="1500"/>
              <a:t>: </a:t>
            </a:r>
            <a:br>
              <a:rPr b="1" lang="en" sz="1500"/>
            </a:br>
            <a:r>
              <a:rPr lang="en" sz="1500" u="sng">
                <a:solidFill>
                  <a:schemeClr val="hlink"/>
                </a:solidFill>
                <a:hlinkClick r:id="rId4"/>
              </a:rPr>
              <a:t>https://www.mamp.info/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rabicPeriod"/>
            </a:pPr>
            <a:r>
              <a:rPr lang="en" sz="1500"/>
              <a:t>Note:</a:t>
            </a:r>
            <a:endParaRPr sz="1500"/>
          </a:p>
          <a:p>
            <a:pPr indent="-323850" lvl="0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Char char="⊡"/>
            </a:pPr>
            <a:r>
              <a:rPr lang="en" sz="1500"/>
              <a:t>You do </a:t>
            </a:r>
            <a:r>
              <a:rPr b="1" lang="en" sz="1500"/>
              <a:t>NOT</a:t>
            </a:r>
            <a:r>
              <a:rPr lang="en" sz="1500"/>
              <a:t> need to purchase this product!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⊡"/>
            </a:pPr>
            <a:r>
              <a:rPr lang="en" sz="1500"/>
              <a:t>Please install and launch the </a:t>
            </a:r>
            <a:r>
              <a:rPr b="1" lang="en" sz="1500"/>
              <a:t>FREE</a:t>
            </a:r>
            <a:r>
              <a:rPr lang="en" sz="1500"/>
              <a:t> version (MAMP), </a:t>
            </a:r>
            <a:r>
              <a:rPr b="1" lang="en" sz="1500"/>
              <a:t>not</a:t>
            </a:r>
            <a:r>
              <a:rPr lang="en" sz="1500"/>
              <a:t> MAMP Pro!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⊡"/>
            </a:pPr>
            <a:r>
              <a:rPr b="1" lang="en" sz="1500"/>
              <a:t>Disable any anti-virus or firewall on your computer before installing this software</a:t>
            </a:r>
            <a:r>
              <a:rPr lang="en" sz="1500"/>
              <a:t>!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Test your </a:t>
            </a:r>
            <a:r>
              <a:rPr b="1" lang="en" sz="1500"/>
              <a:t>MAMP</a:t>
            </a:r>
            <a:r>
              <a:rPr lang="en" sz="1500"/>
              <a:t> installation by launching MAMP and clicking the </a:t>
            </a:r>
            <a:r>
              <a:rPr b="1" lang="en" sz="1500"/>
              <a:t>Start Servers</a:t>
            </a:r>
            <a:r>
              <a:rPr lang="en" sz="1500"/>
              <a:t> icon.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AutoNum type="arabicPeriod"/>
            </a:pPr>
            <a:r>
              <a:rPr lang="en" sz="1500"/>
              <a:t>Configure MAMP (see next slide)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411800" y="591375"/>
            <a:ext cx="8053200" cy="3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Test Your Local Dev Environment</a:t>
            </a:r>
            <a:endParaRPr b="1"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Make sure your local MAMP/XAMPP installation is working:</a:t>
            </a:r>
            <a:br>
              <a:rPr lang="en" sz="1700"/>
            </a:br>
            <a:r>
              <a:rPr lang="en" sz="1700"/>
              <a:t>From the MAMP control panel, click </a:t>
            </a:r>
            <a:r>
              <a:rPr b="1" lang="en" sz="1700"/>
              <a:t>Open Start Page</a:t>
            </a:r>
            <a:r>
              <a:rPr lang="en" sz="1700"/>
              <a:t> (or by visiting </a:t>
            </a:r>
            <a:r>
              <a:rPr b="1" lang="en" sz="1700" u="sng">
                <a:solidFill>
                  <a:schemeClr val="hlink"/>
                </a:solidFill>
                <a:hlinkClick r:id="rId3"/>
              </a:rPr>
              <a:t>http://localhost/MAMP</a:t>
            </a:r>
            <a:r>
              <a:rPr lang="en" sz="1700"/>
              <a:t>)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Make sure phpMyAdmin is installed/running:</a:t>
            </a:r>
            <a:br>
              <a:rPr lang="en" sz="1700"/>
            </a:br>
            <a:r>
              <a:rPr lang="en" sz="1700"/>
              <a:t>From the MAMP start page, click Tools -&gt; </a:t>
            </a:r>
            <a:r>
              <a:rPr b="1" lang="en" sz="1700"/>
              <a:t>phpMyAdmin</a:t>
            </a:r>
            <a:br>
              <a:rPr b="1" lang="en" sz="1700"/>
            </a:br>
            <a:br>
              <a:rPr b="1" lang="en" sz="1700"/>
            </a:br>
            <a:r>
              <a:rPr b="1" lang="en" sz="1700"/>
              <a:t>Mac users: If phpMyAdmin is not available or greyed out:</a:t>
            </a:r>
            <a:br>
              <a:rPr b="1" lang="en" sz="1700"/>
            </a:br>
            <a:r>
              <a:rPr lang="en" sz="1700"/>
              <a:t>From the MAMP control panel, select Preferences -&gt; PHP and change the version from </a:t>
            </a:r>
            <a:r>
              <a:rPr b="1" lang="en" sz="1700"/>
              <a:t>7.1.x</a:t>
            </a:r>
            <a:r>
              <a:rPr lang="en" sz="1700"/>
              <a:t> to </a:t>
            </a:r>
            <a:r>
              <a:rPr b="1" lang="en" sz="1700"/>
              <a:t>7.0.x. Then restart servers and try phpMyAdmin again.</a:t>
            </a:r>
            <a:endParaRPr b="1"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/>
              <a:t>Problems? Ask your instructor immediately!</a:t>
            </a:r>
            <a:endParaRPr sz="1700"/>
          </a:p>
        </p:txBody>
      </p:sp>
      <p:sp>
        <p:nvSpPr>
          <p:cNvPr id="100" name="Google Shape;100;p25"/>
          <p:cNvSpPr txBox="1"/>
          <p:nvPr>
            <p:ph type="title"/>
          </p:nvPr>
        </p:nvSpPr>
        <p:spPr>
          <a:xfrm>
            <a:off x="2983075" y="113250"/>
            <a:ext cx="31719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055350" y="123504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MySQL 1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462325" y="356198"/>
            <a:ext cx="8278800" cy="43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99999"/>
                </a:solidFill>
              </a:rPr>
              <a:t>Prep for Class (Continued): Configure MAMP to Enable PHP Error Reporting</a:t>
            </a:r>
            <a:endParaRPr b="1"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/>
              <a:t>Open this file in your text editor: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u="sng"/>
              <a:t>Mac users</a:t>
            </a:r>
            <a:r>
              <a:rPr lang="en" sz="1300"/>
              <a:t>: </a:t>
            </a: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/Applications/MAMP/bin/php/php</a:t>
            </a:r>
            <a:r>
              <a:rPr b="1" lang="en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[yourVersionNumber]</a:t>
            </a: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/conf/php.ini</a:t>
            </a:r>
            <a:endParaRPr b="1"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u="sng"/>
              <a:t>Windows users</a:t>
            </a:r>
            <a:r>
              <a:rPr lang="en" sz="1300"/>
              <a:t>: </a:t>
            </a: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C:\MAMP\conf\php</a:t>
            </a:r>
            <a:r>
              <a:rPr b="1" lang="en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[yourVersionNumber]</a:t>
            </a: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\php.ini</a:t>
            </a:r>
            <a:endParaRPr b="1"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/>
              <a:t>(To determine your version number, select the PHP tab in the MAMP control panel and see which version of PHP is selected.)</a:t>
            </a:r>
            <a:endParaRPr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r>
              <a:rPr lang="en" sz="1300"/>
              <a:t>Look for this line:</a:t>
            </a:r>
            <a:endParaRPr sz="13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display_errors = Off</a:t>
            </a:r>
            <a:endParaRPr b="1"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r>
              <a:rPr lang="en" sz="1300"/>
              <a:t>Change the word </a:t>
            </a: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Off</a:t>
            </a:r>
            <a:r>
              <a:rPr lang="en" sz="1300"/>
              <a:t> to </a:t>
            </a: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1300"/>
              <a:t> so it reads:</a:t>
            </a:r>
            <a:endParaRPr sz="13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display_errors = </a:t>
            </a:r>
            <a:r>
              <a:rPr b="1" lang="en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endParaRPr b="1"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/>
              <a:t>Important</a:t>
            </a:r>
            <a:r>
              <a:rPr lang="en" sz="1300"/>
              <a:t>: “display_errors = Off” appears in several places in php.ini! </a:t>
            </a:r>
            <a:r>
              <a:rPr lang="en" sz="1300" u="sng"/>
              <a:t>You should change only the line that contains “display_errors = Off” all by itself</a:t>
            </a:r>
            <a:r>
              <a:rPr lang="en" sz="1300"/>
              <a:t>. If the line starts with a semicolon like this:</a:t>
            </a:r>
            <a:endParaRPr sz="13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 display_errors = Off</a:t>
            </a:r>
            <a:endParaRPr b="1"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You will have to remove the semicolon so it looks like this:</a:t>
            </a:r>
            <a:endParaRPr sz="13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display_errors = On</a:t>
            </a:r>
            <a:endParaRPr b="1"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055350" y="123504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MySQL 1</a:t>
            </a:r>
            <a:endParaRPr/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62325" y="356198"/>
            <a:ext cx="8278800" cy="43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99999"/>
                </a:solidFill>
              </a:rPr>
              <a:t>Prep for Class (Continued): Configure MAMP to Enable PHP Error Reporting</a:t>
            </a:r>
            <a:endParaRPr b="1"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300"/>
              <a:t>Windows Users Only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/>
              <a:t>Open </a:t>
            </a: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C:\MAMP\conf\mysql\my.ini</a:t>
            </a:r>
            <a:r>
              <a:rPr lang="en" sz="1300"/>
              <a:t> in your text editor: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r>
              <a:rPr lang="en" sz="1300"/>
              <a:t>Look for the line that starts with:</a:t>
            </a:r>
            <a:endParaRPr sz="13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log-bin = mysql-bin</a:t>
            </a:r>
            <a:endParaRPr b="1"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r>
              <a:rPr lang="en" sz="1300"/>
              <a:t>Type a '#' at the beginning of the line</a:t>
            </a:r>
            <a:r>
              <a:rPr lang="en" sz="1300"/>
              <a:t>:</a:t>
            </a:r>
            <a:endParaRPr sz="13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#log-bin = mysql-bin</a:t>
            </a:r>
            <a:endParaRPr b="1"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055350" y="123504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MySQL 1</a:t>
            </a:r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950" y="765674"/>
            <a:ext cx="8278800" cy="13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99999"/>
                </a:solidFill>
              </a:rPr>
              <a:t>Prep for Class (Continued): Configure htdocs Folder</a:t>
            </a:r>
            <a:endParaRPr b="1" sz="1400"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r>
              <a:rPr lang="en" sz="1300"/>
              <a:t>From the MAMP control panel, </a:t>
            </a:r>
            <a:r>
              <a:rPr lang="en" sz="1300"/>
              <a:t>select </a:t>
            </a:r>
            <a:r>
              <a:rPr b="1" lang="en" sz="1300"/>
              <a:t>Preferences</a:t>
            </a:r>
            <a:r>
              <a:rPr lang="en" sz="1300"/>
              <a:t> -&gt; </a:t>
            </a:r>
            <a:r>
              <a:rPr b="1" lang="en" sz="1300"/>
              <a:t>Web Server</a:t>
            </a:r>
            <a:endParaRPr b="1"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r>
              <a:rPr lang="en" sz="1300"/>
              <a:t>Change the </a:t>
            </a:r>
            <a:r>
              <a:rPr b="1" lang="en" sz="1300"/>
              <a:t>Document Root</a:t>
            </a:r>
            <a:r>
              <a:rPr lang="en" sz="1300"/>
              <a:t> setting to point to </a:t>
            </a:r>
            <a:r>
              <a:rPr b="1" lang="en" sz="1300"/>
              <a:t>YOUR</a:t>
            </a:r>
            <a:r>
              <a:rPr lang="en" sz="1300"/>
              <a:t> existing </a:t>
            </a:r>
            <a:r>
              <a:rPr b="1" lang="en" sz="1300"/>
              <a:t>public_html</a:t>
            </a:r>
            <a:r>
              <a:rPr lang="en" sz="1300"/>
              <a:t> folder, e.g.:</a:t>
            </a:r>
            <a:endParaRPr sz="13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Mac:</a:t>
            </a:r>
            <a:endParaRPr sz="13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Username &gt; Desktop &gt; public_html</a:t>
            </a:r>
            <a:endParaRPr b="1" sz="13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Windows:</a:t>
            </a:r>
            <a:endParaRPr sz="13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C:\Users\</a:t>
            </a:r>
            <a:r>
              <a:rPr b="1" i="1" lang="en" sz="1300"/>
              <a:t>Username</a:t>
            </a:r>
            <a:r>
              <a:rPr b="1" lang="en" sz="1300"/>
              <a:t>\Desktop\public_html</a:t>
            </a:r>
            <a:endParaRPr b="1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r>
              <a:rPr lang="en" sz="1300"/>
              <a:t>From the MAMP control panel, </a:t>
            </a:r>
            <a:r>
              <a:rPr b="1" lang="en" sz="1300"/>
              <a:t>stop</a:t>
            </a:r>
            <a:r>
              <a:rPr lang="en" sz="1300"/>
              <a:t> the server if it is running. After it has stopped, </a:t>
            </a:r>
            <a:r>
              <a:rPr b="1" lang="en" sz="1300"/>
              <a:t>start</a:t>
            </a:r>
            <a:r>
              <a:rPr lang="en" sz="1300"/>
              <a:t> it again.</a:t>
            </a:r>
            <a:endParaRPr b="1"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