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 id="2147483679" r:id="rId4"/>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RobotoMon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RobotoMono-italic.fntdata"/><Relationship Id="rId12" Type="http://schemas.openxmlformats.org/officeDocument/2006/relationships/slide" Target="slides/slide6.xml"/><Relationship Id="rId34" Type="http://schemas.openxmlformats.org/officeDocument/2006/relationships/font" Target="fonts/RobotoMon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Mon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highlighting from: https://tohtml.com/php/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257d08a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257d08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lifetime of variables (e.g. they disappear when the script ends)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00a32aea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700a32ae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700a32aea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700a32ae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700a32aea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700a32ae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700a32aea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700a32ae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700a32aea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700a32ae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700a32aea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700a32ae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3a782c3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13a782c3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In Class Assignment- Redesign One of the Three websites home page on slide 11</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a4cbf83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a4cbf8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700a32aea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700a32ae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257d08a1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3257d08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3374cc65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3374cc6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700a32aea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700a32a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65def6ee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65def6e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22eb10b5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22eb10b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3acec07e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23acec07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3acec07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3acec0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ef18ebf6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ef18eb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db8f224e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db8f224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lifetime of variables (e.g. they disappear when the script ends)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257d08a1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257d08a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lifetime of variables (e.g. they disappear when the script ends)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8" name="Shape 8"/>
        <p:cNvGrpSpPr/>
        <p:nvPr/>
      </p:nvGrpSpPr>
      <p:grpSpPr>
        <a:xfrm>
          <a:off x="0" y="0"/>
          <a:ext cx="0" cy="0"/>
          <a:chOff x="0" y="0"/>
          <a:chExt cx="0" cy="0"/>
        </a:xfrm>
      </p:grpSpPr>
      <p:sp>
        <p:nvSpPr>
          <p:cNvPr id="9" name="Google Shape;9;p2"/>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med" w="med" type="none"/>
            <a:tailEnd len="med" w="med" type="none"/>
          </a:ln>
        </p:spPr>
      </p:sp>
      <p:sp>
        <p:nvSpPr>
          <p:cNvPr id="10" name="Google Shape;10;p2"/>
          <p:cNvSpPr txBox="1"/>
          <p:nvPr>
            <p:ph type="ctrTitle"/>
          </p:nvPr>
        </p:nvSpPr>
        <p:spPr>
          <a:xfrm>
            <a:off x="2296350" y="1991850"/>
            <a:ext cx="45513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434343"/>
              </a:buClr>
              <a:buSzPts val="3000"/>
              <a:buNone/>
              <a:defRPr sz="3000">
                <a:solidFill>
                  <a:srgbClr val="434343"/>
                </a:solidFill>
              </a:defRPr>
            </a:lvl1pPr>
            <a:lvl2pPr lvl="1" algn="ctr">
              <a:spcBef>
                <a:spcPts val="0"/>
              </a:spcBef>
              <a:spcAft>
                <a:spcPts val="0"/>
              </a:spcAft>
              <a:buClr>
                <a:srgbClr val="434343"/>
              </a:buClr>
              <a:buSzPts val="3000"/>
              <a:buNone/>
              <a:defRPr sz="3000">
                <a:solidFill>
                  <a:srgbClr val="434343"/>
                </a:solidFill>
              </a:defRPr>
            </a:lvl2pPr>
            <a:lvl3pPr lvl="2" algn="ctr">
              <a:spcBef>
                <a:spcPts val="0"/>
              </a:spcBef>
              <a:spcAft>
                <a:spcPts val="0"/>
              </a:spcAft>
              <a:buClr>
                <a:srgbClr val="434343"/>
              </a:buClr>
              <a:buSzPts val="3000"/>
              <a:buNone/>
              <a:defRPr sz="3000">
                <a:solidFill>
                  <a:srgbClr val="434343"/>
                </a:solidFill>
              </a:defRPr>
            </a:lvl3pPr>
            <a:lvl4pPr lvl="3" algn="ctr">
              <a:spcBef>
                <a:spcPts val="0"/>
              </a:spcBef>
              <a:spcAft>
                <a:spcPts val="0"/>
              </a:spcAft>
              <a:buClr>
                <a:srgbClr val="434343"/>
              </a:buClr>
              <a:buSzPts val="3000"/>
              <a:buNone/>
              <a:defRPr sz="3000">
                <a:solidFill>
                  <a:srgbClr val="434343"/>
                </a:solidFill>
              </a:defRPr>
            </a:lvl4pPr>
            <a:lvl5pPr lvl="4" algn="ctr">
              <a:spcBef>
                <a:spcPts val="0"/>
              </a:spcBef>
              <a:spcAft>
                <a:spcPts val="0"/>
              </a:spcAft>
              <a:buClr>
                <a:srgbClr val="434343"/>
              </a:buClr>
              <a:buSzPts val="3000"/>
              <a:buNone/>
              <a:defRPr sz="3000">
                <a:solidFill>
                  <a:srgbClr val="434343"/>
                </a:solidFill>
              </a:defRPr>
            </a:lvl5pPr>
            <a:lvl6pPr lvl="5" algn="ctr">
              <a:spcBef>
                <a:spcPts val="0"/>
              </a:spcBef>
              <a:spcAft>
                <a:spcPts val="0"/>
              </a:spcAft>
              <a:buClr>
                <a:srgbClr val="434343"/>
              </a:buClr>
              <a:buSzPts val="3000"/>
              <a:buNone/>
              <a:defRPr sz="3000">
                <a:solidFill>
                  <a:srgbClr val="434343"/>
                </a:solidFill>
              </a:defRPr>
            </a:lvl6pPr>
            <a:lvl7pPr lvl="6" algn="ctr">
              <a:spcBef>
                <a:spcPts val="0"/>
              </a:spcBef>
              <a:spcAft>
                <a:spcPts val="0"/>
              </a:spcAft>
              <a:buClr>
                <a:srgbClr val="434343"/>
              </a:buClr>
              <a:buSzPts val="3000"/>
              <a:buNone/>
              <a:defRPr sz="3000">
                <a:solidFill>
                  <a:srgbClr val="434343"/>
                </a:solidFill>
              </a:defRPr>
            </a:lvl7pPr>
            <a:lvl8pPr lvl="7" algn="ctr">
              <a:spcBef>
                <a:spcPts val="0"/>
              </a:spcBef>
              <a:spcAft>
                <a:spcPts val="0"/>
              </a:spcAft>
              <a:buClr>
                <a:srgbClr val="434343"/>
              </a:buClr>
              <a:buSzPts val="3000"/>
              <a:buNone/>
              <a:defRPr sz="3000">
                <a:solidFill>
                  <a:srgbClr val="434343"/>
                </a:solidFill>
              </a:defRPr>
            </a:lvl8pPr>
            <a:lvl9pPr lvl="8" algn="ctr">
              <a:spcBef>
                <a:spcPts val="0"/>
              </a:spcBef>
              <a:spcAft>
                <a:spcPts val="0"/>
              </a:spcAft>
              <a:buClr>
                <a:srgbClr val="434343"/>
              </a:buClr>
              <a:buSzPts val="3000"/>
              <a:buNone/>
              <a:defRPr sz="30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_1">
    <p:bg>
      <p:bgPr>
        <a:solidFill>
          <a:srgbClr val="434343"/>
        </a:solidFill>
      </p:bgPr>
    </p:bg>
    <p:spTree>
      <p:nvGrpSpPr>
        <p:cNvPr id="42" name="Shape 42"/>
        <p:cNvGrpSpPr/>
        <p:nvPr/>
      </p:nvGrpSpPr>
      <p:grpSpPr>
        <a:xfrm>
          <a:off x="0" y="0"/>
          <a:ext cx="0" cy="0"/>
          <a:chOff x="0" y="0"/>
          <a:chExt cx="0" cy="0"/>
        </a:xfrm>
      </p:grpSpPr>
      <p:sp>
        <p:nvSpPr>
          <p:cNvPr id="43" name="Google Shape;43;p11"/>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47" name="Shape 47"/>
        <p:cNvGrpSpPr/>
        <p:nvPr/>
      </p:nvGrpSpPr>
      <p:grpSpPr>
        <a:xfrm>
          <a:off x="0" y="0"/>
          <a:ext cx="0" cy="0"/>
          <a:chOff x="0" y="0"/>
          <a:chExt cx="0" cy="0"/>
        </a:xfrm>
      </p:grpSpPr>
      <p:sp>
        <p:nvSpPr>
          <p:cNvPr id="48" name="Google Shape;48;p13"/>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sm" w="sm" type="none"/>
            <a:tailEnd len="sm" w="sm" type="none"/>
          </a:ln>
        </p:spPr>
      </p:sp>
      <p:sp>
        <p:nvSpPr>
          <p:cNvPr id="49" name="Google Shape;49;p13"/>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a:lvl1pPr>
            <a:lvl2pPr indent="0" lvl="1" marL="0" marR="0" rtl="0" algn="ctr">
              <a:lnSpc>
                <a:spcPct val="100000"/>
              </a:lnSpc>
              <a:spcBef>
                <a:spcPts val="0"/>
              </a:spcBef>
              <a:spcAft>
                <a:spcPts val="0"/>
              </a:spcAft>
              <a:buClr>
                <a:srgbClr val="434343"/>
              </a:buClr>
              <a:buSzPts val="1400"/>
              <a:buFont typeface="Montserrat"/>
              <a:buNone/>
              <a:defRPr/>
            </a:lvl2pPr>
            <a:lvl3pPr indent="0" lvl="2" marL="0" marR="0" rtl="0" algn="ctr">
              <a:spcBef>
                <a:spcPts val="0"/>
              </a:spcBef>
              <a:spcAft>
                <a:spcPts val="0"/>
              </a:spcAft>
              <a:buClr>
                <a:srgbClr val="434343"/>
              </a:buClr>
              <a:buSzPts val="1400"/>
              <a:buFont typeface="Montserrat"/>
              <a:buNone/>
              <a:defRPr/>
            </a:lvl3pPr>
            <a:lvl4pPr indent="0" lvl="3" marL="0" marR="0" rtl="0" algn="ctr">
              <a:spcBef>
                <a:spcPts val="0"/>
              </a:spcBef>
              <a:spcAft>
                <a:spcPts val="0"/>
              </a:spcAft>
              <a:buClr>
                <a:srgbClr val="434343"/>
              </a:buClr>
              <a:buSzPts val="1400"/>
              <a:buFont typeface="Montserrat"/>
              <a:buNone/>
              <a:defRPr/>
            </a:lvl4pPr>
            <a:lvl5pPr indent="0" lvl="4" marL="0" marR="0" rtl="0" algn="ctr">
              <a:spcBef>
                <a:spcPts val="0"/>
              </a:spcBef>
              <a:spcAft>
                <a:spcPts val="0"/>
              </a:spcAft>
              <a:buClr>
                <a:srgbClr val="434343"/>
              </a:buClr>
              <a:buSzPts val="1400"/>
              <a:buFont typeface="Montserrat"/>
              <a:buNone/>
              <a:defRPr/>
            </a:lvl5pPr>
            <a:lvl6pPr indent="0" lvl="5" marL="0" marR="0" rtl="0" algn="ctr">
              <a:spcBef>
                <a:spcPts val="0"/>
              </a:spcBef>
              <a:spcAft>
                <a:spcPts val="0"/>
              </a:spcAft>
              <a:buClr>
                <a:srgbClr val="434343"/>
              </a:buClr>
              <a:buSzPts val="1400"/>
              <a:buFont typeface="Montserrat"/>
              <a:buNone/>
              <a:defRPr/>
            </a:lvl6pPr>
            <a:lvl7pPr indent="0" lvl="6" marL="0" marR="0" rtl="0" algn="ctr">
              <a:spcBef>
                <a:spcPts val="0"/>
              </a:spcBef>
              <a:spcAft>
                <a:spcPts val="0"/>
              </a:spcAft>
              <a:buClr>
                <a:srgbClr val="434343"/>
              </a:buClr>
              <a:buSzPts val="1400"/>
              <a:buFont typeface="Montserrat"/>
              <a:buNone/>
              <a:defRPr/>
            </a:lvl7pPr>
            <a:lvl8pPr indent="0" lvl="7" marL="0" marR="0" rtl="0" algn="ctr">
              <a:spcBef>
                <a:spcPts val="0"/>
              </a:spcBef>
              <a:spcAft>
                <a:spcPts val="0"/>
              </a:spcAft>
              <a:buClr>
                <a:srgbClr val="434343"/>
              </a:buClr>
              <a:buSzPts val="1400"/>
              <a:buFont typeface="Montserrat"/>
              <a:buNone/>
              <a:defRPr/>
            </a:lvl8pPr>
            <a:lvl9pPr indent="0" lvl="8" marL="0" marR="0" rtl="0" algn="ctr">
              <a:spcBef>
                <a:spcPts val="0"/>
              </a:spcBef>
              <a:spcAft>
                <a:spcPts val="0"/>
              </a:spcAft>
              <a:buClr>
                <a:srgbClr val="434343"/>
              </a:buClr>
              <a:buSzPts val="1400"/>
              <a:buFont typeface="Montserra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0" name="Shape 50"/>
        <p:cNvGrpSpPr/>
        <p:nvPr/>
      </p:nvGrpSpPr>
      <p:grpSpPr>
        <a:xfrm>
          <a:off x="0" y="0"/>
          <a:ext cx="0" cy="0"/>
          <a:chOff x="0" y="0"/>
          <a:chExt cx="0" cy="0"/>
        </a:xfrm>
      </p:grpSpPr>
      <p:sp>
        <p:nvSpPr>
          <p:cNvPr id="51" name="Google Shape;51;p14"/>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52" name="Google Shape;52;p14"/>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14"/>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 inverse">
    <p:bg>
      <p:bgPr>
        <a:solidFill>
          <a:srgbClr val="434343"/>
        </a:solidFill>
      </p:bgPr>
    </p:bg>
    <p:spTree>
      <p:nvGrpSpPr>
        <p:cNvPr id="54" name="Shape 54"/>
        <p:cNvGrpSpPr/>
        <p:nvPr/>
      </p:nvGrpSpPr>
      <p:grpSpPr>
        <a:xfrm>
          <a:off x="0" y="0"/>
          <a:ext cx="0" cy="0"/>
          <a:chOff x="0" y="0"/>
          <a:chExt cx="0" cy="0"/>
        </a:xfrm>
      </p:grpSpPr>
      <p:sp>
        <p:nvSpPr>
          <p:cNvPr id="55" name="Google Shape;55;p15"/>
          <p:cNvSpPr/>
          <p:nvPr/>
        </p:nvSpPr>
        <p:spPr>
          <a:xfrm>
            <a:off x="558124"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bg>
      <p:bgPr>
        <a:solidFill>
          <a:srgbClr val="FF9E00"/>
        </a:solidFill>
      </p:bgPr>
    </p:bg>
    <p:spTree>
      <p:nvGrpSpPr>
        <p:cNvPr id="56" name="Shape 56"/>
        <p:cNvGrpSpPr/>
        <p:nvPr/>
      </p:nvGrpSpPr>
      <p:grpSpPr>
        <a:xfrm>
          <a:off x="0" y="0"/>
          <a:ext cx="0" cy="0"/>
          <a:chOff x="0" y="0"/>
          <a:chExt cx="0" cy="0"/>
        </a:xfrm>
      </p:grpSpPr>
      <p:sp>
        <p:nvSpPr>
          <p:cNvPr id="57" name="Google Shape;57;p16"/>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sm" w="sm" type="none"/>
            <a:tailEnd len="sm" w="sm" type="none"/>
          </a:ln>
        </p:spPr>
      </p:sp>
      <p:sp>
        <p:nvSpPr>
          <p:cNvPr id="58" name="Google Shape;58;p16"/>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a:lvl1pPr>
            <a:lvl2pPr indent="0" lvl="1" marL="0" marR="0" rtl="0" algn="ctr">
              <a:lnSpc>
                <a:spcPct val="100000"/>
              </a:lnSpc>
              <a:spcBef>
                <a:spcPts val="0"/>
              </a:spcBef>
              <a:spcAft>
                <a:spcPts val="0"/>
              </a:spcAft>
              <a:buClr>
                <a:srgbClr val="434343"/>
              </a:buClr>
              <a:buSzPts val="1400"/>
              <a:buFont typeface="Montserrat"/>
              <a:buNone/>
              <a:defRPr/>
            </a:lvl2pPr>
            <a:lvl3pPr indent="0" lvl="2" marL="0" marR="0" rtl="0" algn="ctr">
              <a:spcBef>
                <a:spcPts val="0"/>
              </a:spcBef>
              <a:spcAft>
                <a:spcPts val="0"/>
              </a:spcAft>
              <a:buClr>
                <a:srgbClr val="434343"/>
              </a:buClr>
              <a:buSzPts val="1400"/>
              <a:buFont typeface="Montserrat"/>
              <a:buNone/>
              <a:defRPr/>
            </a:lvl3pPr>
            <a:lvl4pPr indent="0" lvl="3" marL="0" marR="0" rtl="0" algn="ctr">
              <a:spcBef>
                <a:spcPts val="0"/>
              </a:spcBef>
              <a:spcAft>
                <a:spcPts val="0"/>
              </a:spcAft>
              <a:buClr>
                <a:srgbClr val="434343"/>
              </a:buClr>
              <a:buSzPts val="1400"/>
              <a:buFont typeface="Montserrat"/>
              <a:buNone/>
              <a:defRPr/>
            </a:lvl4pPr>
            <a:lvl5pPr indent="0" lvl="4" marL="0" marR="0" rtl="0" algn="ctr">
              <a:spcBef>
                <a:spcPts val="0"/>
              </a:spcBef>
              <a:spcAft>
                <a:spcPts val="0"/>
              </a:spcAft>
              <a:buClr>
                <a:srgbClr val="434343"/>
              </a:buClr>
              <a:buSzPts val="1400"/>
              <a:buFont typeface="Montserrat"/>
              <a:buNone/>
              <a:defRPr/>
            </a:lvl5pPr>
            <a:lvl6pPr indent="0" lvl="5" marL="0" marR="0" rtl="0" algn="ctr">
              <a:spcBef>
                <a:spcPts val="0"/>
              </a:spcBef>
              <a:spcAft>
                <a:spcPts val="0"/>
              </a:spcAft>
              <a:buClr>
                <a:srgbClr val="434343"/>
              </a:buClr>
              <a:buSzPts val="1400"/>
              <a:buFont typeface="Montserrat"/>
              <a:buNone/>
              <a:defRPr/>
            </a:lvl6pPr>
            <a:lvl7pPr indent="0" lvl="6" marL="0" marR="0" rtl="0" algn="ctr">
              <a:spcBef>
                <a:spcPts val="0"/>
              </a:spcBef>
              <a:spcAft>
                <a:spcPts val="0"/>
              </a:spcAft>
              <a:buClr>
                <a:srgbClr val="434343"/>
              </a:buClr>
              <a:buSzPts val="1400"/>
              <a:buFont typeface="Montserrat"/>
              <a:buNone/>
              <a:defRPr/>
            </a:lvl7pPr>
            <a:lvl8pPr indent="0" lvl="7" marL="0" marR="0" rtl="0" algn="ctr">
              <a:spcBef>
                <a:spcPts val="0"/>
              </a:spcBef>
              <a:spcAft>
                <a:spcPts val="0"/>
              </a:spcAft>
              <a:buClr>
                <a:srgbClr val="434343"/>
              </a:buClr>
              <a:buSzPts val="1400"/>
              <a:buFont typeface="Montserrat"/>
              <a:buNone/>
              <a:defRPr/>
            </a:lvl8pPr>
            <a:lvl9pPr indent="0" lvl="8" marL="0" marR="0" rtl="0" algn="ctr">
              <a:spcBef>
                <a:spcPts val="0"/>
              </a:spcBef>
              <a:spcAft>
                <a:spcPts val="0"/>
              </a:spcAft>
              <a:buClr>
                <a:srgbClr val="434343"/>
              </a:buClr>
              <a:buSzPts val="1400"/>
              <a:buFont typeface="Montserrat"/>
              <a:buNone/>
              <a:defRPr/>
            </a:lvl9pPr>
          </a:lstStyle>
          <a:p/>
        </p:txBody>
      </p:sp>
      <p:sp>
        <p:nvSpPr>
          <p:cNvPr id="59" name="Google Shape;59;p16"/>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Droid Serif"/>
              <a:buNone/>
              <a:defRPr/>
            </a:lvl1pPr>
            <a:lvl2pPr indent="0" lvl="1" marL="0" marR="0" rtl="0" algn="ctr">
              <a:lnSpc>
                <a:spcPct val="100000"/>
              </a:lnSpc>
              <a:spcBef>
                <a:spcPts val="0"/>
              </a:spcBef>
              <a:spcAft>
                <a:spcPts val="0"/>
              </a:spcAft>
              <a:buClr>
                <a:srgbClr val="FFFFFF"/>
              </a:buClr>
              <a:buSzPts val="1400"/>
              <a:buFont typeface="Droid Serif"/>
              <a:buNone/>
              <a:defRPr/>
            </a:lvl2pPr>
            <a:lvl3pPr indent="0" lvl="2" marL="0" marR="0" rtl="0" algn="ctr">
              <a:lnSpc>
                <a:spcPct val="100000"/>
              </a:lnSpc>
              <a:spcBef>
                <a:spcPts val="0"/>
              </a:spcBef>
              <a:spcAft>
                <a:spcPts val="0"/>
              </a:spcAft>
              <a:buClr>
                <a:srgbClr val="FFFFFF"/>
              </a:buClr>
              <a:buSzPts val="1400"/>
              <a:buFont typeface="Droid Serif"/>
              <a:buNone/>
              <a:defRPr/>
            </a:lvl3pPr>
            <a:lvl4pPr indent="0" lvl="3" marL="0" marR="0" rtl="0" algn="ctr">
              <a:lnSpc>
                <a:spcPct val="100000"/>
              </a:lnSpc>
              <a:spcBef>
                <a:spcPts val="0"/>
              </a:spcBef>
              <a:spcAft>
                <a:spcPts val="0"/>
              </a:spcAft>
              <a:buClr>
                <a:srgbClr val="FFFFFF"/>
              </a:buClr>
              <a:buSzPts val="1400"/>
              <a:buFont typeface="Droid Serif"/>
              <a:buNone/>
              <a:defRPr/>
            </a:lvl4pPr>
            <a:lvl5pPr indent="0" lvl="4" marL="0" marR="0" rtl="0" algn="ctr">
              <a:lnSpc>
                <a:spcPct val="100000"/>
              </a:lnSpc>
              <a:spcBef>
                <a:spcPts val="0"/>
              </a:spcBef>
              <a:spcAft>
                <a:spcPts val="0"/>
              </a:spcAft>
              <a:buClr>
                <a:srgbClr val="FFFFFF"/>
              </a:buClr>
              <a:buSzPts val="1400"/>
              <a:buFont typeface="Droid Serif"/>
              <a:buNone/>
              <a:defRPr/>
            </a:lvl5pPr>
            <a:lvl6pPr indent="0" lvl="5" marL="0" marR="0" rtl="0" algn="ctr">
              <a:lnSpc>
                <a:spcPct val="100000"/>
              </a:lnSpc>
              <a:spcBef>
                <a:spcPts val="0"/>
              </a:spcBef>
              <a:spcAft>
                <a:spcPts val="0"/>
              </a:spcAft>
              <a:buClr>
                <a:srgbClr val="FFFFFF"/>
              </a:buClr>
              <a:buSzPts val="1400"/>
              <a:buFont typeface="Droid Serif"/>
              <a:buNone/>
              <a:defRPr/>
            </a:lvl6pPr>
            <a:lvl7pPr indent="0" lvl="6" marL="0" marR="0" rtl="0" algn="ctr">
              <a:lnSpc>
                <a:spcPct val="100000"/>
              </a:lnSpc>
              <a:spcBef>
                <a:spcPts val="0"/>
              </a:spcBef>
              <a:spcAft>
                <a:spcPts val="0"/>
              </a:spcAft>
              <a:buClr>
                <a:srgbClr val="FFFFFF"/>
              </a:buClr>
              <a:buSzPts val="1400"/>
              <a:buFont typeface="Droid Serif"/>
              <a:buNone/>
              <a:defRPr/>
            </a:lvl7pPr>
            <a:lvl8pPr indent="0" lvl="7" marL="0" marR="0" rtl="0" algn="ctr">
              <a:lnSpc>
                <a:spcPct val="100000"/>
              </a:lnSpc>
              <a:spcBef>
                <a:spcPts val="0"/>
              </a:spcBef>
              <a:spcAft>
                <a:spcPts val="0"/>
              </a:spcAft>
              <a:buClr>
                <a:srgbClr val="FFFFFF"/>
              </a:buClr>
              <a:buSzPts val="1400"/>
              <a:buFont typeface="Droid Serif"/>
              <a:buNone/>
              <a:defRPr/>
            </a:lvl8pPr>
            <a:lvl9pPr indent="0" lvl="8" marL="0" marR="0" rtl="0" algn="ctr">
              <a:lnSpc>
                <a:spcPct val="100000"/>
              </a:lnSpc>
              <a:spcBef>
                <a:spcPts val="0"/>
              </a:spcBef>
              <a:spcAft>
                <a:spcPts val="0"/>
              </a:spcAft>
              <a:buClr>
                <a:srgbClr val="FFFFFF"/>
              </a:buClr>
              <a:buSzPts val="1400"/>
              <a:buFont typeface="Droid Serif"/>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7"/>
          <p:cNvSpPr/>
          <p:nvPr/>
        </p:nvSpPr>
        <p:spPr>
          <a:xfrm>
            <a:off x="558124"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8"/>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5" name="Shape 65"/>
        <p:cNvGrpSpPr/>
        <p:nvPr/>
      </p:nvGrpSpPr>
      <p:grpSpPr>
        <a:xfrm>
          <a:off x="0" y="0"/>
          <a:ext cx="0" cy="0"/>
          <a:chOff x="0" y="0"/>
          <a:chExt cx="0" cy="0"/>
        </a:xfrm>
      </p:grpSpPr>
      <p:sp>
        <p:nvSpPr>
          <p:cNvPr id="66" name="Google Shape;66;p19"/>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67" name="Google Shape;67;p1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9"/>
          <p:cNvSpPr txBox="1"/>
          <p:nvPr>
            <p:ph idx="1" type="body"/>
          </p:nvPr>
        </p:nvSpPr>
        <p:spPr>
          <a:xfrm>
            <a:off x="840975" y="956004"/>
            <a:ext cx="3621900" cy="2965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69" name="Google Shape;69;p19"/>
          <p:cNvSpPr txBox="1"/>
          <p:nvPr>
            <p:ph idx="2" type="body"/>
          </p:nvPr>
        </p:nvSpPr>
        <p:spPr>
          <a:xfrm>
            <a:off x="4681051" y="956004"/>
            <a:ext cx="3621900" cy="2965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70" name="Shape 70"/>
        <p:cNvGrpSpPr/>
        <p:nvPr/>
      </p:nvGrpSpPr>
      <p:grpSpPr>
        <a:xfrm>
          <a:off x="0" y="0"/>
          <a:ext cx="0" cy="0"/>
          <a:chOff x="0" y="0"/>
          <a:chExt cx="0" cy="0"/>
        </a:xfrm>
      </p:grpSpPr>
      <p:sp>
        <p:nvSpPr>
          <p:cNvPr id="71" name="Google Shape;71;p20"/>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72" name="Google Shape;72;p20"/>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20"/>
          <p:cNvSpPr txBox="1"/>
          <p:nvPr>
            <p:ph idx="1" type="body"/>
          </p:nvPr>
        </p:nvSpPr>
        <p:spPr>
          <a:xfrm>
            <a:off x="753900"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74" name="Google Shape;74;p20"/>
          <p:cNvSpPr txBox="1"/>
          <p:nvPr>
            <p:ph idx="2" type="body"/>
          </p:nvPr>
        </p:nvSpPr>
        <p:spPr>
          <a:xfrm>
            <a:off x="3319596"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75" name="Google Shape;75;p20"/>
          <p:cNvSpPr txBox="1"/>
          <p:nvPr>
            <p:ph idx="3" type="body"/>
          </p:nvPr>
        </p:nvSpPr>
        <p:spPr>
          <a:xfrm>
            <a:off x="5885291"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434343"/>
        </a:solidFill>
      </p:bgPr>
    </p:bg>
    <p:spTree>
      <p:nvGrpSpPr>
        <p:cNvPr id="76" name="Shape 76"/>
        <p:cNvGrpSpPr/>
        <p:nvPr/>
      </p:nvGrpSpPr>
      <p:grpSpPr>
        <a:xfrm>
          <a:off x="0" y="0"/>
          <a:ext cx="0" cy="0"/>
          <a:chOff x="0" y="0"/>
          <a:chExt cx="0" cy="0"/>
        </a:xfrm>
      </p:grpSpPr>
      <p:sp>
        <p:nvSpPr>
          <p:cNvPr id="77" name="Google Shape;77;p21"/>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sm" w="sm" type="none"/>
            <a:tailEnd len="sm" w="sm" type="none"/>
          </a:ln>
        </p:spPr>
      </p:sp>
      <p:sp>
        <p:nvSpPr>
          <p:cNvPr id="78" name="Google Shape;78;p21"/>
          <p:cNvSpPr txBox="1"/>
          <p:nvPr>
            <p:ph idx="1" type="body"/>
          </p:nvPr>
        </p:nvSpPr>
        <p:spPr>
          <a:xfrm>
            <a:off x="2037600" y="2161800"/>
            <a:ext cx="5068800" cy="819900"/>
          </a:xfrm>
          <a:prstGeom prst="rect">
            <a:avLst/>
          </a:prstGeom>
          <a:noFill/>
          <a:ln>
            <a:noFill/>
          </a:ln>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228600" lvl="2" marL="1371600" rtl="0" algn="ctr">
              <a:spcBef>
                <a:spcPts val="0"/>
              </a:spcBef>
              <a:spcAft>
                <a:spcPts val="0"/>
              </a:spcAft>
              <a:buSzPts val="1400"/>
              <a:buNone/>
              <a:defRPr/>
            </a:lvl3pPr>
            <a:lvl4pPr indent="-228600" lvl="3" marL="1828800" rtl="0" algn="ctr">
              <a:spcBef>
                <a:spcPts val="0"/>
              </a:spcBef>
              <a:spcAft>
                <a:spcPts val="0"/>
              </a:spcAft>
              <a:buSzPts val="1400"/>
              <a:buNone/>
              <a:defRPr/>
            </a:lvl4pPr>
            <a:lvl5pPr indent="-228600" lvl="4" marL="2286000" rtl="0" algn="ctr">
              <a:spcBef>
                <a:spcPts val="0"/>
              </a:spcBef>
              <a:spcAft>
                <a:spcPts val="0"/>
              </a:spcAft>
              <a:buSzPts val="1400"/>
              <a:buNone/>
              <a:defRPr/>
            </a:lvl5pPr>
            <a:lvl6pPr indent="-228600" lvl="5" marL="2743200" rtl="0" algn="ctr">
              <a:spcBef>
                <a:spcPts val="0"/>
              </a:spcBef>
              <a:spcAft>
                <a:spcPts val="0"/>
              </a:spcAft>
              <a:buSzPts val="1400"/>
              <a:buNone/>
              <a:defRPr/>
            </a:lvl6pPr>
            <a:lvl7pPr indent="-228600" lvl="6" marL="3200400" rtl="0" algn="ctr">
              <a:spcBef>
                <a:spcPts val="0"/>
              </a:spcBef>
              <a:spcAft>
                <a:spcPts val="0"/>
              </a:spcAft>
              <a:buSzPts val="1400"/>
              <a:buNone/>
              <a:defRPr/>
            </a:lvl7pPr>
            <a:lvl8pPr indent="-228600" lvl="7" marL="3657600" rtl="0" algn="ctr">
              <a:spcBef>
                <a:spcPts val="0"/>
              </a:spcBef>
              <a:spcAft>
                <a:spcPts val="0"/>
              </a:spcAft>
              <a:buSzPts val="1400"/>
              <a:buNone/>
              <a:defRPr/>
            </a:lvl8pPr>
            <a:lvl9pPr indent="-228600" lvl="8" marL="4114800" rtl="0" algn="ctr">
              <a:spcBef>
                <a:spcPts val="0"/>
              </a:spcBef>
              <a:spcAft>
                <a:spcPts val="0"/>
              </a:spcAft>
              <a:buSzPts val="1400"/>
              <a:buNone/>
              <a:defRPr/>
            </a:lvl9pPr>
          </a:lstStyle>
          <a:p/>
        </p:txBody>
      </p:sp>
      <p:sp>
        <p:nvSpPr>
          <p:cNvPr id="79" name="Google Shape;79;p21"/>
          <p:cNvSpPr txBox="1"/>
          <p:nvPr/>
        </p:nvSpPr>
        <p:spPr>
          <a:xfrm>
            <a:off x="3853200" y="293592"/>
            <a:ext cx="14376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9E00"/>
              </a:buClr>
              <a:buFont typeface="Montserrat"/>
              <a:buNone/>
            </a:pPr>
            <a:r>
              <a:rPr b="0" i="0" lang="en" sz="9600" u="none" cap="none" strike="noStrike">
                <a:solidFill>
                  <a:srgbClr val="FF9E00"/>
                </a:solidFill>
                <a:latin typeface="Montserrat"/>
                <a:ea typeface="Montserrat"/>
                <a:cs typeface="Montserrat"/>
                <a:sym typeface="Montserrat"/>
              </a:rPr>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FF9E00"/>
        </a:solidFill>
      </p:bgPr>
    </p:bg>
    <p:spTree>
      <p:nvGrpSpPr>
        <p:cNvPr id="11" name="Shape 11"/>
        <p:cNvGrpSpPr/>
        <p:nvPr/>
      </p:nvGrpSpPr>
      <p:grpSpPr>
        <a:xfrm>
          <a:off x="0" y="0"/>
          <a:ext cx="0" cy="0"/>
          <a:chOff x="0" y="0"/>
          <a:chExt cx="0" cy="0"/>
        </a:xfrm>
      </p:grpSpPr>
      <p:sp>
        <p:nvSpPr>
          <p:cNvPr id="12" name="Google Shape;12;p3"/>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med" w="med" type="none"/>
            <a:tailEnd len="med" w="med" type="none"/>
          </a:ln>
        </p:spPr>
      </p:sp>
      <p:sp>
        <p:nvSpPr>
          <p:cNvPr id="13" name="Google Shape;13;p3"/>
          <p:cNvSpPr txBox="1"/>
          <p:nvPr>
            <p:ph type="ctrTitle"/>
          </p:nvPr>
        </p:nvSpPr>
        <p:spPr>
          <a:xfrm>
            <a:off x="1933200" y="2189999"/>
            <a:ext cx="5277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34343"/>
              </a:buClr>
              <a:buSzPts val="2400"/>
              <a:buNone/>
              <a:defRPr b="0" sz="2400">
                <a:solidFill>
                  <a:srgbClr val="434343"/>
                </a:solidFill>
              </a:defRPr>
            </a:lvl1pPr>
            <a:lvl2pPr lvl="1" rtl="0" algn="ctr">
              <a:spcBef>
                <a:spcPts val="0"/>
              </a:spcBef>
              <a:spcAft>
                <a:spcPts val="0"/>
              </a:spcAft>
              <a:buClr>
                <a:srgbClr val="434343"/>
              </a:buClr>
              <a:buSzPts val="2400"/>
              <a:buNone/>
              <a:defRPr b="0" sz="2400">
                <a:solidFill>
                  <a:srgbClr val="434343"/>
                </a:solidFill>
              </a:defRPr>
            </a:lvl2pPr>
            <a:lvl3pPr lvl="2" rtl="0" algn="ctr">
              <a:spcBef>
                <a:spcPts val="0"/>
              </a:spcBef>
              <a:spcAft>
                <a:spcPts val="0"/>
              </a:spcAft>
              <a:buClr>
                <a:srgbClr val="434343"/>
              </a:buClr>
              <a:buSzPts val="2400"/>
              <a:buNone/>
              <a:defRPr b="0" sz="2400">
                <a:solidFill>
                  <a:srgbClr val="434343"/>
                </a:solidFill>
              </a:defRPr>
            </a:lvl3pPr>
            <a:lvl4pPr lvl="3" rtl="0" algn="ctr">
              <a:spcBef>
                <a:spcPts val="0"/>
              </a:spcBef>
              <a:spcAft>
                <a:spcPts val="0"/>
              </a:spcAft>
              <a:buClr>
                <a:srgbClr val="434343"/>
              </a:buClr>
              <a:buSzPts val="2400"/>
              <a:buNone/>
              <a:defRPr b="0" sz="2400">
                <a:solidFill>
                  <a:srgbClr val="434343"/>
                </a:solidFill>
              </a:defRPr>
            </a:lvl4pPr>
            <a:lvl5pPr lvl="4" rtl="0" algn="ctr">
              <a:spcBef>
                <a:spcPts val="0"/>
              </a:spcBef>
              <a:spcAft>
                <a:spcPts val="0"/>
              </a:spcAft>
              <a:buClr>
                <a:srgbClr val="434343"/>
              </a:buClr>
              <a:buSzPts val="2400"/>
              <a:buNone/>
              <a:defRPr b="0" sz="2400">
                <a:solidFill>
                  <a:srgbClr val="434343"/>
                </a:solidFill>
              </a:defRPr>
            </a:lvl5pPr>
            <a:lvl6pPr lvl="5" rtl="0" algn="ctr">
              <a:spcBef>
                <a:spcPts val="0"/>
              </a:spcBef>
              <a:spcAft>
                <a:spcPts val="0"/>
              </a:spcAft>
              <a:buClr>
                <a:srgbClr val="434343"/>
              </a:buClr>
              <a:buSzPts val="2400"/>
              <a:buNone/>
              <a:defRPr b="0" sz="2400">
                <a:solidFill>
                  <a:srgbClr val="434343"/>
                </a:solidFill>
              </a:defRPr>
            </a:lvl6pPr>
            <a:lvl7pPr lvl="6" rtl="0" algn="ctr">
              <a:spcBef>
                <a:spcPts val="0"/>
              </a:spcBef>
              <a:spcAft>
                <a:spcPts val="0"/>
              </a:spcAft>
              <a:buClr>
                <a:srgbClr val="434343"/>
              </a:buClr>
              <a:buSzPts val="2400"/>
              <a:buNone/>
              <a:defRPr b="0" sz="2400">
                <a:solidFill>
                  <a:srgbClr val="434343"/>
                </a:solidFill>
              </a:defRPr>
            </a:lvl7pPr>
            <a:lvl8pPr lvl="7" rtl="0" algn="ctr">
              <a:spcBef>
                <a:spcPts val="0"/>
              </a:spcBef>
              <a:spcAft>
                <a:spcPts val="0"/>
              </a:spcAft>
              <a:buClr>
                <a:srgbClr val="434343"/>
              </a:buClr>
              <a:buSzPts val="2400"/>
              <a:buNone/>
              <a:defRPr b="0" sz="2400">
                <a:solidFill>
                  <a:srgbClr val="434343"/>
                </a:solidFill>
              </a:defRPr>
            </a:lvl8pPr>
            <a:lvl9pPr lvl="8" rtl="0" algn="ctr">
              <a:spcBef>
                <a:spcPts val="0"/>
              </a:spcBef>
              <a:spcAft>
                <a:spcPts val="0"/>
              </a:spcAft>
              <a:buClr>
                <a:srgbClr val="434343"/>
              </a:buClr>
              <a:buSzPts val="2400"/>
              <a:buNone/>
              <a:defRPr b="0" sz="2400">
                <a:solidFill>
                  <a:srgbClr val="434343"/>
                </a:solidFill>
              </a:defRPr>
            </a:lvl9pPr>
          </a:lstStyle>
          <a:p/>
        </p:txBody>
      </p:sp>
      <p:sp>
        <p:nvSpPr>
          <p:cNvPr id="14" name="Google Shape;14;p3"/>
          <p:cNvSpPr txBox="1"/>
          <p:nvPr>
            <p:ph idx="1" type="subTitle"/>
          </p:nvPr>
        </p:nvSpPr>
        <p:spPr>
          <a:xfrm>
            <a:off x="685800" y="2505901"/>
            <a:ext cx="7772400" cy="447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a:solidFill>
                  <a:srgbClr val="FFFFFF"/>
                </a:solidFill>
              </a:defRPr>
            </a:lvl4pPr>
            <a:lvl5pPr lvl="4" rtl="0" algn="ctr">
              <a:spcBef>
                <a:spcPts val="0"/>
              </a:spcBef>
              <a:spcAft>
                <a:spcPts val="0"/>
              </a:spcAft>
              <a:buClr>
                <a:srgbClr val="FFFFFF"/>
              </a:buClr>
              <a:buSzPts val="1800"/>
              <a:buNone/>
              <a:defRPr>
                <a:solidFill>
                  <a:srgbClr val="FFFFFF"/>
                </a:solidFill>
              </a:defRPr>
            </a:lvl5pPr>
            <a:lvl6pPr lvl="5" rtl="0" algn="ctr">
              <a:spcBef>
                <a:spcPts val="0"/>
              </a:spcBef>
              <a:spcAft>
                <a:spcPts val="0"/>
              </a:spcAft>
              <a:buClr>
                <a:srgbClr val="FFFFFF"/>
              </a:buClr>
              <a:buSzPts val="1800"/>
              <a:buNone/>
              <a:defRPr>
                <a:solidFill>
                  <a:srgbClr val="FFFFFF"/>
                </a:solidFill>
              </a:defRPr>
            </a:lvl6pPr>
            <a:lvl7pPr lvl="6" rtl="0" algn="ctr">
              <a:spcBef>
                <a:spcPts val="0"/>
              </a:spcBef>
              <a:spcAft>
                <a:spcPts val="0"/>
              </a:spcAft>
              <a:buClr>
                <a:srgbClr val="FFFFFF"/>
              </a:buClr>
              <a:buSzPts val="1800"/>
              <a:buNone/>
              <a:defRPr>
                <a:solidFill>
                  <a:srgbClr val="FFFFFF"/>
                </a:solidFill>
              </a:defRPr>
            </a:lvl7pPr>
            <a:lvl8pPr lvl="7" rtl="0" algn="ctr">
              <a:spcBef>
                <a:spcPts val="0"/>
              </a:spcBef>
              <a:spcAft>
                <a:spcPts val="0"/>
              </a:spcAft>
              <a:buClr>
                <a:srgbClr val="FFFFFF"/>
              </a:buClr>
              <a:buSzPts val="1800"/>
              <a:buNone/>
              <a:defRPr>
                <a:solidFill>
                  <a:srgbClr val="FFFFFF"/>
                </a:solidFill>
              </a:defRPr>
            </a:lvl8pPr>
            <a:lvl9pPr lvl="8" rtl="0" algn="ctr">
              <a:spcBef>
                <a:spcPts val="0"/>
              </a:spcBef>
              <a:spcAft>
                <a:spcPts val="0"/>
              </a:spcAft>
              <a:buClr>
                <a:srgbClr val="FFFFFF"/>
              </a:buClr>
              <a:buSzPts val="1800"/>
              <a:buNone/>
              <a:defRPr>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0" name="Shape 80"/>
        <p:cNvGrpSpPr/>
        <p:nvPr/>
      </p:nvGrpSpPr>
      <p:grpSpPr>
        <a:xfrm>
          <a:off x="0" y="0"/>
          <a:ext cx="0" cy="0"/>
          <a:chOff x="0" y="0"/>
          <a:chExt cx="0" cy="0"/>
        </a:xfrm>
      </p:grpSpPr>
      <p:sp>
        <p:nvSpPr>
          <p:cNvPr id="81" name="Google Shape;81;p22"/>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82" name="Google Shape;82;p22"/>
          <p:cNvSpPr txBox="1"/>
          <p:nvPr>
            <p:ph idx="1" type="body"/>
          </p:nvPr>
        </p:nvSpPr>
        <p:spPr>
          <a:xfrm>
            <a:off x="3104100" y="4513082"/>
            <a:ext cx="2935800" cy="519600"/>
          </a:xfrm>
          <a:prstGeom prst="rect">
            <a:avLst/>
          </a:prstGeom>
          <a:noFill/>
          <a:ln>
            <a:noFill/>
          </a:ln>
        </p:spPr>
        <p:txBody>
          <a:bodyPr anchorCtr="0" anchor="b" bIns="91425" lIns="91425" spcFirstLastPara="1" rIns="91425" wrap="square" tIns="91425">
            <a:noAutofit/>
          </a:bodyPr>
          <a:lstStyle>
            <a:lvl1pPr indent="-228600" lvl="0" marL="457200" rtl="0" algn="ctr">
              <a:spcBef>
                <a:spcPts val="360"/>
              </a:spcBef>
              <a:spcAft>
                <a:spcPts val="0"/>
              </a:spcAft>
              <a:buClr>
                <a:srgbClr val="999999"/>
              </a:buClr>
              <a:buSzPts val="1400"/>
              <a:buFont typeface="Droid Serif"/>
              <a:buNone/>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86" name="Shape 86"/>
        <p:cNvGrpSpPr/>
        <p:nvPr/>
      </p:nvGrpSpPr>
      <p:grpSpPr>
        <a:xfrm>
          <a:off x="0" y="0"/>
          <a:ext cx="0" cy="0"/>
          <a:chOff x="0" y="0"/>
          <a:chExt cx="0" cy="0"/>
        </a:xfrm>
      </p:grpSpPr>
      <p:sp>
        <p:nvSpPr>
          <p:cNvPr id="87" name="Google Shape;87;p24"/>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152400">
            <a:solidFill>
              <a:srgbClr val="FFFFFF"/>
            </a:solidFill>
            <a:prstDash val="solid"/>
            <a:miter lim="8000"/>
            <a:headEnd len="sm" w="sm" type="none"/>
            <a:tailEnd len="sm" w="sm" type="none"/>
          </a:ln>
        </p:spPr>
      </p:sp>
      <p:sp>
        <p:nvSpPr>
          <p:cNvPr id="88" name="Google Shape;88;p24"/>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434343"/>
              </a:buClr>
              <a:buSzPts val="1400"/>
              <a:buFont typeface="Montserrat"/>
              <a:buNone/>
              <a:defRPr sz="1800"/>
            </a:lvl2pPr>
            <a:lvl3pPr indent="0" lvl="2" marL="0" marR="0" rtl="0" algn="ctr">
              <a:spcBef>
                <a:spcPts val="0"/>
              </a:spcBef>
              <a:spcAft>
                <a:spcPts val="0"/>
              </a:spcAft>
              <a:buClr>
                <a:srgbClr val="434343"/>
              </a:buClr>
              <a:buSzPts val="1400"/>
              <a:buFont typeface="Montserrat"/>
              <a:buNone/>
              <a:defRPr sz="1800"/>
            </a:lvl3pPr>
            <a:lvl4pPr indent="0" lvl="3" marL="0" marR="0" rtl="0" algn="ctr">
              <a:spcBef>
                <a:spcPts val="0"/>
              </a:spcBef>
              <a:spcAft>
                <a:spcPts val="0"/>
              </a:spcAft>
              <a:buClr>
                <a:srgbClr val="434343"/>
              </a:buClr>
              <a:buSzPts val="1400"/>
              <a:buFont typeface="Montserrat"/>
              <a:buNone/>
              <a:defRPr sz="1800"/>
            </a:lvl4pPr>
            <a:lvl5pPr indent="0" lvl="4" marL="0" marR="0" rtl="0" algn="ctr">
              <a:spcBef>
                <a:spcPts val="0"/>
              </a:spcBef>
              <a:spcAft>
                <a:spcPts val="0"/>
              </a:spcAft>
              <a:buClr>
                <a:srgbClr val="434343"/>
              </a:buClr>
              <a:buSzPts val="1400"/>
              <a:buFont typeface="Montserrat"/>
              <a:buNone/>
              <a:defRPr sz="1800"/>
            </a:lvl5pPr>
            <a:lvl6pPr indent="0" lvl="5" marL="0" marR="0" rtl="0" algn="ctr">
              <a:spcBef>
                <a:spcPts val="0"/>
              </a:spcBef>
              <a:spcAft>
                <a:spcPts val="0"/>
              </a:spcAft>
              <a:buClr>
                <a:srgbClr val="434343"/>
              </a:buClr>
              <a:buSzPts val="1400"/>
              <a:buFont typeface="Montserrat"/>
              <a:buNone/>
              <a:defRPr sz="1800"/>
            </a:lvl6pPr>
            <a:lvl7pPr indent="0" lvl="6" marL="0" marR="0" rtl="0" algn="ctr">
              <a:spcBef>
                <a:spcPts val="0"/>
              </a:spcBef>
              <a:spcAft>
                <a:spcPts val="0"/>
              </a:spcAft>
              <a:buClr>
                <a:srgbClr val="434343"/>
              </a:buClr>
              <a:buSzPts val="1400"/>
              <a:buFont typeface="Montserrat"/>
              <a:buNone/>
              <a:defRPr sz="1800"/>
            </a:lvl7pPr>
            <a:lvl8pPr indent="0" lvl="7" marL="0" marR="0" rtl="0" algn="ctr">
              <a:spcBef>
                <a:spcPts val="0"/>
              </a:spcBef>
              <a:spcAft>
                <a:spcPts val="0"/>
              </a:spcAft>
              <a:buClr>
                <a:srgbClr val="434343"/>
              </a:buClr>
              <a:buSzPts val="1400"/>
              <a:buFont typeface="Montserrat"/>
              <a:buNone/>
              <a:defRPr sz="1800"/>
            </a:lvl8pPr>
            <a:lvl9pPr indent="0" lvl="8" marL="0" marR="0" rtl="0" algn="ctr">
              <a:spcBef>
                <a:spcPts val="0"/>
              </a:spcBef>
              <a:spcAft>
                <a:spcPts val="0"/>
              </a:spcAft>
              <a:buClr>
                <a:srgbClr val="434343"/>
              </a:buClr>
              <a:buSzPts val="1400"/>
              <a:buFont typeface="Montserrat"/>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9" name="Shape 89"/>
        <p:cNvGrpSpPr/>
        <p:nvPr/>
      </p:nvGrpSpPr>
      <p:grpSpPr>
        <a:xfrm>
          <a:off x="0" y="0"/>
          <a:ext cx="0" cy="0"/>
          <a:chOff x="0" y="0"/>
          <a:chExt cx="0" cy="0"/>
        </a:xfrm>
      </p:grpSpPr>
      <p:sp>
        <p:nvSpPr>
          <p:cNvPr id="90" name="Google Shape;90;p25"/>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91" name="Google Shape;91;p25"/>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92" name="Google Shape;92;p25"/>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 inverse">
    <p:bg>
      <p:bgPr>
        <a:solidFill>
          <a:srgbClr val="434343"/>
        </a:solidFill>
      </p:bgPr>
    </p:bg>
    <p:spTree>
      <p:nvGrpSpPr>
        <p:cNvPr id="93" name="Shape 93"/>
        <p:cNvGrpSpPr/>
        <p:nvPr/>
      </p:nvGrpSpPr>
      <p:grpSpPr>
        <a:xfrm>
          <a:off x="0" y="0"/>
          <a:ext cx="0" cy="0"/>
          <a:chOff x="0" y="0"/>
          <a:chExt cx="0" cy="0"/>
        </a:xfrm>
      </p:grpSpPr>
      <p:sp>
        <p:nvSpPr>
          <p:cNvPr id="94" name="Google Shape;94;p26"/>
          <p:cNvSpPr/>
          <p:nvPr/>
        </p:nvSpPr>
        <p:spPr>
          <a:xfrm>
            <a:off x="558124" y="550425"/>
            <a:ext cx="8028300" cy="4042500"/>
          </a:xfrm>
          <a:custGeom>
            <a:rect b="b" l="l" r="r" t="t"/>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FFFF"/>
            </a:solidFill>
            <a:prstDash val="solid"/>
            <a:miter lim="8000"/>
            <a:headEnd len="sm" w="sm" type="none"/>
            <a:tailEnd len="sm" w="sm" type="none"/>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bg>
      <p:bgPr>
        <a:solidFill>
          <a:srgbClr val="FF9E00"/>
        </a:solidFill>
      </p:bgPr>
    </p:bg>
    <p:spTree>
      <p:nvGrpSpPr>
        <p:cNvPr id="95" name="Shape 95"/>
        <p:cNvGrpSpPr/>
        <p:nvPr/>
      </p:nvGrpSpPr>
      <p:grpSpPr>
        <a:xfrm>
          <a:off x="0" y="0"/>
          <a:ext cx="0" cy="0"/>
          <a:chOff x="0" y="0"/>
          <a:chExt cx="0" cy="0"/>
        </a:xfrm>
      </p:grpSpPr>
      <p:sp>
        <p:nvSpPr>
          <p:cNvPr id="96" name="Google Shape;96;p27"/>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FFFF"/>
            </a:solidFill>
            <a:prstDash val="solid"/>
            <a:miter lim="8000"/>
            <a:headEnd len="sm" w="sm" type="none"/>
            <a:tailEnd len="sm" w="sm" type="none"/>
          </a:ln>
        </p:spPr>
      </p:sp>
      <p:sp>
        <p:nvSpPr>
          <p:cNvPr id="97" name="Google Shape;97;p27"/>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434343"/>
              </a:buClr>
              <a:buSzPts val="1400"/>
              <a:buFont typeface="Montserrat"/>
              <a:buNone/>
              <a:defRPr sz="1800"/>
            </a:lvl2pPr>
            <a:lvl3pPr indent="0" lvl="2" marL="0" marR="0" rtl="0" algn="ctr">
              <a:spcBef>
                <a:spcPts val="0"/>
              </a:spcBef>
              <a:spcAft>
                <a:spcPts val="0"/>
              </a:spcAft>
              <a:buClr>
                <a:srgbClr val="434343"/>
              </a:buClr>
              <a:buSzPts val="1400"/>
              <a:buFont typeface="Montserrat"/>
              <a:buNone/>
              <a:defRPr sz="1800"/>
            </a:lvl3pPr>
            <a:lvl4pPr indent="0" lvl="3" marL="0" marR="0" rtl="0" algn="ctr">
              <a:spcBef>
                <a:spcPts val="0"/>
              </a:spcBef>
              <a:spcAft>
                <a:spcPts val="0"/>
              </a:spcAft>
              <a:buClr>
                <a:srgbClr val="434343"/>
              </a:buClr>
              <a:buSzPts val="1400"/>
              <a:buFont typeface="Montserrat"/>
              <a:buNone/>
              <a:defRPr sz="1800"/>
            </a:lvl4pPr>
            <a:lvl5pPr indent="0" lvl="4" marL="0" marR="0" rtl="0" algn="ctr">
              <a:spcBef>
                <a:spcPts val="0"/>
              </a:spcBef>
              <a:spcAft>
                <a:spcPts val="0"/>
              </a:spcAft>
              <a:buClr>
                <a:srgbClr val="434343"/>
              </a:buClr>
              <a:buSzPts val="1400"/>
              <a:buFont typeface="Montserrat"/>
              <a:buNone/>
              <a:defRPr sz="1800"/>
            </a:lvl5pPr>
            <a:lvl6pPr indent="0" lvl="5" marL="0" marR="0" rtl="0" algn="ctr">
              <a:spcBef>
                <a:spcPts val="0"/>
              </a:spcBef>
              <a:spcAft>
                <a:spcPts val="0"/>
              </a:spcAft>
              <a:buClr>
                <a:srgbClr val="434343"/>
              </a:buClr>
              <a:buSzPts val="1400"/>
              <a:buFont typeface="Montserrat"/>
              <a:buNone/>
              <a:defRPr sz="1800"/>
            </a:lvl6pPr>
            <a:lvl7pPr indent="0" lvl="6" marL="0" marR="0" rtl="0" algn="ctr">
              <a:spcBef>
                <a:spcPts val="0"/>
              </a:spcBef>
              <a:spcAft>
                <a:spcPts val="0"/>
              </a:spcAft>
              <a:buClr>
                <a:srgbClr val="434343"/>
              </a:buClr>
              <a:buSzPts val="1400"/>
              <a:buFont typeface="Montserrat"/>
              <a:buNone/>
              <a:defRPr sz="1800"/>
            </a:lvl7pPr>
            <a:lvl8pPr indent="0" lvl="7" marL="0" marR="0" rtl="0" algn="ctr">
              <a:spcBef>
                <a:spcPts val="0"/>
              </a:spcBef>
              <a:spcAft>
                <a:spcPts val="0"/>
              </a:spcAft>
              <a:buClr>
                <a:srgbClr val="434343"/>
              </a:buClr>
              <a:buSzPts val="1400"/>
              <a:buFont typeface="Montserrat"/>
              <a:buNone/>
              <a:defRPr sz="1800"/>
            </a:lvl8pPr>
            <a:lvl9pPr indent="0" lvl="8" marL="0" marR="0" rtl="0" algn="ctr">
              <a:spcBef>
                <a:spcPts val="0"/>
              </a:spcBef>
              <a:spcAft>
                <a:spcPts val="0"/>
              </a:spcAft>
              <a:buClr>
                <a:srgbClr val="434343"/>
              </a:buClr>
              <a:buSzPts val="1400"/>
              <a:buFont typeface="Montserrat"/>
              <a:buNone/>
              <a:defRPr sz="1800"/>
            </a:lvl9pPr>
          </a:lstStyle>
          <a:p/>
        </p:txBody>
      </p:sp>
      <p:sp>
        <p:nvSpPr>
          <p:cNvPr id="98" name="Google Shape;98;p27"/>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8"/>
          <p:cNvSpPr/>
          <p:nvPr/>
        </p:nvSpPr>
        <p:spPr>
          <a:xfrm>
            <a:off x="558124" y="550425"/>
            <a:ext cx="8028300" cy="4042500"/>
          </a:xfrm>
          <a:custGeom>
            <a:rect b="b" l="l" r="r" t="t"/>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2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03" name="Google Shape;103;p29"/>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04" name="Shape 104"/>
        <p:cNvGrpSpPr/>
        <p:nvPr/>
      </p:nvGrpSpPr>
      <p:grpSpPr>
        <a:xfrm>
          <a:off x="0" y="0"/>
          <a:ext cx="0" cy="0"/>
          <a:chOff x="0" y="0"/>
          <a:chExt cx="0" cy="0"/>
        </a:xfrm>
      </p:grpSpPr>
      <p:sp>
        <p:nvSpPr>
          <p:cNvPr id="105" name="Google Shape;105;p30"/>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06" name="Google Shape;106;p30"/>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07" name="Google Shape;107;p30"/>
          <p:cNvSpPr txBox="1"/>
          <p:nvPr>
            <p:ph idx="1" type="body"/>
          </p:nvPr>
        </p:nvSpPr>
        <p:spPr>
          <a:xfrm>
            <a:off x="840975" y="956004"/>
            <a:ext cx="3621900" cy="2965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08" name="Google Shape;108;p30"/>
          <p:cNvSpPr txBox="1"/>
          <p:nvPr>
            <p:ph idx="2" type="body"/>
          </p:nvPr>
        </p:nvSpPr>
        <p:spPr>
          <a:xfrm>
            <a:off x="4681051" y="956004"/>
            <a:ext cx="3621900" cy="2965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109" name="Shape 109"/>
        <p:cNvGrpSpPr/>
        <p:nvPr/>
      </p:nvGrpSpPr>
      <p:grpSpPr>
        <a:xfrm>
          <a:off x="0" y="0"/>
          <a:ext cx="0" cy="0"/>
          <a:chOff x="0" y="0"/>
          <a:chExt cx="0" cy="0"/>
        </a:xfrm>
      </p:grpSpPr>
      <p:sp>
        <p:nvSpPr>
          <p:cNvPr id="110" name="Google Shape;110;p31"/>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11" name="Google Shape;111;p31"/>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12" name="Google Shape;112;p31"/>
          <p:cNvSpPr txBox="1"/>
          <p:nvPr>
            <p:ph idx="1" type="body"/>
          </p:nvPr>
        </p:nvSpPr>
        <p:spPr>
          <a:xfrm>
            <a:off x="753900"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13" name="Google Shape;113;p31"/>
          <p:cNvSpPr txBox="1"/>
          <p:nvPr>
            <p:ph idx="2" type="body"/>
          </p:nvPr>
        </p:nvSpPr>
        <p:spPr>
          <a:xfrm>
            <a:off x="3319596"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14" name="Google Shape;114;p31"/>
          <p:cNvSpPr txBox="1"/>
          <p:nvPr>
            <p:ph idx="3" type="body"/>
          </p:nvPr>
        </p:nvSpPr>
        <p:spPr>
          <a:xfrm>
            <a:off x="5885291"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434343"/>
        </a:solidFill>
      </p:bgPr>
    </p:bg>
    <p:spTree>
      <p:nvGrpSpPr>
        <p:cNvPr id="115" name="Shape 115"/>
        <p:cNvGrpSpPr/>
        <p:nvPr/>
      </p:nvGrpSpPr>
      <p:grpSpPr>
        <a:xfrm>
          <a:off x="0" y="0"/>
          <a:ext cx="0" cy="0"/>
          <a:chOff x="0" y="0"/>
          <a:chExt cx="0" cy="0"/>
        </a:xfrm>
      </p:grpSpPr>
      <p:sp>
        <p:nvSpPr>
          <p:cNvPr id="116" name="Google Shape;116;p32"/>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9E00"/>
            </a:solidFill>
            <a:prstDash val="solid"/>
            <a:miter lim="8000"/>
            <a:headEnd len="sm" w="sm" type="none"/>
            <a:tailEnd len="sm" w="sm" type="none"/>
          </a:ln>
        </p:spPr>
      </p:sp>
      <p:sp>
        <p:nvSpPr>
          <p:cNvPr id="117" name="Google Shape;117;p32"/>
          <p:cNvSpPr txBox="1"/>
          <p:nvPr>
            <p:ph idx="1" type="body"/>
          </p:nvPr>
        </p:nvSpPr>
        <p:spPr>
          <a:xfrm>
            <a:off x="2037600" y="2161800"/>
            <a:ext cx="5068800" cy="8199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18" name="Google Shape;118;p32"/>
          <p:cNvSpPr txBox="1"/>
          <p:nvPr/>
        </p:nvSpPr>
        <p:spPr>
          <a:xfrm>
            <a:off x="3853200" y="293592"/>
            <a:ext cx="14376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9E00"/>
              </a:buClr>
              <a:buFont typeface="Montserrat"/>
              <a:buNone/>
            </a:pPr>
            <a:r>
              <a:rPr b="0" i="0" lang="en" sz="9600" u="none" cap="none" strike="noStrike">
                <a:solidFill>
                  <a:srgbClr val="FF9E00"/>
                </a:solidFill>
                <a:latin typeface="Montserrat"/>
                <a:ea typeface="Montserrat"/>
                <a:cs typeface="Montserrat"/>
                <a:sym typeface="Montserrat"/>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434343"/>
        </a:solidFill>
      </p:bgPr>
    </p:bg>
    <p:spTree>
      <p:nvGrpSpPr>
        <p:cNvPr id="15" name="Shape 15"/>
        <p:cNvGrpSpPr/>
        <p:nvPr/>
      </p:nvGrpSpPr>
      <p:grpSpPr>
        <a:xfrm>
          <a:off x="0" y="0"/>
          <a:ext cx="0" cy="0"/>
          <a:chOff x="0" y="0"/>
          <a:chExt cx="0" cy="0"/>
        </a:xfrm>
      </p:grpSpPr>
      <p:sp>
        <p:nvSpPr>
          <p:cNvPr id="16" name="Google Shape;16;p4"/>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med" w="med" type="none"/>
            <a:tailEnd len="med" w="med" type="none"/>
          </a:ln>
        </p:spPr>
      </p:sp>
      <p:sp>
        <p:nvSpPr>
          <p:cNvPr id="17" name="Google Shape;17;p4"/>
          <p:cNvSpPr txBox="1"/>
          <p:nvPr>
            <p:ph idx="1" type="body"/>
          </p:nvPr>
        </p:nvSpPr>
        <p:spPr>
          <a:xfrm>
            <a:off x="2037600" y="2161800"/>
            <a:ext cx="5068800" cy="819900"/>
          </a:xfrm>
          <a:prstGeom prst="rect">
            <a:avLst/>
          </a:prstGeom>
        </p:spPr>
        <p:txBody>
          <a:bodyPr anchorCtr="0" anchor="ctr" bIns="91425" lIns="91425" spcFirstLastPara="1" rIns="91425" wrap="square" tIns="91425">
            <a:noAutofit/>
          </a:bodyPr>
          <a:lstStyle>
            <a:lvl1pPr indent="-342900" lvl="0" marL="457200" rtl="0" algn="ctr">
              <a:spcBef>
                <a:spcPts val="600"/>
              </a:spcBef>
              <a:spcAft>
                <a:spcPts val="0"/>
              </a:spcAft>
              <a:buSzPts val="1800"/>
              <a:buChar char="⊡"/>
              <a:defRPr i="1" sz="1800">
                <a:solidFill>
                  <a:srgbClr val="CCCCCC"/>
                </a:solidFill>
              </a:defRPr>
            </a:lvl1pPr>
            <a:lvl2pPr indent="-342900" lvl="1" marL="914400" rtl="0" algn="ctr">
              <a:spcBef>
                <a:spcPts val="0"/>
              </a:spcBef>
              <a:spcAft>
                <a:spcPts val="0"/>
              </a:spcAft>
              <a:buSzPts val="1800"/>
              <a:buChar char="□"/>
              <a:defRPr i="1" sz="1800">
                <a:solidFill>
                  <a:srgbClr val="CCCCCC"/>
                </a:solidFill>
              </a:defRPr>
            </a:lvl2pPr>
            <a:lvl3pPr indent="-342900" lvl="2" marL="1371600" rtl="0" algn="ctr">
              <a:spcBef>
                <a:spcPts val="0"/>
              </a:spcBef>
              <a:spcAft>
                <a:spcPts val="0"/>
              </a:spcAft>
              <a:buSzPts val="1800"/>
              <a:buChar char="■"/>
              <a:defRPr i="1" sz="1800">
                <a:solidFill>
                  <a:srgbClr val="CCCCCC"/>
                </a:solidFill>
              </a:defRPr>
            </a:lvl3pPr>
            <a:lvl4pPr indent="-342900" lvl="3" marL="1828800" rtl="0" algn="ctr">
              <a:spcBef>
                <a:spcPts val="0"/>
              </a:spcBef>
              <a:spcAft>
                <a:spcPts val="0"/>
              </a:spcAft>
              <a:buSzPts val="1800"/>
              <a:buChar char="●"/>
              <a:defRPr i="1">
                <a:solidFill>
                  <a:srgbClr val="CCCCCC"/>
                </a:solidFill>
              </a:defRPr>
            </a:lvl4pPr>
            <a:lvl5pPr indent="-342900" lvl="4" marL="2286000" rtl="0" algn="ctr">
              <a:spcBef>
                <a:spcPts val="0"/>
              </a:spcBef>
              <a:spcAft>
                <a:spcPts val="0"/>
              </a:spcAft>
              <a:buSzPts val="1800"/>
              <a:buChar char="○"/>
              <a:defRPr i="1">
                <a:solidFill>
                  <a:srgbClr val="CCCCCC"/>
                </a:solidFill>
              </a:defRPr>
            </a:lvl5pPr>
            <a:lvl6pPr indent="-342900" lvl="5" marL="2743200" rtl="0" algn="ctr">
              <a:spcBef>
                <a:spcPts val="0"/>
              </a:spcBef>
              <a:spcAft>
                <a:spcPts val="0"/>
              </a:spcAft>
              <a:buClr>
                <a:srgbClr val="CCCCCC"/>
              </a:buClr>
              <a:buSzPts val="1800"/>
              <a:buChar char="■"/>
              <a:defRPr i="1">
                <a:solidFill>
                  <a:srgbClr val="CCCCCC"/>
                </a:solidFill>
              </a:defRPr>
            </a:lvl6pPr>
            <a:lvl7pPr indent="-342900" lvl="6" marL="3200400" rtl="0" algn="ctr">
              <a:spcBef>
                <a:spcPts val="0"/>
              </a:spcBef>
              <a:spcAft>
                <a:spcPts val="0"/>
              </a:spcAft>
              <a:buClr>
                <a:srgbClr val="CCCCCC"/>
              </a:buClr>
              <a:buSzPts val="1800"/>
              <a:buChar char="●"/>
              <a:defRPr i="1">
                <a:solidFill>
                  <a:srgbClr val="CCCCCC"/>
                </a:solidFill>
              </a:defRPr>
            </a:lvl7pPr>
            <a:lvl8pPr indent="-342900" lvl="7" marL="3657600" rtl="0" algn="ctr">
              <a:spcBef>
                <a:spcPts val="0"/>
              </a:spcBef>
              <a:spcAft>
                <a:spcPts val="0"/>
              </a:spcAft>
              <a:buClr>
                <a:srgbClr val="CCCCCC"/>
              </a:buClr>
              <a:buSzPts val="1800"/>
              <a:buChar char="○"/>
              <a:defRPr i="1">
                <a:solidFill>
                  <a:srgbClr val="CCCCCC"/>
                </a:solidFill>
              </a:defRPr>
            </a:lvl8pPr>
            <a:lvl9pPr indent="-342900" lvl="8" marL="4114800" algn="ctr">
              <a:spcBef>
                <a:spcPts val="0"/>
              </a:spcBef>
              <a:spcAft>
                <a:spcPts val="0"/>
              </a:spcAft>
              <a:buClr>
                <a:srgbClr val="CCCCCC"/>
              </a:buClr>
              <a:buSzPts val="1800"/>
              <a:buChar char="■"/>
              <a:defRPr i="1">
                <a:solidFill>
                  <a:srgbClr val="CCCCCC"/>
                </a:solidFill>
              </a:defRPr>
            </a:lvl9pPr>
          </a:lstStyle>
          <a:p/>
        </p:txBody>
      </p:sp>
      <p:sp>
        <p:nvSpPr>
          <p:cNvPr id="18" name="Google Shape;18;p4"/>
          <p:cNvSpPr txBox="1"/>
          <p:nvPr/>
        </p:nvSpPr>
        <p:spPr>
          <a:xfrm>
            <a:off x="3853200" y="293593"/>
            <a:ext cx="14376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FF9E00"/>
                </a:solidFill>
                <a:latin typeface="Montserrat"/>
                <a:ea typeface="Montserrat"/>
                <a:cs typeface="Montserrat"/>
                <a:sym typeface="Montserrat"/>
              </a:rPr>
              <a:t>“</a:t>
            </a:r>
            <a:endParaRPr sz="9600">
              <a:solidFill>
                <a:srgbClr val="FF9E00"/>
              </a:solidFill>
              <a:latin typeface="Montserrat"/>
              <a:ea typeface="Montserrat"/>
              <a:cs typeface="Montserrat"/>
              <a:sym typeface="Montserra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9" name="Shape 119"/>
        <p:cNvGrpSpPr/>
        <p:nvPr/>
      </p:nvGrpSpPr>
      <p:grpSpPr>
        <a:xfrm>
          <a:off x="0" y="0"/>
          <a:ext cx="0" cy="0"/>
          <a:chOff x="0" y="0"/>
          <a:chExt cx="0" cy="0"/>
        </a:xfrm>
      </p:grpSpPr>
      <p:sp>
        <p:nvSpPr>
          <p:cNvPr id="120" name="Google Shape;120;p33"/>
          <p:cNvSpPr/>
          <p:nvPr/>
        </p:nvSpPr>
        <p:spPr>
          <a:xfrm flipH="1" rot="10800000">
            <a:off x="259950" y="27442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21" name="Google Shape;121;p33"/>
          <p:cNvSpPr txBox="1"/>
          <p:nvPr>
            <p:ph idx="1" type="body"/>
          </p:nvPr>
        </p:nvSpPr>
        <p:spPr>
          <a:xfrm>
            <a:off x="3104100" y="4513082"/>
            <a:ext cx="2935800" cy="519600"/>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100000"/>
              </a:lnSpc>
              <a:spcBef>
                <a:spcPts val="360"/>
              </a:spcBef>
              <a:spcAft>
                <a:spcPts val="0"/>
              </a:spcAft>
              <a:buClr>
                <a:srgbClr val="999999"/>
              </a:buClr>
              <a:buSzPts val="1400"/>
              <a:buFont typeface="Droid Serif"/>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 name="Shape 19"/>
        <p:cNvGrpSpPr/>
        <p:nvPr/>
      </p:nvGrpSpPr>
      <p:grpSpPr>
        <a:xfrm>
          <a:off x="0" y="0"/>
          <a:ext cx="0" cy="0"/>
          <a:chOff x="0" y="0"/>
          <a:chExt cx="0" cy="0"/>
        </a:xfrm>
      </p:grpSpPr>
      <p:sp>
        <p:nvSpPr>
          <p:cNvPr id="20" name="Google Shape;20;p5"/>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21" name="Google Shape;21;p5"/>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2" name="Google Shape;22;p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3" name="Shape 23"/>
        <p:cNvGrpSpPr/>
        <p:nvPr/>
      </p:nvGrpSpPr>
      <p:grpSpPr>
        <a:xfrm>
          <a:off x="0" y="0"/>
          <a:ext cx="0" cy="0"/>
          <a:chOff x="0" y="0"/>
          <a:chExt cx="0" cy="0"/>
        </a:xfrm>
      </p:grpSpPr>
      <p:sp>
        <p:nvSpPr>
          <p:cNvPr id="24" name="Google Shape;24;p6"/>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25" name="Google Shape;25;p6"/>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6" name="Google Shape;26;p6"/>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27" name="Google Shape;27;p6"/>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8" name="Shape 28"/>
        <p:cNvGrpSpPr/>
        <p:nvPr/>
      </p:nvGrpSpPr>
      <p:grpSpPr>
        <a:xfrm>
          <a:off x="0" y="0"/>
          <a:ext cx="0" cy="0"/>
          <a:chOff x="0" y="0"/>
          <a:chExt cx="0" cy="0"/>
        </a:xfrm>
      </p:grpSpPr>
      <p:sp>
        <p:nvSpPr>
          <p:cNvPr id="29" name="Google Shape;29;p7"/>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30" name="Google Shape;30;p7"/>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1" name="Google Shape;31;p7"/>
          <p:cNvSpPr txBox="1"/>
          <p:nvPr>
            <p:ph idx="1" type="body"/>
          </p:nvPr>
        </p:nvSpPr>
        <p:spPr>
          <a:xfrm>
            <a:off x="753900"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2" name="Google Shape;32;p7"/>
          <p:cNvSpPr txBox="1"/>
          <p:nvPr>
            <p:ph idx="2" type="body"/>
          </p:nvPr>
        </p:nvSpPr>
        <p:spPr>
          <a:xfrm>
            <a:off x="3319596"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3" name="Google Shape;33;p7"/>
          <p:cNvSpPr txBox="1"/>
          <p:nvPr>
            <p:ph idx="3" type="body"/>
          </p:nvPr>
        </p:nvSpPr>
        <p:spPr>
          <a:xfrm>
            <a:off x="5885292"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6" name="Google Shape;36;p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39" name="Google Shape;39;p9"/>
          <p:cNvSpPr txBox="1"/>
          <p:nvPr>
            <p:ph idx="1" type="body"/>
          </p:nvPr>
        </p:nvSpPr>
        <p:spPr>
          <a:xfrm>
            <a:off x="3104100" y="4513082"/>
            <a:ext cx="29358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Clr>
                <a:srgbClr val="999999"/>
              </a:buClr>
              <a:buSzPts val="1200"/>
              <a:buNone/>
              <a:defRPr i="1" sz="1200">
                <a:solidFill>
                  <a:srgbClr val="999999"/>
                </a:solidFill>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10"/>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theme" Target="../theme/theme4.xml"/><Relationship Id="rId10" Type="http://schemas.openxmlformats.org/officeDocument/2006/relationships/slideLayout" Target="../slideLayouts/slideLayout30.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1pPr>
            <a:lvl2pPr lvl="1"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2pPr>
            <a:lvl3pPr lvl="2"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3pPr>
            <a:lvl4pPr lvl="3"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4pPr>
            <a:lvl5pPr lvl="4"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5pPr>
            <a:lvl6pPr lvl="5"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6pPr>
            <a:lvl7pPr lvl="6"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7pPr>
            <a:lvl8pPr lvl="7"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8pPr>
            <a:lvl9pPr lvl="8"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CCCCCC"/>
              </a:buClr>
              <a:buSzPts val="2400"/>
              <a:buFont typeface="Droid Serif"/>
              <a:buChar char="⊡"/>
              <a:defRPr sz="3000">
                <a:solidFill>
                  <a:srgbClr val="434343"/>
                </a:solidFill>
                <a:latin typeface="Droid Serif"/>
                <a:ea typeface="Droid Serif"/>
                <a:cs typeface="Droid Serif"/>
                <a:sym typeface="Droid Serif"/>
              </a:defRPr>
            </a:lvl1pPr>
            <a:lvl2pPr indent="-342900" lvl="1" marL="914400">
              <a:spcBef>
                <a:spcPts val="0"/>
              </a:spcBef>
              <a:spcAft>
                <a:spcPts val="0"/>
              </a:spcAft>
              <a:buClr>
                <a:srgbClr val="CCCCCC"/>
              </a:buClr>
              <a:buSzPts val="1800"/>
              <a:buFont typeface="Droid Serif"/>
              <a:buChar char="□"/>
              <a:defRPr sz="2400">
                <a:solidFill>
                  <a:srgbClr val="434343"/>
                </a:solidFill>
                <a:latin typeface="Droid Serif"/>
                <a:ea typeface="Droid Serif"/>
                <a:cs typeface="Droid Serif"/>
                <a:sym typeface="Droid Serif"/>
              </a:defRPr>
            </a:lvl2pPr>
            <a:lvl3pPr indent="-381000" lvl="2" marL="1371600">
              <a:spcBef>
                <a:spcPts val="0"/>
              </a:spcBef>
              <a:spcAft>
                <a:spcPts val="0"/>
              </a:spcAft>
              <a:buClr>
                <a:srgbClr val="CCCCCC"/>
              </a:buClr>
              <a:buSzPts val="2400"/>
              <a:buFont typeface="Droid Serif"/>
              <a:buChar char="■"/>
              <a:defRPr sz="2400">
                <a:solidFill>
                  <a:srgbClr val="434343"/>
                </a:solidFill>
                <a:latin typeface="Droid Serif"/>
                <a:ea typeface="Droid Serif"/>
                <a:cs typeface="Droid Serif"/>
                <a:sym typeface="Droid Serif"/>
              </a:defRPr>
            </a:lvl3pPr>
            <a:lvl4pPr indent="-342900" lvl="3" marL="182880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4pPr>
            <a:lvl5pPr indent="-342900" lvl="4" marL="228600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5pPr>
            <a:lvl6pPr indent="-342900" lvl="5" marL="27432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6pPr>
            <a:lvl7pPr indent="-342900" lvl="6" marL="32004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7pPr>
            <a:lvl8pPr indent="-342900" lvl="7" marL="36576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8pPr>
            <a:lvl9pPr indent="-342900" lvl="8" marL="41148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12"/>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a:lvl1pPr>
            <a:lvl2pPr indent="0" lvl="1" marL="0" marR="0" rtl="0" algn="ctr">
              <a:lnSpc>
                <a:spcPct val="100000"/>
              </a:lnSpc>
              <a:spcBef>
                <a:spcPts val="0"/>
              </a:spcBef>
              <a:spcAft>
                <a:spcPts val="0"/>
              </a:spcAft>
              <a:buClr>
                <a:srgbClr val="999999"/>
              </a:buClr>
              <a:buSzPts val="1400"/>
              <a:buFont typeface="Montserrat"/>
              <a:buNone/>
              <a:defRPr/>
            </a:lvl2pPr>
            <a:lvl3pPr indent="0" lvl="2" marL="0" marR="0" rtl="0" algn="ctr">
              <a:spcBef>
                <a:spcPts val="0"/>
              </a:spcBef>
              <a:spcAft>
                <a:spcPts val="0"/>
              </a:spcAft>
              <a:buClr>
                <a:srgbClr val="999999"/>
              </a:buClr>
              <a:buSzPts val="1400"/>
              <a:buFont typeface="Montserrat"/>
              <a:buNone/>
              <a:defRPr/>
            </a:lvl3pPr>
            <a:lvl4pPr indent="0" lvl="3" marL="0" marR="0" rtl="0" algn="ctr">
              <a:spcBef>
                <a:spcPts val="0"/>
              </a:spcBef>
              <a:spcAft>
                <a:spcPts val="0"/>
              </a:spcAft>
              <a:buClr>
                <a:srgbClr val="999999"/>
              </a:buClr>
              <a:buSzPts val="1400"/>
              <a:buFont typeface="Montserrat"/>
              <a:buNone/>
              <a:defRPr/>
            </a:lvl4pPr>
            <a:lvl5pPr indent="0" lvl="4" marL="0" marR="0" rtl="0" algn="ctr">
              <a:spcBef>
                <a:spcPts val="0"/>
              </a:spcBef>
              <a:spcAft>
                <a:spcPts val="0"/>
              </a:spcAft>
              <a:buClr>
                <a:srgbClr val="999999"/>
              </a:buClr>
              <a:buSzPts val="1400"/>
              <a:buFont typeface="Montserrat"/>
              <a:buNone/>
              <a:defRPr/>
            </a:lvl5pPr>
            <a:lvl6pPr indent="0" lvl="5" marL="0" marR="0" rtl="0" algn="ctr">
              <a:spcBef>
                <a:spcPts val="0"/>
              </a:spcBef>
              <a:spcAft>
                <a:spcPts val="0"/>
              </a:spcAft>
              <a:buClr>
                <a:srgbClr val="999999"/>
              </a:buClr>
              <a:buSzPts val="1400"/>
              <a:buFont typeface="Montserrat"/>
              <a:buNone/>
              <a:defRPr/>
            </a:lvl6pPr>
            <a:lvl7pPr indent="0" lvl="6" marL="0" marR="0" rtl="0" algn="ctr">
              <a:spcBef>
                <a:spcPts val="0"/>
              </a:spcBef>
              <a:spcAft>
                <a:spcPts val="0"/>
              </a:spcAft>
              <a:buClr>
                <a:srgbClr val="999999"/>
              </a:buClr>
              <a:buSzPts val="1400"/>
              <a:buFont typeface="Montserrat"/>
              <a:buNone/>
              <a:defRPr/>
            </a:lvl7pPr>
            <a:lvl8pPr indent="0" lvl="7" marL="0" marR="0" rtl="0" algn="ctr">
              <a:spcBef>
                <a:spcPts val="0"/>
              </a:spcBef>
              <a:spcAft>
                <a:spcPts val="0"/>
              </a:spcAft>
              <a:buClr>
                <a:srgbClr val="999999"/>
              </a:buClr>
              <a:buSzPts val="1400"/>
              <a:buFont typeface="Montserrat"/>
              <a:buNone/>
              <a:defRPr/>
            </a:lvl8pPr>
            <a:lvl9pPr indent="0" lvl="8" marL="0" marR="0" rtl="0" algn="ctr">
              <a:spcBef>
                <a:spcPts val="0"/>
              </a:spcBef>
              <a:spcAft>
                <a:spcPts val="0"/>
              </a:spcAft>
              <a:buClr>
                <a:srgbClr val="999999"/>
              </a:buClr>
              <a:buSzPts val="1400"/>
              <a:buFont typeface="Montserrat"/>
              <a:buNone/>
              <a:defRPr/>
            </a:lvl9pPr>
          </a:lstStyle>
          <a:p/>
        </p:txBody>
      </p:sp>
      <p:sp>
        <p:nvSpPr>
          <p:cNvPr id="46" name="Google Shape;46;p12"/>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CCCCCC"/>
              </a:buClr>
              <a:buSzPts val="1400"/>
              <a:buFont typeface="Droid Serif"/>
              <a:buChar char="⊡"/>
              <a:defRPr/>
            </a:lvl1pPr>
            <a:lvl2pPr indent="-317500" lvl="1" marL="914400" marR="0" rtl="0" algn="l">
              <a:lnSpc>
                <a:spcPct val="100000"/>
              </a:lnSpc>
              <a:spcBef>
                <a:spcPts val="480"/>
              </a:spcBef>
              <a:spcAft>
                <a:spcPts val="0"/>
              </a:spcAft>
              <a:buClr>
                <a:srgbClr val="CCCCCC"/>
              </a:buClr>
              <a:buSzPts val="1400"/>
              <a:buFont typeface="Droid Serif"/>
              <a:buChar char="□"/>
              <a:defRPr/>
            </a:lvl2pPr>
            <a:lvl3pPr indent="-228600" lvl="2" marL="1371600" marR="0" rtl="0" algn="l">
              <a:lnSpc>
                <a:spcPct val="100000"/>
              </a:lnSpc>
              <a:spcBef>
                <a:spcPts val="480"/>
              </a:spcBef>
              <a:spcAft>
                <a:spcPts val="0"/>
              </a:spcAft>
              <a:buClr>
                <a:srgbClr val="CCCCCC"/>
              </a:buClr>
              <a:buSzPts val="1400"/>
              <a:buFont typeface="Droid Serif"/>
              <a:buNone/>
              <a:defRPr/>
            </a:lvl3pPr>
            <a:lvl4pPr indent="-228600" lvl="3" marL="1828800" marR="0" rtl="0" algn="l">
              <a:lnSpc>
                <a:spcPct val="100000"/>
              </a:lnSpc>
              <a:spcBef>
                <a:spcPts val="360"/>
              </a:spcBef>
              <a:spcAft>
                <a:spcPts val="0"/>
              </a:spcAft>
              <a:buClr>
                <a:srgbClr val="CCCCCC"/>
              </a:buClr>
              <a:buSzPts val="1400"/>
              <a:buFont typeface="Droid Serif"/>
              <a:buNone/>
              <a:defRPr/>
            </a:lvl4pPr>
            <a:lvl5pPr indent="-228600" lvl="4" marL="2286000" marR="0" rtl="0" algn="l">
              <a:lnSpc>
                <a:spcPct val="100000"/>
              </a:lnSpc>
              <a:spcBef>
                <a:spcPts val="360"/>
              </a:spcBef>
              <a:spcAft>
                <a:spcPts val="0"/>
              </a:spcAft>
              <a:buClr>
                <a:srgbClr val="CCCCCC"/>
              </a:buClr>
              <a:buSzPts val="1400"/>
              <a:buFont typeface="Droid Serif"/>
              <a:buNone/>
              <a:defRPr/>
            </a:lvl5pPr>
            <a:lvl6pPr indent="-228600" lvl="5" marL="2743200" marR="0" rtl="0" algn="l">
              <a:lnSpc>
                <a:spcPct val="100000"/>
              </a:lnSpc>
              <a:spcBef>
                <a:spcPts val="360"/>
              </a:spcBef>
              <a:spcAft>
                <a:spcPts val="0"/>
              </a:spcAft>
              <a:buClr>
                <a:srgbClr val="434343"/>
              </a:buClr>
              <a:buSzPts val="1400"/>
              <a:buFont typeface="Droid Serif"/>
              <a:buNone/>
              <a:defRPr/>
            </a:lvl6pPr>
            <a:lvl7pPr indent="-228600" lvl="6" marL="3200400" marR="0" rtl="0" algn="l">
              <a:lnSpc>
                <a:spcPct val="100000"/>
              </a:lnSpc>
              <a:spcBef>
                <a:spcPts val="360"/>
              </a:spcBef>
              <a:spcAft>
                <a:spcPts val="0"/>
              </a:spcAft>
              <a:buClr>
                <a:srgbClr val="434343"/>
              </a:buClr>
              <a:buSzPts val="1400"/>
              <a:buFont typeface="Droid Serif"/>
              <a:buNone/>
              <a:defRPr/>
            </a:lvl7pPr>
            <a:lvl8pPr indent="-228600" lvl="7" marL="3657600" marR="0" rtl="0" algn="l">
              <a:lnSpc>
                <a:spcPct val="100000"/>
              </a:lnSpc>
              <a:spcBef>
                <a:spcPts val="360"/>
              </a:spcBef>
              <a:spcAft>
                <a:spcPts val="0"/>
              </a:spcAft>
              <a:buClr>
                <a:srgbClr val="434343"/>
              </a:buClr>
              <a:buSzPts val="1400"/>
              <a:buFont typeface="Droid Serif"/>
              <a:buNone/>
              <a:defRPr/>
            </a:lvl8pPr>
            <a:lvl9pPr indent="-228600" lvl="8" marL="4114800" marR="0" rtl="0" algn="l">
              <a:lnSpc>
                <a:spcPct val="100000"/>
              </a:lnSpc>
              <a:spcBef>
                <a:spcPts val="360"/>
              </a:spcBef>
              <a:spcAft>
                <a:spcPts val="0"/>
              </a:spcAft>
              <a:buClr>
                <a:srgbClr val="434343"/>
              </a:buClr>
              <a:buSzPts val="1400"/>
              <a:buFont typeface="Droid Serif"/>
              <a:buNone/>
              <a:defRPr/>
            </a:lvl9pPr>
          </a:lstStyle>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23"/>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85" name="Google Shape;85;p23"/>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48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8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36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36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php.net/manual/en/funcref.ph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mamp.info/" TargetMode="External"/><Relationship Id="rId4" Type="http://schemas.openxmlformats.org/officeDocument/2006/relationships/hyperlink" Target="https://teamtreehouse.com/library/php-basics-2" TargetMode="External"/><Relationship Id="rId5" Type="http://schemas.openxmlformats.org/officeDocument/2006/relationships/hyperlink" Target="https://teamtreehouse.com/library/php-functions-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php.net/manual/en/function.rand.ph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teamtreehouse.com/library/build-a-basic-php-websi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localhost/MAM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4"/>
          <p:cNvSpPr txBox="1"/>
          <p:nvPr>
            <p:ph type="ctrTitle"/>
          </p:nvPr>
        </p:nvSpPr>
        <p:spPr>
          <a:xfrm>
            <a:off x="2296350" y="1621625"/>
            <a:ext cx="45513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127" name="Google Shape;127;p34"/>
          <p:cNvSpPr/>
          <p:nvPr/>
        </p:nvSpPr>
        <p:spPr>
          <a:xfrm>
            <a:off x="4255105" y="512098"/>
            <a:ext cx="633840" cy="57650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8" name="Google Shape;128;p34"/>
          <p:cNvSpPr txBox="1"/>
          <p:nvPr/>
        </p:nvSpPr>
        <p:spPr>
          <a:xfrm>
            <a:off x="915750" y="2781425"/>
            <a:ext cx="7355700" cy="1159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t/>
            </a:r>
            <a:endParaRPr sz="1800">
              <a:solidFill>
                <a:srgbClr val="434343"/>
              </a:solidFill>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3"/>
          <p:cNvSpPr txBox="1"/>
          <p:nvPr>
            <p:ph idx="1" type="body"/>
          </p:nvPr>
        </p:nvSpPr>
        <p:spPr>
          <a:xfrm>
            <a:off x="703275" y="481925"/>
            <a:ext cx="7446300" cy="95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Manipulating </a:t>
            </a:r>
            <a:r>
              <a:rPr b="1" lang="en" sz="1800"/>
              <a:t>Variables</a:t>
            </a:r>
            <a:endParaRPr b="1" sz="1800"/>
          </a:p>
          <a:p>
            <a:pPr indent="0" lvl="0" marL="0" rtl="0" algn="l">
              <a:spcBef>
                <a:spcPts val="600"/>
              </a:spcBef>
              <a:spcAft>
                <a:spcPts val="0"/>
              </a:spcAft>
              <a:buNone/>
            </a:pPr>
            <a:r>
              <a:rPr lang="en" sz="1400"/>
              <a:t>You can store values in variables, read those values, and update them. E.g.:</a:t>
            </a:r>
            <a:endParaRPr sz="1400"/>
          </a:p>
          <a:p>
            <a:pPr indent="0" lvl="0" marL="0" rtl="0" algn="l">
              <a:spcBef>
                <a:spcPts val="1000"/>
              </a:spcBef>
              <a:spcAft>
                <a:spcPts val="0"/>
              </a:spcAft>
              <a:buNone/>
            </a:pPr>
            <a:br>
              <a:rPr lang="en" sz="1800"/>
            </a:br>
            <a:endParaRPr sz="1800">
              <a:latin typeface="Roboto Mono"/>
              <a:ea typeface="Roboto Mono"/>
              <a:cs typeface="Roboto Mono"/>
              <a:sym typeface="Roboto Mono"/>
            </a:endParaRPr>
          </a:p>
        </p:txBody>
      </p:sp>
      <p:sp>
        <p:nvSpPr>
          <p:cNvPr id="190" name="Google Shape;190;p43"/>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 </a:t>
            </a:r>
            <a:endParaRPr/>
          </a:p>
        </p:txBody>
      </p:sp>
      <p:sp>
        <p:nvSpPr>
          <p:cNvPr id="191" name="Google Shape;191;p43"/>
          <p:cNvSpPr txBox="1"/>
          <p:nvPr/>
        </p:nvSpPr>
        <p:spPr>
          <a:xfrm>
            <a:off x="620525" y="1577625"/>
            <a:ext cx="7942800" cy="2895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6C1D0"/>
                </a:solidFill>
                <a:highlight>
                  <a:schemeClr val="dk1"/>
                </a:highlight>
                <a:latin typeface="Roboto Mono"/>
                <a:ea typeface="Roboto Mono"/>
                <a:cs typeface="Roboto Mono"/>
                <a:sym typeface="Roboto Mono"/>
              </a:rPr>
              <a:t>&lt;?php</a:t>
            </a:r>
            <a:br>
              <a:rPr lang="en" sz="1100">
                <a:solidFill>
                  <a:srgbClr val="D1D1D1"/>
                </a:solidFill>
                <a:highlight>
                  <a:schemeClr val="dk1"/>
                </a:highlight>
                <a:latin typeface="Roboto Mono"/>
                <a:ea typeface="Roboto Mono"/>
                <a:cs typeface="Roboto Mono"/>
                <a:sym typeface="Roboto Mono"/>
              </a:rPr>
            </a:br>
            <a:r>
              <a:rPr lang="en" sz="1100">
                <a:solidFill>
                  <a:schemeClr val="lt1"/>
                </a:solidFill>
                <a:highlight>
                  <a:schemeClr val="dk1"/>
                </a:highlight>
                <a:latin typeface="Roboto Mono"/>
                <a:ea typeface="Roboto Mono"/>
                <a:cs typeface="Roboto Mono"/>
                <a:sym typeface="Roboto Mono"/>
              </a:rPr>
              <a:t>$name </a:t>
            </a:r>
            <a:r>
              <a:rPr lang="en" sz="1100">
                <a:solidFill>
                  <a:srgbClr val="D2CD86"/>
                </a:solidFill>
                <a:highlight>
                  <a:schemeClr val="dk1"/>
                </a:highlight>
                <a:latin typeface="Roboto Mono"/>
                <a:ea typeface="Roboto Mono"/>
                <a:cs typeface="Roboto Mono"/>
                <a:sym typeface="Roboto Mono"/>
              </a:rPr>
              <a:t>=</a:t>
            </a:r>
            <a:r>
              <a:rPr lang="en" sz="1100">
                <a:solidFill>
                  <a:schemeClr val="lt1"/>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Create a variable and initialize it to an empty string</a:t>
            </a:r>
            <a:br>
              <a:rPr lang="en" sz="1100">
                <a:solidFill>
                  <a:srgbClr val="D1D1D1"/>
                </a:solidFill>
                <a:highlight>
                  <a:schemeClr val="dk1"/>
                </a:highlight>
                <a:latin typeface="Roboto Mono"/>
                <a:ea typeface="Roboto Mono"/>
                <a:cs typeface="Roboto Mono"/>
                <a:sym typeface="Roboto Mono"/>
              </a:rPr>
            </a:br>
            <a:r>
              <a:rPr lang="en" sz="1100">
                <a:solidFill>
                  <a:schemeClr val="lt1"/>
                </a:solidFill>
                <a:highlight>
                  <a:schemeClr val="dk1"/>
                </a:highlight>
                <a:latin typeface="Roboto Mono"/>
                <a:ea typeface="Roboto Mono"/>
                <a:cs typeface="Roboto Mono"/>
                <a:sym typeface="Roboto Mono"/>
              </a:rPr>
              <a:t>$cars </a:t>
            </a:r>
            <a:r>
              <a:rPr lang="en" sz="1100">
                <a:solidFill>
                  <a:srgbClr val="D2CD86"/>
                </a:solidFill>
                <a:highlight>
                  <a:schemeClr val="dk1"/>
                </a:highlight>
                <a:latin typeface="Roboto Mono"/>
                <a:ea typeface="Roboto Mono"/>
                <a:cs typeface="Roboto Mono"/>
                <a:sym typeface="Roboto Mono"/>
              </a:rPr>
              <a:t>=</a:t>
            </a:r>
            <a:r>
              <a:rPr lang="en" sz="1100">
                <a:solidFill>
                  <a:schemeClr val="lt1"/>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0</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Create a variable and initialize it to 0</a:t>
            </a:r>
            <a:br>
              <a:rPr lang="en" sz="1100">
                <a:solidFill>
                  <a:srgbClr val="D1D1D1"/>
                </a:solidFill>
                <a:highlight>
                  <a:schemeClr val="dk1"/>
                </a:highlight>
                <a:latin typeface="Roboto Mono"/>
                <a:ea typeface="Roboto Mono"/>
                <a:cs typeface="Roboto Mono"/>
                <a:sym typeface="Roboto Mono"/>
              </a:rPr>
            </a:br>
            <a:endParaRPr sz="1100">
              <a:solidFill>
                <a:srgbClr val="D1D1D1"/>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$name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"John Doe"</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Store the string “John Doe” in the variable $name</a:t>
            </a:r>
            <a:br>
              <a:rPr lang="en" sz="1100">
                <a:solidFill>
                  <a:srgbClr val="D1D1D1"/>
                </a:solidFill>
                <a:highlight>
                  <a:schemeClr val="dk1"/>
                </a:highlight>
                <a:latin typeface="Roboto Mono"/>
                <a:ea typeface="Roboto Mono"/>
                <a:cs typeface="Roboto Mono"/>
                <a:sym typeface="Roboto Mono"/>
              </a:rPr>
            </a:br>
            <a:r>
              <a:rPr lang="en" sz="1100">
                <a:solidFill>
                  <a:srgbClr val="FFFFFF"/>
                </a:solidFill>
                <a:highlight>
                  <a:schemeClr val="dk1"/>
                </a:highlight>
                <a:latin typeface="Roboto Mono"/>
                <a:ea typeface="Roboto Mono"/>
                <a:cs typeface="Roboto Mono"/>
                <a:sym typeface="Roboto Mono"/>
              </a:rPr>
              <a:t>$cars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5</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Store the number 5 in the variable $cars</a:t>
            </a:r>
            <a:br>
              <a:rPr lang="en" sz="1100">
                <a:solidFill>
                  <a:srgbClr val="9999A9"/>
                </a:solidFill>
                <a:highlight>
                  <a:schemeClr val="dk1"/>
                </a:highlight>
                <a:latin typeface="Roboto Mono"/>
                <a:ea typeface="Roboto Mono"/>
                <a:cs typeface="Roboto Mono"/>
                <a:sym typeface="Roboto Mono"/>
              </a:rPr>
            </a:br>
            <a:r>
              <a:rPr lang="en" sz="1100">
                <a:solidFill>
                  <a:schemeClr val="lt1"/>
                </a:solidFill>
                <a:highlight>
                  <a:schemeClr val="dk1"/>
                </a:highlight>
                <a:latin typeface="Roboto Mono"/>
                <a:ea typeface="Roboto Mono"/>
                <a:cs typeface="Roboto Mono"/>
                <a:sym typeface="Roboto Mono"/>
              </a:rPr>
              <a:t>$cars </a:t>
            </a:r>
            <a:r>
              <a:rPr lang="en" sz="1100">
                <a:solidFill>
                  <a:srgbClr val="D2CD86"/>
                </a:solidFill>
                <a:highlight>
                  <a:schemeClr val="dk1"/>
                </a:highlight>
                <a:latin typeface="Roboto Mono"/>
                <a:ea typeface="Roboto Mono"/>
                <a:cs typeface="Roboto Mono"/>
                <a:sym typeface="Roboto Mono"/>
              </a:rPr>
              <a:t>=</a:t>
            </a:r>
            <a:r>
              <a:rPr lang="en" sz="1100">
                <a:solidFill>
                  <a:schemeClr val="lt1"/>
                </a:solidFill>
                <a:highlight>
                  <a:schemeClr val="dk1"/>
                </a:highlight>
                <a:latin typeface="Roboto Mono"/>
                <a:ea typeface="Roboto Mono"/>
                <a:cs typeface="Roboto Mono"/>
                <a:sym typeface="Roboto Mono"/>
              </a:rPr>
              <a:t> $cars </a:t>
            </a:r>
            <a:r>
              <a:rPr lang="en" sz="1100">
                <a:solidFill>
                  <a:srgbClr val="D2CD86"/>
                </a:solidFill>
                <a:highlight>
                  <a:schemeClr val="dk1"/>
                </a:highlight>
                <a:latin typeface="Roboto Mono"/>
                <a:ea typeface="Roboto Mono"/>
                <a:cs typeface="Roboto Mono"/>
                <a:sym typeface="Roboto Mono"/>
              </a:rPr>
              <a:t>+ 3</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Add 3 to the variable $cars. Or: cars += 3</a:t>
            </a:r>
            <a:br>
              <a:rPr lang="en" sz="1100">
                <a:solidFill>
                  <a:srgbClr val="9999A9"/>
                </a:solidFill>
                <a:highlight>
                  <a:schemeClr val="dk1"/>
                </a:highlight>
                <a:latin typeface="Roboto Mono"/>
                <a:ea typeface="Roboto Mono"/>
                <a:cs typeface="Roboto Mono"/>
                <a:sym typeface="Roboto Mono"/>
              </a:rPr>
            </a:br>
            <a:r>
              <a:rPr lang="en" sz="1100">
                <a:solidFill>
                  <a:schemeClr val="lt1"/>
                </a:solidFill>
                <a:highlight>
                  <a:schemeClr val="dk1"/>
                </a:highlight>
                <a:latin typeface="Roboto Mono"/>
                <a:ea typeface="Roboto Mono"/>
                <a:cs typeface="Roboto Mono"/>
                <a:sym typeface="Roboto Mono"/>
              </a:rPr>
              <a:t>$cars </a:t>
            </a:r>
            <a:r>
              <a:rPr lang="en" sz="1100">
                <a:solidFill>
                  <a:srgbClr val="D2CD86"/>
                </a:solidFill>
                <a:highlight>
                  <a:schemeClr val="dk1"/>
                </a:highlight>
                <a:latin typeface="Roboto Mono"/>
                <a:ea typeface="Roboto Mono"/>
                <a:cs typeface="Roboto Mono"/>
                <a:sym typeface="Roboto Mono"/>
              </a:rPr>
              <a:t>=</a:t>
            </a:r>
            <a:r>
              <a:rPr lang="en" sz="1100">
                <a:solidFill>
                  <a:schemeClr val="lt1"/>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 </a:t>
            </a:r>
            <a:r>
              <a:rPr lang="en" sz="1100">
                <a:solidFill>
                  <a:schemeClr val="lt1"/>
                </a:solidFill>
                <a:highlight>
                  <a:schemeClr val="dk1"/>
                </a:highlight>
                <a:latin typeface="Roboto Mono"/>
                <a:ea typeface="Roboto Mono"/>
                <a:cs typeface="Roboto Mono"/>
                <a:sym typeface="Roboto Mono"/>
              </a:rPr>
              <a:t>$cars </a:t>
            </a:r>
            <a:r>
              <a:rPr lang="en" sz="1100">
                <a:solidFill>
                  <a:srgbClr val="D2CD86"/>
                </a:solidFill>
                <a:highlight>
                  <a:schemeClr val="dk1"/>
                </a:highlight>
                <a:latin typeface="Roboto Mono"/>
                <a:ea typeface="Roboto Mono"/>
                <a:cs typeface="Roboto Mono"/>
                <a:sym typeface="Roboto Mono"/>
              </a:rPr>
              <a:t>* 2 ) + 10</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Multiply $cars by 2 and add 10</a:t>
            </a:r>
            <a:br>
              <a:rPr lang="en" sz="1100">
                <a:solidFill>
                  <a:srgbClr val="9999A9"/>
                </a:solidFill>
                <a:highlight>
                  <a:schemeClr val="dk1"/>
                </a:highlight>
                <a:latin typeface="Roboto Mono"/>
                <a:ea typeface="Roboto Mono"/>
                <a:cs typeface="Roboto Mono"/>
                <a:sym typeface="Roboto Mono"/>
              </a:rPr>
            </a:br>
            <a:r>
              <a:rPr lang="en" sz="1100">
                <a:solidFill>
                  <a:schemeClr val="lt1"/>
                </a:solidFill>
                <a:highlight>
                  <a:schemeClr val="dk1"/>
                </a:highlight>
                <a:latin typeface="Roboto Mono"/>
                <a:ea typeface="Roboto Mono"/>
                <a:cs typeface="Roboto Mono"/>
                <a:sym typeface="Roboto Mono"/>
              </a:rPr>
              <a:t>$trucks </a:t>
            </a:r>
            <a:r>
              <a:rPr lang="en" sz="1100">
                <a:solidFill>
                  <a:srgbClr val="D2CD86"/>
                </a:solidFill>
                <a:highlight>
                  <a:schemeClr val="dk1"/>
                </a:highlight>
                <a:latin typeface="Roboto Mono"/>
                <a:ea typeface="Roboto Mono"/>
                <a:cs typeface="Roboto Mono"/>
                <a:sym typeface="Roboto Mono"/>
              </a:rPr>
              <a:t>=</a:t>
            </a:r>
            <a:r>
              <a:rPr lang="en" sz="1100">
                <a:solidFill>
                  <a:schemeClr val="lt1"/>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2</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Store the number 2 in the variable $trucks</a:t>
            </a:r>
            <a:br>
              <a:rPr lang="en" sz="1100">
                <a:solidFill>
                  <a:srgbClr val="9999A9"/>
                </a:solidFill>
                <a:highlight>
                  <a:schemeClr val="dk1"/>
                </a:highlight>
                <a:latin typeface="Roboto Mono"/>
                <a:ea typeface="Roboto Mono"/>
                <a:cs typeface="Roboto Mono"/>
                <a:sym typeface="Roboto Mono"/>
              </a:rPr>
            </a:br>
            <a:r>
              <a:rPr lang="en" sz="1100">
                <a:solidFill>
                  <a:schemeClr val="lt1"/>
                </a:solidFill>
                <a:highlight>
                  <a:schemeClr val="dk1"/>
                </a:highlight>
                <a:latin typeface="Roboto Mono"/>
                <a:ea typeface="Roboto Mono"/>
                <a:cs typeface="Roboto Mono"/>
                <a:sym typeface="Roboto Mono"/>
              </a:rPr>
              <a:t>$vehicles </a:t>
            </a:r>
            <a:r>
              <a:rPr lang="en" sz="1100">
                <a:solidFill>
                  <a:srgbClr val="D2CD86"/>
                </a:solidFill>
                <a:highlight>
                  <a:schemeClr val="dk1"/>
                </a:highlight>
                <a:latin typeface="Roboto Mono"/>
                <a:ea typeface="Roboto Mono"/>
                <a:cs typeface="Roboto Mono"/>
                <a:sym typeface="Roboto Mono"/>
              </a:rPr>
              <a:t>=</a:t>
            </a:r>
            <a:r>
              <a:rPr lang="en" sz="1100">
                <a:solidFill>
                  <a:schemeClr val="lt1"/>
                </a:solidFill>
                <a:highlight>
                  <a:schemeClr val="dk1"/>
                </a:highlight>
                <a:latin typeface="Roboto Mono"/>
                <a:ea typeface="Roboto Mono"/>
                <a:cs typeface="Roboto Mono"/>
                <a:sym typeface="Roboto Mono"/>
              </a:rPr>
              <a:t> $cars </a:t>
            </a:r>
            <a:r>
              <a:rPr lang="en" sz="1100">
                <a:solidFill>
                  <a:srgbClr val="D2CD86"/>
                </a:solidFill>
                <a:highlight>
                  <a:schemeClr val="dk1"/>
                </a:highlight>
                <a:latin typeface="Roboto Mono"/>
                <a:ea typeface="Roboto Mono"/>
                <a:cs typeface="Roboto Mono"/>
                <a:sym typeface="Roboto Mono"/>
              </a:rPr>
              <a:t>+ </a:t>
            </a:r>
            <a:r>
              <a:rPr lang="en" sz="1100">
                <a:solidFill>
                  <a:schemeClr val="lt1"/>
                </a:solidFill>
                <a:highlight>
                  <a:schemeClr val="dk1"/>
                </a:highlight>
                <a:latin typeface="Roboto Mono"/>
                <a:ea typeface="Roboto Mono"/>
                <a:cs typeface="Roboto Mono"/>
                <a:sym typeface="Roboto Mono"/>
              </a:rPr>
              <a:t>$trucks</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Store the sum of $cars and $trucks in $vehicles</a:t>
            </a:r>
            <a:br>
              <a:rPr lang="en" sz="1100">
                <a:solidFill>
                  <a:srgbClr val="9999A9"/>
                </a:solidFill>
                <a:highlight>
                  <a:schemeClr val="dk1"/>
                </a:highlight>
                <a:latin typeface="Roboto Mono"/>
                <a:ea typeface="Roboto Mono"/>
                <a:cs typeface="Roboto Mono"/>
                <a:sym typeface="Roboto Mono"/>
              </a:rPr>
            </a:br>
            <a:br>
              <a:rPr lang="en" sz="1100">
                <a:solidFill>
                  <a:srgbClr val="D1D1D1"/>
                </a:solidFill>
                <a:highlight>
                  <a:schemeClr val="dk1"/>
                </a:highlight>
                <a:latin typeface="Roboto Mono"/>
                <a:ea typeface="Roboto Mono"/>
                <a:cs typeface="Roboto Mono"/>
                <a:sym typeface="Roboto Mono"/>
              </a:rPr>
            </a:br>
            <a:r>
              <a:rPr lang="en" sz="1100">
                <a:solidFill>
                  <a:srgbClr val="FFFFFF"/>
                </a:solidFill>
                <a:highlight>
                  <a:schemeClr val="dk1"/>
                </a:highlight>
                <a:latin typeface="Roboto Mono"/>
                <a:ea typeface="Roboto Mono"/>
                <a:cs typeface="Roboto Mono"/>
                <a:sym typeface="Roboto Mono"/>
              </a:rPr>
              <a:t>$hobbies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array</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'skiing'</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'table tennis'</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'bowling'</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$hobbies</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1 </a:t>
            </a:r>
            <a:r>
              <a:rPr lang="en" sz="1100">
                <a:solidFill>
                  <a:srgbClr val="D2CD86"/>
                </a:solidFill>
                <a:highlight>
                  <a:schemeClr val="dk1"/>
                </a:highlight>
                <a:latin typeface="Roboto Mono"/>
                <a:ea typeface="Roboto Mono"/>
                <a:cs typeface="Roboto Mono"/>
                <a:sym typeface="Roboto Mono"/>
              </a:rPr>
              <a:t>] = </a:t>
            </a:r>
            <a:r>
              <a:rPr lang="en" sz="1100">
                <a:solidFill>
                  <a:srgbClr val="00C4C4"/>
                </a:solidFill>
                <a:highlight>
                  <a:schemeClr val="dk1"/>
                </a:highlight>
                <a:latin typeface="Roboto Mono"/>
                <a:ea typeface="Roboto Mono"/>
                <a:cs typeface="Roboto Mono"/>
                <a:sym typeface="Roboto Mono"/>
              </a:rPr>
              <a:t>'archery'</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Change ‘table tennis’ to ‘archery’</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6C1D0"/>
                </a:solidFill>
                <a:highlight>
                  <a:schemeClr val="dk1"/>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solidFill>
                <a:srgbClr val="FFFFFF"/>
              </a:solidFill>
              <a:highlight>
                <a:srgbClr val="281800"/>
              </a:highlight>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4"/>
          <p:cNvSpPr txBox="1"/>
          <p:nvPr>
            <p:ph idx="1" type="body"/>
          </p:nvPr>
        </p:nvSpPr>
        <p:spPr>
          <a:xfrm>
            <a:off x="703275" y="481925"/>
            <a:ext cx="7446300" cy="416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Arrays</a:t>
            </a:r>
            <a:endParaRPr b="1" sz="1800"/>
          </a:p>
          <a:p>
            <a:pPr indent="0" lvl="0" marL="0" rtl="0" algn="l">
              <a:spcBef>
                <a:spcPts val="600"/>
              </a:spcBef>
              <a:spcAft>
                <a:spcPts val="0"/>
              </a:spcAft>
              <a:buNone/>
            </a:pPr>
            <a:r>
              <a:rPr lang="en" sz="1400"/>
              <a:t>Arrays are variables that can contain </a:t>
            </a:r>
            <a:r>
              <a:rPr b="1" lang="en" sz="1400"/>
              <a:t>multiple values</a:t>
            </a:r>
            <a:r>
              <a:rPr lang="en" sz="1400"/>
              <a:t> (or even no values!). Values are identified by their </a:t>
            </a:r>
            <a:r>
              <a:rPr b="1" lang="en" sz="1400"/>
              <a:t>key</a:t>
            </a:r>
            <a:r>
              <a:rPr lang="en" sz="1400"/>
              <a:t>. Keys can be either numeric (0, 1, 2, 3, …) or strings (e.g. “Joe”, “NY”). Each key/value pair is called an </a:t>
            </a:r>
            <a:r>
              <a:rPr b="1" lang="en" sz="1400"/>
              <a:t>element</a:t>
            </a:r>
            <a:r>
              <a:rPr lang="en" sz="1400"/>
              <a:t>.</a:t>
            </a:r>
            <a:endParaRPr sz="1400"/>
          </a:p>
          <a:p>
            <a:pPr indent="0" lvl="0" marL="0" rtl="0" algn="l">
              <a:spcBef>
                <a:spcPts val="1000"/>
              </a:spcBef>
              <a:spcAft>
                <a:spcPts val="0"/>
              </a:spcAft>
              <a:buNone/>
            </a:pPr>
            <a:r>
              <a:rPr lang="en" sz="1400"/>
              <a:t>When you define an array </a:t>
            </a:r>
            <a:r>
              <a:rPr b="1" lang="en" sz="1400"/>
              <a:t>without specifying the keys</a:t>
            </a:r>
            <a:r>
              <a:rPr lang="en" sz="1400"/>
              <a:t>, PHP assumes they are </a:t>
            </a:r>
            <a:r>
              <a:rPr b="1" lang="en" sz="1400"/>
              <a:t>numeric</a:t>
            </a:r>
            <a:r>
              <a:rPr lang="en" sz="1400"/>
              <a:t> (0, 1, 2, …). For example, the following two arrays are identical:</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rPr lang="en" sz="1400"/>
              <a:t>Example of defining an array with </a:t>
            </a:r>
            <a:r>
              <a:rPr b="1" lang="en" sz="1400"/>
              <a:t>string</a:t>
            </a:r>
            <a:r>
              <a:rPr lang="en" sz="1400"/>
              <a:t> keys:</a:t>
            </a:r>
            <a:endParaRPr sz="1400"/>
          </a:p>
        </p:txBody>
      </p:sp>
      <p:sp>
        <p:nvSpPr>
          <p:cNvPr id="197" name="Google Shape;197;p44"/>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198" name="Google Shape;198;p44"/>
          <p:cNvSpPr txBox="1"/>
          <p:nvPr/>
        </p:nvSpPr>
        <p:spPr>
          <a:xfrm>
            <a:off x="668775" y="2361000"/>
            <a:ext cx="7942800" cy="573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$colors1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'red'</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'green'</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'blue'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'yellow'</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Identical to:</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$colors2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0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'red'</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1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'green'</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2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'blue'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3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'yellow'</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p:txBody>
      </p:sp>
      <p:sp>
        <p:nvSpPr>
          <p:cNvPr id="199" name="Google Shape;199;p44"/>
          <p:cNvSpPr txBox="1"/>
          <p:nvPr/>
        </p:nvSpPr>
        <p:spPr>
          <a:xfrm>
            <a:off x="662650" y="3672800"/>
            <a:ext cx="7942800" cy="369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$states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'NY'</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'New York'</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'FL'</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'Florida'</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'TX'</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'Texas'</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5"/>
          <p:cNvSpPr txBox="1"/>
          <p:nvPr>
            <p:ph idx="1" type="body"/>
          </p:nvPr>
        </p:nvSpPr>
        <p:spPr>
          <a:xfrm>
            <a:off x="703275" y="481925"/>
            <a:ext cx="7446300" cy="42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Accessing Arrays</a:t>
            </a:r>
            <a:endParaRPr b="1" sz="1800"/>
          </a:p>
          <a:p>
            <a:pPr indent="0" lvl="0" marL="0" rtl="0" algn="l">
              <a:spcBef>
                <a:spcPts val="600"/>
              </a:spcBef>
              <a:spcAft>
                <a:spcPts val="0"/>
              </a:spcAft>
              <a:buNone/>
            </a:pPr>
            <a:r>
              <a:rPr lang="en" sz="1400"/>
              <a:t>You already know how to </a:t>
            </a:r>
            <a:r>
              <a:rPr b="1" lang="en" sz="1400"/>
              <a:t>access a single element</a:t>
            </a:r>
            <a:r>
              <a:rPr lang="en" sz="1400"/>
              <a:t> from an array:</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rPr lang="en" sz="1400"/>
              <a:t>PHP’s built-in </a:t>
            </a:r>
            <a:r>
              <a:rPr b="1" lang="en" sz="1400"/>
              <a:t>sizeof()</a:t>
            </a:r>
            <a:r>
              <a:rPr lang="en" sz="1400"/>
              <a:t> function tells you </a:t>
            </a:r>
            <a:r>
              <a:rPr b="1" lang="en" sz="1400"/>
              <a:t>how many elements</a:t>
            </a:r>
            <a:r>
              <a:rPr lang="en" sz="1400"/>
              <a:t> are in an array:</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rPr lang="en" sz="1400"/>
              <a:t>The </a:t>
            </a:r>
            <a:r>
              <a:rPr b="1" lang="en" sz="1400">
                <a:latin typeface="Roboto Mono"/>
                <a:ea typeface="Roboto Mono"/>
                <a:cs typeface="Roboto Mono"/>
                <a:sym typeface="Roboto Mono"/>
              </a:rPr>
              <a:t>sizeof()</a:t>
            </a:r>
            <a:r>
              <a:rPr lang="en" sz="1400"/>
              <a:t> function is PHP's version of JavaScript's "</a:t>
            </a:r>
            <a:r>
              <a:rPr b="1" lang="en" sz="1400">
                <a:latin typeface="Roboto Mono"/>
                <a:ea typeface="Roboto Mono"/>
                <a:cs typeface="Roboto Mono"/>
                <a:sym typeface="Roboto Mono"/>
              </a:rPr>
              <a:t>.length</a:t>
            </a:r>
            <a:r>
              <a:rPr lang="en" sz="1400"/>
              <a:t>" attribute.</a:t>
            </a:r>
            <a:endParaRPr sz="1400"/>
          </a:p>
          <a:p>
            <a:pPr indent="0" lvl="0" marL="0" rtl="0" algn="l">
              <a:spcBef>
                <a:spcPts val="1000"/>
              </a:spcBef>
              <a:spcAft>
                <a:spcPts val="0"/>
              </a:spcAft>
              <a:buClr>
                <a:schemeClr val="dk1"/>
              </a:buClr>
              <a:buSzPts val="1100"/>
              <a:buFont typeface="Arial"/>
              <a:buNone/>
            </a:pPr>
            <a:r>
              <a:rPr lang="en" sz="1400"/>
              <a:t>In PHP, t</a:t>
            </a:r>
            <a:r>
              <a:rPr lang="en" sz="1400"/>
              <a:t>he "</a:t>
            </a:r>
            <a:r>
              <a:rPr lang="en" sz="1400">
                <a:latin typeface="Roboto Mono"/>
                <a:ea typeface="Roboto Mono"/>
                <a:cs typeface="Roboto Mono"/>
                <a:sym typeface="Roboto Mono"/>
              </a:rPr>
              <a:t>.</a:t>
            </a:r>
            <a:r>
              <a:rPr lang="en" sz="1400"/>
              <a:t>" operator concatenates strings, instead of the "</a:t>
            </a:r>
            <a:r>
              <a:rPr lang="en" sz="1400">
                <a:latin typeface="Roboto Mono"/>
                <a:ea typeface="Roboto Mono"/>
                <a:cs typeface="Roboto Mono"/>
                <a:sym typeface="Roboto Mono"/>
              </a:rPr>
              <a:t>+</a:t>
            </a:r>
            <a:r>
              <a:rPr lang="en" sz="1400"/>
              <a:t>" used in JavaScript.</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t/>
            </a:r>
            <a:endParaRPr sz="1400"/>
          </a:p>
        </p:txBody>
      </p:sp>
      <p:sp>
        <p:nvSpPr>
          <p:cNvPr id="205" name="Google Shape;205;p45"/>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206" name="Google Shape;206;p45"/>
          <p:cNvSpPr txBox="1"/>
          <p:nvPr/>
        </p:nvSpPr>
        <p:spPr>
          <a:xfrm>
            <a:off x="668775" y="1376850"/>
            <a:ext cx="7942800" cy="115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$colors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'red'</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'green'</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'blue'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'yellow'</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echo</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'The second color in the array is ' </a:t>
            </a:r>
            <a:r>
              <a:rPr lang="en" sz="1100">
                <a:solidFill>
                  <a:srgbClr val="FFFFFF"/>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$colors</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1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br>
              <a:rPr lang="en" sz="1100">
                <a:solidFill>
                  <a:srgbClr val="FFFFFF"/>
                </a:solidFill>
                <a:highlight>
                  <a:schemeClr val="dk1"/>
                </a:highlight>
                <a:latin typeface="Roboto Mono"/>
                <a:ea typeface="Roboto Mono"/>
                <a:cs typeface="Roboto Mono"/>
                <a:sym typeface="Roboto Mono"/>
              </a:rPr>
            </a:br>
            <a:r>
              <a:rPr lang="en" sz="1100">
                <a:solidFill>
                  <a:srgbClr val="FFFFFF"/>
                </a:solidFill>
                <a:highlight>
                  <a:schemeClr val="dk1"/>
                </a:highlight>
                <a:latin typeface="Roboto Mono"/>
                <a:ea typeface="Roboto Mono"/>
                <a:cs typeface="Roboto Mono"/>
                <a:sym typeface="Roboto Mono"/>
              </a:rPr>
              <a:t>$states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'NY'</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'New York'</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'FL'</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'Florida'</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'TX'</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'Texas'</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echo</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'The full name for FL is ' </a:t>
            </a:r>
            <a:r>
              <a:rPr lang="en" sz="1100">
                <a:solidFill>
                  <a:srgbClr val="FFFFFF"/>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$states</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'FL'</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p:txBody>
      </p:sp>
      <p:sp>
        <p:nvSpPr>
          <p:cNvPr id="207" name="Google Shape;207;p45"/>
          <p:cNvSpPr txBox="1"/>
          <p:nvPr/>
        </p:nvSpPr>
        <p:spPr>
          <a:xfrm>
            <a:off x="668775" y="3014126"/>
            <a:ext cx="7942800" cy="576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echo</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'There are ' </a:t>
            </a:r>
            <a:r>
              <a:rPr lang="en" sz="1100">
                <a:solidFill>
                  <a:srgbClr val="FFFFFF"/>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sizeof</a:t>
            </a:r>
            <a:r>
              <a:rPr lang="en" sz="1100">
                <a:solidFill>
                  <a:srgbClr val="D2CD86"/>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$colors </a:t>
            </a:r>
            <a:r>
              <a:rPr lang="en" sz="1100">
                <a:solidFill>
                  <a:srgbClr val="D2CD86"/>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 colors’</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en" sz="1100">
                <a:solidFill>
                  <a:srgbClr val="E66170"/>
                </a:solidFill>
                <a:highlight>
                  <a:schemeClr val="dk1"/>
                </a:highlight>
                <a:latin typeface="Roboto Mono"/>
                <a:ea typeface="Roboto Mono"/>
                <a:cs typeface="Roboto Mono"/>
                <a:sym typeface="Roboto Mono"/>
              </a:rPr>
              <a:t>echo</a:t>
            </a:r>
            <a:r>
              <a:rPr lang="en" sz="1100">
                <a:solidFill>
                  <a:schemeClr val="lt1"/>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'There are ' </a:t>
            </a:r>
            <a:r>
              <a:rPr lang="en" sz="1100">
                <a:solidFill>
                  <a:schemeClr val="lt1"/>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sizeof</a:t>
            </a:r>
            <a:r>
              <a:rPr lang="en" sz="1100">
                <a:solidFill>
                  <a:srgbClr val="D2CD86"/>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chemeClr val="lt1"/>
                </a:solidFill>
                <a:highlight>
                  <a:schemeClr val="dk1"/>
                </a:highlight>
                <a:latin typeface="Roboto Mono"/>
                <a:ea typeface="Roboto Mono"/>
                <a:cs typeface="Roboto Mono"/>
                <a:sym typeface="Roboto Mono"/>
              </a:rPr>
              <a:t>$states </a:t>
            </a:r>
            <a:r>
              <a:rPr lang="en" sz="1100">
                <a:solidFill>
                  <a:srgbClr val="D2CD86"/>
                </a:solidFill>
                <a:highlight>
                  <a:schemeClr val="dk1"/>
                </a:highlight>
                <a:latin typeface="Roboto Mono"/>
                <a:ea typeface="Roboto Mono"/>
                <a:cs typeface="Roboto Mono"/>
                <a:sym typeface="Roboto Mono"/>
              </a:rPr>
              <a:t>) </a:t>
            </a:r>
            <a:r>
              <a:rPr lang="en" sz="1100">
                <a:solidFill>
                  <a:schemeClr val="lt1"/>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 states’</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6"/>
          <p:cNvSpPr txBox="1"/>
          <p:nvPr>
            <p:ph idx="1" type="body"/>
          </p:nvPr>
        </p:nvSpPr>
        <p:spPr>
          <a:xfrm>
            <a:off x="668775" y="556275"/>
            <a:ext cx="7942800" cy="336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Looping Through Arrays</a:t>
            </a:r>
            <a:endParaRPr b="1" sz="1800"/>
          </a:p>
          <a:p>
            <a:pPr indent="0" lvl="0" marL="0" rtl="0" algn="l">
              <a:spcBef>
                <a:spcPts val="600"/>
              </a:spcBef>
              <a:spcAft>
                <a:spcPts val="0"/>
              </a:spcAft>
              <a:buNone/>
            </a:pPr>
            <a:r>
              <a:rPr lang="en" sz="1400"/>
              <a:t>The </a:t>
            </a:r>
            <a:r>
              <a:rPr b="1" lang="en" sz="1400"/>
              <a:t>foreach()</a:t>
            </a:r>
            <a:r>
              <a:rPr lang="en" sz="1400"/>
              <a:t> function can be used to loop through an array’s </a:t>
            </a:r>
            <a:r>
              <a:rPr b="1" lang="en" sz="1400"/>
              <a:t>keys</a:t>
            </a:r>
            <a:r>
              <a:rPr lang="en" sz="1400"/>
              <a:t> and </a:t>
            </a:r>
            <a:r>
              <a:rPr b="1" lang="en" sz="1400"/>
              <a:t>values</a:t>
            </a:r>
            <a:r>
              <a:rPr lang="en" sz="1400"/>
              <a:t>:</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br>
              <a:rPr b="1" lang="en" sz="1400"/>
            </a:br>
            <a:r>
              <a:rPr b="1" lang="en" sz="1400"/>
              <a:t>In Class Assignment</a:t>
            </a:r>
            <a:endParaRPr b="1" sz="1400"/>
          </a:p>
          <a:p>
            <a:pPr indent="0" lvl="0" marL="0" rtl="0" algn="l">
              <a:spcBef>
                <a:spcPts val="1000"/>
              </a:spcBef>
              <a:spcAft>
                <a:spcPts val="1000"/>
              </a:spcAft>
              <a:buNone/>
            </a:pPr>
            <a:r>
              <a:rPr lang="en" sz="1400"/>
              <a:t>Write a PHP script that loops </a:t>
            </a:r>
            <a:r>
              <a:rPr lang="en" sz="1400"/>
              <a:t>through all the elements in an array with </a:t>
            </a:r>
            <a:r>
              <a:rPr b="1" lang="en" sz="1400"/>
              <a:t>numeric keys</a:t>
            </a:r>
            <a:r>
              <a:rPr lang="en" sz="1400"/>
              <a:t>, as well as an array with </a:t>
            </a:r>
            <a:r>
              <a:rPr b="1" lang="en" sz="1400"/>
              <a:t>string keys</a:t>
            </a:r>
            <a:r>
              <a:rPr lang="en" sz="1400"/>
              <a:t>, and </a:t>
            </a:r>
            <a:r>
              <a:rPr b="1" lang="en" sz="1400"/>
              <a:t>print out all the keys and values</a:t>
            </a:r>
            <a:r>
              <a:rPr lang="en" sz="1400"/>
              <a:t>. (Make up the data in the arrays yourself!) Save your file in </a:t>
            </a:r>
            <a:r>
              <a:rPr b="1" lang="en" sz="1400"/>
              <a:t>class-samples</a:t>
            </a:r>
            <a:r>
              <a:rPr lang="en" sz="1400"/>
              <a:t> and name it </a:t>
            </a:r>
            <a:r>
              <a:rPr b="1" lang="en" sz="1400"/>
              <a:t>keys.php.</a:t>
            </a:r>
            <a:endParaRPr b="1" sz="1400"/>
          </a:p>
        </p:txBody>
      </p:sp>
      <p:sp>
        <p:nvSpPr>
          <p:cNvPr id="213" name="Google Shape;213;p46"/>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214" name="Google Shape;214;p46"/>
          <p:cNvSpPr txBox="1"/>
          <p:nvPr/>
        </p:nvSpPr>
        <p:spPr>
          <a:xfrm>
            <a:off x="668775" y="1376850"/>
            <a:ext cx="7942800" cy="1952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If you want both keys and values:</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foreach</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$states </a:t>
            </a:r>
            <a:r>
              <a:rPr b="1" lang="en" sz="1100">
                <a:solidFill>
                  <a:srgbClr val="E66170"/>
                </a:solidFill>
                <a:highlight>
                  <a:schemeClr val="dk1"/>
                </a:highlight>
                <a:latin typeface="Roboto Mono"/>
                <a:ea typeface="Roboto Mono"/>
                <a:cs typeface="Roboto Mono"/>
                <a:sym typeface="Roboto Mono"/>
              </a:rPr>
              <a:t>as</a:t>
            </a:r>
            <a:r>
              <a:rPr lang="en" sz="1100">
                <a:solidFill>
                  <a:srgbClr val="FFFFFF"/>
                </a:solidFill>
                <a:highlight>
                  <a:schemeClr val="dk1"/>
                </a:highlight>
                <a:latin typeface="Roboto Mono"/>
                <a:ea typeface="Roboto Mono"/>
                <a:cs typeface="Roboto Mono"/>
                <a:sym typeface="Roboto Mono"/>
              </a:rPr>
              <a:t> $k</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=&gt;</a:t>
            </a:r>
            <a:r>
              <a:rPr lang="en" sz="1100">
                <a:solidFill>
                  <a:srgbClr val="FFFFFF"/>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$v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a:t>
            </a:r>
            <a:r>
              <a:rPr lang="en" sz="1100">
                <a:solidFill>
                  <a:srgbClr val="9999A9"/>
                </a:solidFill>
                <a:highlight>
                  <a:schemeClr val="dk1"/>
                </a:highlight>
                <a:latin typeface="Roboto Mono"/>
                <a:ea typeface="Roboto Mono"/>
                <a:cs typeface="Roboto Mono"/>
                <a:sym typeface="Roboto Mono"/>
              </a:rPr>
              <a:t>/ $k and $v are any variable names of your choosing</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echo</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'We are up to key=' </a:t>
            </a:r>
            <a:r>
              <a:rPr lang="en" sz="1100">
                <a:solidFill>
                  <a:srgbClr val="FFFFFF"/>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$k . </a:t>
            </a:r>
            <a:r>
              <a:rPr lang="en" sz="1100">
                <a:solidFill>
                  <a:srgbClr val="00C4C4"/>
                </a:solidFill>
                <a:highlight>
                  <a:schemeClr val="dk1"/>
                </a:highlight>
                <a:latin typeface="Roboto Mono"/>
                <a:ea typeface="Roboto Mono"/>
                <a:cs typeface="Roboto Mono"/>
                <a:sym typeface="Roboto Mono"/>
              </a:rPr>
              <a:t>', value=' </a:t>
            </a:r>
            <a:r>
              <a:rPr lang="en" sz="1100">
                <a:solidFill>
                  <a:srgbClr val="FFFFFF"/>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$v . </a:t>
            </a:r>
            <a:r>
              <a:rPr lang="en" sz="1100">
                <a:solidFill>
                  <a:srgbClr val="00C4C4"/>
                </a:solidFill>
                <a:highlight>
                  <a:schemeClr val="dk1"/>
                </a:highlight>
                <a:latin typeface="Roboto Mono"/>
                <a:ea typeface="Roboto Mono"/>
                <a:cs typeface="Roboto Mono"/>
                <a:sym typeface="Roboto Mono"/>
              </a:rPr>
              <a:t>'&lt;br /&gt;'</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If you want just the values (i.e. ignore the keys):</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foreach</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$states </a:t>
            </a:r>
            <a:r>
              <a:rPr b="1" lang="en" sz="1100">
                <a:solidFill>
                  <a:srgbClr val="E66170"/>
                </a:solidFill>
                <a:highlight>
                  <a:schemeClr val="dk1"/>
                </a:highlight>
                <a:latin typeface="Roboto Mono"/>
                <a:ea typeface="Roboto Mono"/>
                <a:cs typeface="Roboto Mono"/>
                <a:sym typeface="Roboto Mono"/>
              </a:rPr>
              <a:t>as</a:t>
            </a:r>
            <a:r>
              <a:rPr lang="en" sz="1100">
                <a:solidFill>
                  <a:srgbClr val="FFFFFF"/>
                </a:solidFill>
                <a:highlight>
                  <a:schemeClr val="dk1"/>
                </a:highlight>
                <a:latin typeface="Roboto Mono"/>
                <a:ea typeface="Roboto Mono"/>
                <a:cs typeface="Roboto Mono"/>
                <a:sym typeface="Roboto Mono"/>
              </a:rPr>
              <a:t> $v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$v is any variable name of your choosing</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echo</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'We are up to value=' </a:t>
            </a:r>
            <a:r>
              <a:rPr lang="en" sz="1100">
                <a:solidFill>
                  <a:srgbClr val="FFFFFF"/>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$v . </a:t>
            </a:r>
            <a:r>
              <a:rPr lang="en" sz="1100">
                <a:solidFill>
                  <a:srgbClr val="00C4C4"/>
                </a:solidFill>
                <a:highlight>
                  <a:schemeClr val="dk1"/>
                </a:highlight>
                <a:latin typeface="Roboto Mono"/>
                <a:ea typeface="Roboto Mono"/>
                <a:cs typeface="Roboto Mono"/>
                <a:sym typeface="Roboto Mono"/>
              </a:rPr>
              <a:t>'&lt;br /&gt;'</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7"/>
          <p:cNvSpPr txBox="1"/>
          <p:nvPr>
            <p:ph idx="1" type="body"/>
          </p:nvPr>
        </p:nvSpPr>
        <p:spPr>
          <a:xfrm>
            <a:off x="482625" y="204000"/>
            <a:ext cx="8018700" cy="4608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Manipulating Arrays</a:t>
            </a:r>
            <a:endParaRPr b="1" sz="1800"/>
          </a:p>
          <a:p>
            <a:pPr indent="0" lvl="0" marL="0" rtl="0" algn="l">
              <a:spcBef>
                <a:spcPts val="600"/>
              </a:spcBef>
              <a:spcAft>
                <a:spcPts val="0"/>
              </a:spcAft>
              <a:buNone/>
            </a:pPr>
            <a:r>
              <a:rPr lang="en" sz="1400"/>
              <a:t>You can </a:t>
            </a:r>
            <a:r>
              <a:rPr b="1" lang="en" sz="1400"/>
              <a:t>set</a:t>
            </a:r>
            <a:r>
              <a:rPr lang="en" sz="1400"/>
              <a:t> and </a:t>
            </a:r>
            <a:r>
              <a:rPr b="1" lang="en" sz="1400"/>
              <a:t>get</a:t>
            </a:r>
            <a:r>
              <a:rPr lang="en" sz="1400"/>
              <a:t> array values, as well as test whether a given key or value exists:</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rPr b="1" lang="en" sz="1400"/>
              <a:t>In Class Assignment</a:t>
            </a:r>
            <a:endParaRPr b="1" sz="1400"/>
          </a:p>
          <a:p>
            <a:pPr indent="0" lvl="0" marL="0" rtl="0" algn="l">
              <a:spcBef>
                <a:spcPts val="1000"/>
              </a:spcBef>
              <a:spcAft>
                <a:spcPts val="1000"/>
              </a:spcAft>
              <a:buNone/>
            </a:pPr>
            <a:r>
              <a:rPr lang="en" sz="1400"/>
              <a:t>Make </a:t>
            </a:r>
            <a:r>
              <a:rPr b="1" lang="en" sz="1400"/>
              <a:t>two arrays</a:t>
            </a:r>
            <a:r>
              <a:rPr lang="en" sz="1400"/>
              <a:t>, one with </a:t>
            </a:r>
            <a:r>
              <a:rPr b="1" lang="en" sz="1400"/>
              <a:t>numeric keys</a:t>
            </a:r>
            <a:r>
              <a:rPr lang="en" sz="1400"/>
              <a:t> and one with </a:t>
            </a:r>
            <a:r>
              <a:rPr b="1" lang="en" sz="1400"/>
              <a:t>string keys</a:t>
            </a:r>
            <a:r>
              <a:rPr lang="en" sz="1400"/>
              <a:t>, and use the above methods to add and remove elements from the arrays. Print out the contents of the arrays before and after your manipulations, to prove it worked. </a:t>
            </a:r>
            <a:r>
              <a:rPr b="1" lang="en" sz="1400"/>
              <a:t>Save the file as arrays.php</a:t>
            </a:r>
            <a:endParaRPr b="1" sz="1400"/>
          </a:p>
        </p:txBody>
      </p:sp>
      <p:sp>
        <p:nvSpPr>
          <p:cNvPr id="220" name="Google Shape;220;p47"/>
          <p:cNvSpPr txBox="1"/>
          <p:nvPr>
            <p:ph type="title"/>
          </p:nvPr>
        </p:nvSpPr>
        <p:spPr>
          <a:xfrm>
            <a:off x="3013025" y="91575"/>
            <a:ext cx="31992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221" name="Google Shape;221;p47"/>
          <p:cNvSpPr txBox="1"/>
          <p:nvPr/>
        </p:nvSpPr>
        <p:spPr>
          <a:xfrm>
            <a:off x="516375" y="1072050"/>
            <a:ext cx="7942800" cy="2635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$colors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0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'red'</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1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'green'</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2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'blue'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3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'yellow'</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rgbClr val="FFFFFF"/>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$colors</a:t>
            </a:r>
            <a:r>
              <a:rPr lang="en" sz="1100">
                <a:solidFill>
                  <a:srgbClr val="D2CD86"/>
                </a:solidFill>
                <a:highlight>
                  <a:schemeClr val="dk1"/>
                </a:highlight>
                <a:latin typeface="Roboto Mono"/>
                <a:ea typeface="Roboto Mono"/>
                <a:cs typeface="Roboto Mono"/>
                <a:sym typeface="Roboto Mono"/>
              </a:rPr>
              <a:t>[] = </a:t>
            </a:r>
            <a:r>
              <a:rPr lang="en" sz="1100">
                <a:solidFill>
                  <a:srgbClr val="00C4C4"/>
                </a:solidFill>
                <a:highlight>
                  <a:schemeClr val="dk1"/>
                </a:highlight>
                <a:latin typeface="Roboto Mono"/>
                <a:ea typeface="Roboto Mono"/>
                <a:cs typeface="Roboto Mono"/>
                <a:sym typeface="Roboto Mono"/>
              </a:rPr>
              <a:t>'orange'</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Add value ‘orange’ (PHP decides next key number; in this case 4) </a:t>
            </a:r>
            <a:r>
              <a:rPr lang="en" sz="1100">
                <a:solidFill>
                  <a:srgbClr val="FFFFFF"/>
                </a:solidFill>
                <a:highlight>
                  <a:schemeClr val="dk1"/>
                </a:highlight>
                <a:latin typeface="Roboto Mono"/>
                <a:ea typeface="Roboto Mono"/>
                <a:cs typeface="Roboto Mono"/>
                <a:sym typeface="Roboto Mono"/>
              </a:rPr>
              <a:t>$colors</a:t>
            </a:r>
            <a:r>
              <a:rPr lang="en" sz="1100">
                <a:solidFill>
                  <a:srgbClr val="D2CD86"/>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52</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 = </a:t>
            </a:r>
            <a:r>
              <a:rPr lang="en" sz="1100">
                <a:solidFill>
                  <a:srgbClr val="00C4C4"/>
                </a:solidFill>
                <a:highlight>
                  <a:schemeClr val="dk1"/>
                </a:highlight>
                <a:latin typeface="Roboto Mono"/>
                <a:ea typeface="Roboto Mono"/>
                <a:cs typeface="Roboto Mono"/>
                <a:sym typeface="Roboto Mono"/>
              </a:rPr>
              <a:t>'magenta'</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Add value ‘magenta’ associated with key 52</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unset</a:t>
            </a:r>
            <a:r>
              <a:rPr lang="en" sz="1100">
                <a:solidFill>
                  <a:srgbClr val="D2CD86"/>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$colors</a:t>
            </a:r>
            <a:r>
              <a:rPr lang="en" sz="1100">
                <a:solidFill>
                  <a:srgbClr val="D2CD86"/>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2</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Delete blue; array now contains red, green, yellow, magenta</a:t>
            </a:r>
            <a:endParaRPr sz="1100">
              <a:solidFill>
                <a:srgbClr val="9999A9"/>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rgbClr val="9999A9"/>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if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array_key_exists</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2</a:t>
            </a:r>
            <a:r>
              <a:rPr lang="en" sz="1100">
                <a:solidFill>
                  <a:srgbClr val="D2CD86"/>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$colors</a:t>
            </a:r>
            <a:r>
              <a:rPr lang="en" sz="1100">
                <a:solidFill>
                  <a:srgbClr val="00C4C4"/>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Test whether a KEY exists in an array</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Array contains the key 2 (which happens to correspond to the value blue)!</a:t>
            </a:r>
            <a:br>
              <a:rPr lang="en" sz="1100">
                <a:solidFill>
                  <a:srgbClr val="D1D1D1"/>
                </a:solidFill>
                <a:highlight>
                  <a:schemeClr val="dk1"/>
                </a:highlight>
                <a:latin typeface="Roboto Mono"/>
                <a:ea typeface="Roboto Mono"/>
                <a:cs typeface="Roboto Mono"/>
                <a:sym typeface="Roboto Mono"/>
              </a:rPr>
            </a:b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rgbClr val="9999A9"/>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if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in_array</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'magenta'</a:t>
            </a:r>
            <a:r>
              <a:rPr lang="en" sz="1100">
                <a:solidFill>
                  <a:srgbClr val="D2CD86"/>
                </a:solidFill>
                <a:highlight>
                  <a:schemeClr val="dk1"/>
                </a:highlight>
                <a:latin typeface="Roboto Mono"/>
                <a:ea typeface="Roboto Mono"/>
                <a:cs typeface="Roboto Mono"/>
                <a:sym typeface="Roboto Mono"/>
              </a:rPr>
              <a:t>, </a:t>
            </a:r>
            <a:r>
              <a:rPr lang="en" sz="1100">
                <a:solidFill>
                  <a:schemeClr val="lt1"/>
                </a:solidFill>
                <a:highlight>
                  <a:schemeClr val="dk1"/>
                </a:highlight>
                <a:latin typeface="Roboto Mono"/>
                <a:ea typeface="Roboto Mono"/>
                <a:cs typeface="Roboto Mono"/>
                <a:sym typeface="Roboto Mono"/>
              </a:rPr>
              <a:t>$colors</a:t>
            </a:r>
            <a:r>
              <a:rPr lang="en" sz="1100">
                <a:solidFill>
                  <a:srgbClr val="00C4C4"/>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Test whether a VALUE exists in an array</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Array contains the value ‘magenta’ (which happens to be associated with the key 2)!</a:t>
            </a:r>
            <a:br>
              <a:rPr lang="en" sz="1100">
                <a:solidFill>
                  <a:srgbClr val="D1D1D1"/>
                </a:solidFill>
                <a:highlight>
                  <a:schemeClr val="dk1"/>
                </a:highlight>
                <a:latin typeface="Roboto Mono"/>
                <a:ea typeface="Roboto Mono"/>
                <a:cs typeface="Roboto Mono"/>
                <a:sym typeface="Roboto Mono"/>
              </a:rPr>
            </a:b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rgbClr val="B060B0"/>
              </a:solidFill>
              <a:highlight>
                <a:schemeClr val="dk1"/>
              </a:highlight>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8"/>
          <p:cNvSpPr txBox="1"/>
          <p:nvPr>
            <p:ph idx="1" type="body"/>
          </p:nvPr>
        </p:nvSpPr>
        <p:spPr>
          <a:xfrm>
            <a:off x="703275" y="481925"/>
            <a:ext cx="7825500" cy="257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Functions</a:t>
            </a:r>
            <a:endParaRPr b="1" sz="1800"/>
          </a:p>
          <a:p>
            <a:pPr indent="0" lvl="0" marL="0" rtl="0" algn="l">
              <a:spcBef>
                <a:spcPts val="600"/>
              </a:spcBef>
              <a:spcAft>
                <a:spcPts val="0"/>
              </a:spcAft>
              <a:buNone/>
            </a:pPr>
            <a:r>
              <a:rPr b="1" lang="en" sz="1400"/>
              <a:t>Functions</a:t>
            </a:r>
            <a:r>
              <a:rPr lang="en" sz="1400"/>
              <a:t> are </a:t>
            </a:r>
            <a:r>
              <a:rPr b="1" lang="en" sz="1400"/>
              <a:t>blocks of code</a:t>
            </a:r>
            <a:r>
              <a:rPr lang="en" sz="1400"/>
              <a:t> that you can </a:t>
            </a:r>
            <a:r>
              <a:rPr b="1" lang="en" sz="1400"/>
              <a:t>call (invoke/execute/run)</a:t>
            </a:r>
            <a:r>
              <a:rPr lang="en" sz="1400"/>
              <a:t> from your own PHP scripts. You can write your own functions as well as use PHP's built-in functions:</a:t>
            </a:r>
            <a:br>
              <a:rPr lang="en" sz="1400"/>
            </a:br>
            <a:r>
              <a:rPr lang="en" sz="1400" u="sng">
                <a:solidFill>
                  <a:schemeClr val="hlink"/>
                </a:solidFill>
                <a:hlinkClick r:id="rId3"/>
              </a:rPr>
              <a:t>http://php.net/manual/en/funcref.php</a:t>
            </a:r>
            <a:endParaRPr b="1" sz="1400"/>
          </a:p>
          <a:p>
            <a:pPr indent="0" lvl="0" marL="0" rtl="0" algn="l">
              <a:spcBef>
                <a:spcPts val="1000"/>
              </a:spcBef>
              <a:spcAft>
                <a:spcPts val="1000"/>
              </a:spcAft>
              <a:buNone/>
            </a:pPr>
            <a:r>
              <a:rPr b="1" lang="en" sz="1400"/>
              <a:t>Arguments and Parameters</a:t>
            </a:r>
            <a:br>
              <a:rPr lang="en" sz="1400"/>
            </a:br>
            <a:r>
              <a:rPr lang="en" sz="1400"/>
              <a:t>You can pass one or more pieces of data, known as arguments, to a function. Arguments can be </a:t>
            </a:r>
            <a:r>
              <a:rPr b="1" lang="en" sz="1400"/>
              <a:t>variables</a:t>
            </a:r>
            <a:r>
              <a:rPr lang="en" sz="1400"/>
              <a:t> (e.g. $x) or </a:t>
            </a:r>
            <a:r>
              <a:rPr b="1" lang="en" sz="1400"/>
              <a:t>constants</a:t>
            </a:r>
            <a:r>
              <a:rPr lang="en" sz="1400"/>
              <a:t> (e.g. 52, 98.652, ‘Joe’, ‘Bob Smith’). They get stored in a function’s </a:t>
            </a:r>
            <a:r>
              <a:rPr b="1" lang="en" sz="1400"/>
              <a:t>parameters</a:t>
            </a:r>
            <a:r>
              <a:rPr lang="en" sz="1400"/>
              <a:t>.</a:t>
            </a:r>
            <a:br>
              <a:rPr lang="en" sz="1400"/>
            </a:br>
            <a:br>
              <a:rPr lang="en" sz="1400"/>
            </a:br>
            <a:r>
              <a:rPr b="1" lang="en" sz="1400"/>
              <a:t>Return Values</a:t>
            </a:r>
            <a:br>
              <a:rPr lang="en" sz="1400"/>
            </a:br>
            <a:r>
              <a:rPr lang="en" sz="1400"/>
              <a:t>Functions may optionally </a:t>
            </a:r>
            <a:r>
              <a:rPr b="1" lang="en" sz="1400"/>
              <a:t>return a value</a:t>
            </a:r>
            <a:r>
              <a:rPr lang="en" sz="1400"/>
              <a:t>. This value can be used by the caller. Example:</a:t>
            </a:r>
            <a:endParaRPr sz="1800">
              <a:latin typeface="Roboto Mono"/>
              <a:ea typeface="Roboto Mono"/>
              <a:cs typeface="Roboto Mono"/>
              <a:sym typeface="Roboto Mono"/>
            </a:endParaRPr>
          </a:p>
        </p:txBody>
      </p:sp>
      <p:sp>
        <p:nvSpPr>
          <p:cNvPr id="227" name="Google Shape;227;p48"/>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228" name="Google Shape;228;p48"/>
          <p:cNvSpPr txBox="1"/>
          <p:nvPr/>
        </p:nvSpPr>
        <p:spPr>
          <a:xfrm>
            <a:off x="703275" y="3416087"/>
            <a:ext cx="7942800" cy="1303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Given a first and last name, returns a string containing the full name (e.g. “John Doe”)</a:t>
            </a:r>
            <a:endParaRPr sz="1100">
              <a:solidFill>
                <a:srgbClr val="9999A9"/>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function</a:t>
            </a:r>
            <a:r>
              <a:rPr lang="en" sz="1100">
                <a:solidFill>
                  <a:srgbClr val="FFFFFF"/>
                </a:solidFill>
                <a:highlight>
                  <a:schemeClr val="dk1"/>
                </a:highlight>
                <a:latin typeface="Roboto Mono"/>
                <a:ea typeface="Roboto Mono"/>
                <a:cs typeface="Roboto Mono"/>
                <a:sym typeface="Roboto Mono"/>
              </a:rPr>
              <a:t> full_name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$fname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$lname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FFFFFF"/>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return</a:t>
            </a:r>
            <a:r>
              <a:rPr lang="en" sz="1100">
                <a:solidFill>
                  <a:srgbClr val="FFFFFF"/>
                </a:solidFill>
                <a:highlight>
                  <a:schemeClr val="dk1"/>
                </a:highlight>
                <a:latin typeface="Roboto Mono"/>
                <a:ea typeface="Roboto Mono"/>
                <a:cs typeface="Roboto Mono"/>
                <a:sym typeface="Roboto Mono"/>
              </a:rPr>
              <a:t> $fname . </a:t>
            </a:r>
            <a:r>
              <a:rPr lang="en" sz="1100">
                <a:solidFill>
                  <a:srgbClr val="00C4C4"/>
                </a:solidFill>
                <a:highlight>
                  <a:schemeClr val="dk1"/>
                </a:highlight>
                <a:latin typeface="Roboto Mono"/>
                <a:ea typeface="Roboto Mono"/>
                <a:cs typeface="Roboto Mono"/>
                <a:sym typeface="Roboto Mono"/>
              </a:rPr>
              <a:t>" " </a:t>
            </a:r>
            <a:r>
              <a:rPr lang="en" sz="1100">
                <a:solidFill>
                  <a:srgbClr val="FFFFFF"/>
                </a:solidFill>
                <a:highlight>
                  <a:schemeClr val="dk1"/>
                </a:highlight>
                <a:latin typeface="Roboto Mono"/>
                <a:ea typeface="Roboto Mono"/>
                <a:cs typeface="Roboto Mono"/>
                <a:sym typeface="Roboto Mono"/>
              </a:rPr>
              <a:t>. $lname</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rgbClr val="FF8906"/>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echo</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'The full name is ' . </a:t>
            </a:r>
            <a:r>
              <a:rPr lang="en" sz="1100">
                <a:solidFill>
                  <a:srgbClr val="FFFFFF"/>
                </a:solidFill>
                <a:highlight>
                  <a:schemeClr val="dk1"/>
                </a:highlight>
                <a:latin typeface="Roboto Mono"/>
                <a:ea typeface="Roboto Mono"/>
                <a:cs typeface="Roboto Mono"/>
                <a:sym typeface="Roboto Mono"/>
              </a:rPr>
              <a:t>full_name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'John'</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'Doe'</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FF8906"/>
              </a:solidFill>
              <a:highlight>
                <a:schemeClr val="dk1"/>
              </a:highlight>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9"/>
          <p:cNvSpPr txBox="1"/>
          <p:nvPr>
            <p:ph idx="1" type="body"/>
          </p:nvPr>
        </p:nvSpPr>
        <p:spPr>
          <a:xfrm>
            <a:off x="565332" y="522350"/>
            <a:ext cx="7446300" cy="101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Loops</a:t>
            </a:r>
            <a:endParaRPr b="1" sz="1800"/>
          </a:p>
          <a:p>
            <a:pPr indent="0" lvl="0" marL="0" rtl="0" algn="l">
              <a:spcBef>
                <a:spcPts val="1000"/>
              </a:spcBef>
              <a:spcAft>
                <a:spcPts val="0"/>
              </a:spcAft>
              <a:buNone/>
            </a:pPr>
            <a:r>
              <a:rPr lang="en" sz="1400"/>
              <a:t>There are three basic types of loops: </a:t>
            </a:r>
            <a:r>
              <a:rPr b="1" lang="en" sz="1400"/>
              <a:t>for(), while(), foreach()</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rPr lang="en" sz="1400"/>
              <a:t>(</a:t>
            </a:r>
            <a:r>
              <a:rPr lang="en" sz="1400"/>
              <a:t>There is also a </a:t>
            </a:r>
            <a:r>
              <a:rPr b="1" lang="en" sz="1400"/>
              <a:t>do { … } while ( ... )</a:t>
            </a:r>
            <a:r>
              <a:rPr lang="en" sz="1400"/>
              <a:t> loop which is similar to the </a:t>
            </a:r>
            <a:r>
              <a:rPr b="1" lang="en" sz="1400"/>
              <a:t>while()</a:t>
            </a:r>
            <a:r>
              <a:rPr lang="en" sz="1400"/>
              <a:t> loop above.)</a:t>
            </a:r>
            <a:endParaRPr sz="1400"/>
          </a:p>
          <a:p>
            <a:pPr indent="0" lvl="0" marL="0" rtl="0" algn="l">
              <a:spcBef>
                <a:spcPts val="1000"/>
              </a:spcBef>
              <a:spcAft>
                <a:spcPts val="1000"/>
              </a:spcAft>
              <a:buClr>
                <a:schemeClr val="dk1"/>
              </a:buClr>
              <a:buSzPts val="1100"/>
              <a:buFont typeface="Arial"/>
              <a:buNone/>
            </a:pPr>
            <a:r>
              <a:t/>
            </a:r>
            <a:endParaRPr b="1" sz="1400"/>
          </a:p>
        </p:txBody>
      </p:sp>
      <p:sp>
        <p:nvSpPr>
          <p:cNvPr id="234" name="Google Shape;234;p49"/>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grpSp>
        <p:nvGrpSpPr>
          <p:cNvPr id="235" name="Google Shape;235;p49"/>
          <p:cNvGrpSpPr/>
          <p:nvPr/>
        </p:nvGrpSpPr>
        <p:grpSpPr>
          <a:xfrm>
            <a:off x="627075" y="1372250"/>
            <a:ext cx="8045100" cy="3096350"/>
            <a:chOff x="627075" y="1219850"/>
            <a:chExt cx="8045100" cy="3096350"/>
          </a:xfrm>
        </p:grpSpPr>
        <p:sp>
          <p:nvSpPr>
            <p:cNvPr id="236" name="Google Shape;236;p49"/>
            <p:cNvSpPr txBox="1"/>
            <p:nvPr/>
          </p:nvSpPr>
          <p:spPr>
            <a:xfrm>
              <a:off x="627075" y="1219850"/>
              <a:ext cx="8045100" cy="778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for</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$i</a:t>
              </a:r>
              <a:r>
                <a:rPr lang="en" sz="1100">
                  <a:solidFill>
                    <a:srgbClr val="D2CD86"/>
                  </a:solidFill>
                  <a:highlight>
                    <a:schemeClr val="dk1"/>
                  </a:highlight>
                  <a:latin typeface="Roboto Mono"/>
                  <a:ea typeface="Roboto Mono"/>
                  <a:cs typeface="Roboto Mono"/>
                  <a:sym typeface="Roboto Mono"/>
                </a:rPr>
                <a:t>=</a:t>
              </a:r>
              <a:r>
                <a:rPr lang="en" sz="1100">
                  <a:solidFill>
                    <a:srgbClr val="008C00"/>
                  </a:solidFill>
                  <a:highlight>
                    <a:schemeClr val="dk1"/>
                  </a:highlight>
                  <a:latin typeface="Roboto Mono"/>
                  <a:ea typeface="Roboto Mono"/>
                  <a:cs typeface="Roboto Mono"/>
                  <a:sym typeface="Roboto Mono"/>
                </a:rPr>
                <a:t>0</a:t>
              </a:r>
              <a:r>
                <a:rPr lang="en" sz="1100">
                  <a:solidFill>
                    <a:srgbClr val="B060B0"/>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$i </a:t>
              </a:r>
              <a:r>
                <a:rPr lang="en" sz="1100">
                  <a:solidFill>
                    <a:srgbClr val="D2CD86"/>
                  </a:solidFill>
                  <a:highlight>
                    <a:schemeClr val="dk1"/>
                  </a:highlight>
                  <a:latin typeface="Roboto Mono"/>
                  <a:ea typeface="Roboto Mono"/>
                  <a:cs typeface="Roboto Mono"/>
                  <a:sym typeface="Roboto Mono"/>
                </a:rPr>
                <a:t>&lt;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10</a:t>
              </a:r>
              <a:r>
                <a:rPr lang="en" sz="1100">
                  <a:solidFill>
                    <a:srgbClr val="B060B0"/>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$i</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Example of a for() loop</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Do something inside the loop here!</a:t>
              </a:r>
              <a:endParaRPr sz="1100">
                <a:solidFill>
                  <a:srgbClr val="9999A9"/>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B060B0"/>
                  </a:solidFill>
                  <a:highlight>
                    <a:schemeClr val="dk1"/>
                  </a:highlight>
                  <a:latin typeface="Roboto Mono"/>
                  <a:ea typeface="Roboto Mono"/>
                  <a:cs typeface="Roboto Mono"/>
                  <a:sym typeface="Roboto Mono"/>
                </a:rPr>
                <a:t>}</a:t>
              </a:r>
              <a:endParaRPr sz="1100">
                <a:solidFill>
                  <a:srgbClr val="FF8906"/>
                </a:solidFill>
                <a:highlight>
                  <a:schemeClr val="dk1"/>
                </a:highlight>
                <a:latin typeface="Roboto Mono"/>
                <a:ea typeface="Roboto Mono"/>
                <a:cs typeface="Roboto Mono"/>
                <a:sym typeface="Roboto Mono"/>
              </a:endParaRPr>
            </a:p>
          </p:txBody>
        </p:sp>
        <p:sp>
          <p:nvSpPr>
            <p:cNvPr id="237" name="Google Shape;237;p49"/>
            <p:cNvSpPr txBox="1"/>
            <p:nvPr/>
          </p:nvSpPr>
          <p:spPr>
            <a:xfrm>
              <a:off x="634825" y="2174775"/>
              <a:ext cx="8037300" cy="118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$i</a:t>
              </a:r>
              <a:r>
                <a:rPr lang="en" sz="1100">
                  <a:solidFill>
                    <a:srgbClr val="D2CD86"/>
                  </a:solidFill>
                  <a:highlight>
                    <a:schemeClr val="dk1"/>
                  </a:highlight>
                  <a:latin typeface="Roboto Mono"/>
                  <a:ea typeface="Roboto Mono"/>
                  <a:cs typeface="Roboto Mono"/>
                  <a:sym typeface="Roboto Mono"/>
                </a:rPr>
                <a:t>=</a:t>
              </a:r>
              <a:r>
                <a:rPr lang="en" sz="1100">
                  <a:solidFill>
                    <a:srgbClr val="008C00"/>
                  </a:solidFill>
                  <a:highlight>
                    <a:schemeClr val="dk1"/>
                  </a:highlight>
                  <a:latin typeface="Roboto Mono"/>
                  <a:ea typeface="Roboto Mono"/>
                  <a:cs typeface="Roboto Mono"/>
                  <a:sym typeface="Roboto Mono"/>
                </a:rPr>
                <a:t>0</a:t>
              </a:r>
              <a:r>
                <a:rPr lang="en" sz="1100">
                  <a:solidFill>
                    <a:srgbClr val="B060B0"/>
                  </a:solidFill>
                  <a:highlight>
                    <a:schemeClr val="dk1"/>
                  </a:highlight>
                  <a:latin typeface="Roboto Mono"/>
                  <a:ea typeface="Roboto Mono"/>
                  <a:cs typeface="Roboto Mono"/>
                  <a:sym typeface="Roboto Mono"/>
                </a:rPr>
                <a:t>;</a:t>
              </a:r>
              <a:endParaRPr b="1" sz="1100">
                <a:solidFill>
                  <a:srgbClr val="E6617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while</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$i </a:t>
              </a:r>
              <a:r>
                <a:rPr lang="en" sz="1100">
                  <a:solidFill>
                    <a:srgbClr val="D2CD86"/>
                  </a:solidFill>
                  <a:highlight>
                    <a:schemeClr val="dk1"/>
                  </a:highlight>
                  <a:latin typeface="Roboto Mono"/>
                  <a:ea typeface="Roboto Mono"/>
                  <a:cs typeface="Roboto Mono"/>
                  <a:sym typeface="Roboto Mono"/>
                </a:rPr>
                <a:t>&lt;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10</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Example of a while() loop (equivalent to the for() loop shown above)</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Do something inside the loop here!</a:t>
              </a:r>
              <a:endParaRPr sz="1100">
                <a:solidFill>
                  <a:srgbClr val="9999A9"/>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$i</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9999A9"/>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B060B0"/>
                  </a:solidFill>
                  <a:highlight>
                    <a:schemeClr val="dk1"/>
                  </a:highlight>
                  <a:latin typeface="Roboto Mono"/>
                  <a:ea typeface="Roboto Mono"/>
                  <a:cs typeface="Roboto Mono"/>
                  <a:sym typeface="Roboto Mono"/>
                </a:rPr>
                <a:t>}</a:t>
              </a:r>
              <a:endParaRPr sz="1100">
                <a:solidFill>
                  <a:srgbClr val="FF8906"/>
                </a:solidFill>
                <a:highlight>
                  <a:schemeClr val="dk1"/>
                </a:highlight>
                <a:latin typeface="Roboto Mono"/>
                <a:ea typeface="Roboto Mono"/>
                <a:cs typeface="Roboto Mono"/>
                <a:sym typeface="Roboto Mono"/>
              </a:endParaRPr>
            </a:p>
          </p:txBody>
        </p:sp>
        <p:sp>
          <p:nvSpPr>
            <p:cNvPr id="238" name="Google Shape;238;p49"/>
            <p:cNvSpPr txBox="1"/>
            <p:nvPr/>
          </p:nvSpPr>
          <p:spPr>
            <a:xfrm>
              <a:off x="627075" y="3537700"/>
              <a:ext cx="8037300" cy="778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foreach</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$my_array </a:t>
              </a:r>
              <a:r>
                <a:rPr b="1" lang="en" sz="1100">
                  <a:solidFill>
                    <a:srgbClr val="E66170"/>
                  </a:solidFill>
                  <a:highlight>
                    <a:schemeClr val="dk1"/>
                  </a:highlight>
                  <a:latin typeface="Roboto Mono"/>
                  <a:ea typeface="Roboto Mono"/>
                  <a:cs typeface="Roboto Mono"/>
                  <a:sym typeface="Roboto Mono"/>
                </a:rPr>
                <a:t>as</a:t>
              </a:r>
              <a:r>
                <a:rPr lang="en" sz="1100">
                  <a:solidFill>
                    <a:schemeClr val="lt1"/>
                  </a:solidFill>
                  <a:highlight>
                    <a:schemeClr val="dk1"/>
                  </a:highlight>
                  <a:latin typeface="Roboto Mono"/>
                  <a:ea typeface="Roboto Mono"/>
                  <a:cs typeface="Roboto Mono"/>
                  <a:sym typeface="Roboto Mono"/>
                </a:rPr>
                <a:t> $k </a:t>
              </a:r>
              <a:r>
                <a:rPr lang="en" sz="1100">
                  <a:solidFill>
                    <a:srgbClr val="D2CD86"/>
                  </a:solidFill>
                  <a:highlight>
                    <a:schemeClr val="dk1"/>
                  </a:highlight>
                  <a:latin typeface="Roboto Mono"/>
                  <a:ea typeface="Roboto Mono"/>
                  <a:cs typeface="Roboto Mono"/>
                  <a:sym typeface="Roboto Mono"/>
                </a:rPr>
                <a:t>=&gt;</a:t>
              </a:r>
              <a:r>
                <a:rPr lang="en" sz="1100">
                  <a:solidFill>
                    <a:schemeClr val="lt1"/>
                  </a:solidFill>
                  <a:highlight>
                    <a:schemeClr val="dk1"/>
                  </a:highlight>
                  <a:latin typeface="Roboto Mono"/>
                  <a:ea typeface="Roboto Mono"/>
                  <a:cs typeface="Roboto Mono"/>
                  <a:sym typeface="Roboto Mono"/>
                </a:rPr>
                <a:t> $v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Example of a foreach() loop (to loop through an array)</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Do something inside the loop here!</a:t>
              </a:r>
              <a:endParaRPr sz="1100">
                <a:solidFill>
                  <a:srgbClr val="9999A9"/>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B060B0"/>
                  </a:solidFill>
                  <a:highlight>
                    <a:schemeClr val="dk1"/>
                  </a:highlight>
                  <a:latin typeface="Roboto Mono"/>
                  <a:ea typeface="Roboto Mono"/>
                  <a:cs typeface="Roboto Mono"/>
                  <a:sym typeface="Roboto Mono"/>
                </a:rPr>
                <a:t>}</a:t>
              </a:r>
              <a:endParaRPr sz="1100">
                <a:solidFill>
                  <a:srgbClr val="FF8906"/>
                </a:solidFill>
                <a:highlight>
                  <a:schemeClr val="dk1"/>
                </a:highlight>
                <a:latin typeface="Roboto Mono"/>
                <a:ea typeface="Roboto Mono"/>
                <a:cs typeface="Roboto Mono"/>
                <a:sym typeface="Roboto Mon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50"/>
          <p:cNvSpPr txBox="1"/>
          <p:nvPr>
            <p:ph idx="4294967295" type="ctrTitle"/>
          </p:nvPr>
        </p:nvSpPr>
        <p:spPr>
          <a:xfrm>
            <a:off x="1603800" y="2108399"/>
            <a:ext cx="5936400" cy="115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4800" u="none" cap="none" strike="noStrike">
                <a:solidFill>
                  <a:srgbClr val="FF9E00"/>
                </a:solidFill>
                <a:latin typeface="Montserrat"/>
                <a:ea typeface="Montserrat"/>
                <a:cs typeface="Montserrat"/>
                <a:sym typeface="Montserrat"/>
              </a:rPr>
              <a:t>In Class Exercise</a:t>
            </a:r>
            <a:endParaRPr/>
          </a:p>
        </p:txBody>
      </p:sp>
      <p:grpSp>
        <p:nvGrpSpPr>
          <p:cNvPr id="244" name="Google Shape;244;p50"/>
          <p:cNvGrpSpPr/>
          <p:nvPr/>
        </p:nvGrpSpPr>
        <p:grpSpPr>
          <a:xfrm>
            <a:off x="4233510" y="499007"/>
            <a:ext cx="677029" cy="1103926"/>
            <a:chOff x="6730350" y="2315900"/>
            <a:chExt cx="257700" cy="420175"/>
          </a:xfrm>
        </p:grpSpPr>
        <p:sp>
          <p:nvSpPr>
            <p:cNvPr id="245" name="Google Shape;245;p50"/>
            <p:cNvSpPr/>
            <p:nvPr/>
          </p:nvSpPr>
          <p:spPr>
            <a:xfrm>
              <a:off x="6807900" y="2671250"/>
              <a:ext cx="102600" cy="22500"/>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46" name="Google Shape;246;p50"/>
            <p:cNvSpPr/>
            <p:nvPr/>
          </p:nvSpPr>
          <p:spPr>
            <a:xfrm>
              <a:off x="6807900" y="2636450"/>
              <a:ext cx="102600" cy="22500"/>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47" name="Google Shape;247;p50"/>
            <p:cNvSpPr/>
            <p:nvPr/>
          </p:nvSpPr>
          <p:spPr>
            <a:xfrm>
              <a:off x="6807900" y="2706075"/>
              <a:ext cx="102600" cy="30000"/>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48" name="Google Shape;248;p50"/>
            <p:cNvSpPr/>
            <p:nvPr/>
          </p:nvSpPr>
          <p:spPr>
            <a:xfrm>
              <a:off x="6811575" y="2463675"/>
              <a:ext cx="95400" cy="1605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49" name="Google Shape;249;p50"/>
            <p:cNvSpPr/>
            <p:nvPr/>
          </p:nvSpPr>
          <p:spPr>
            <a:xfrm>
              <a:off x="6730350" y="2315900"/>
              <a:ext cx="257700" cy="308400"/>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1"/>
          <p:cNvSpPr txBox="1"/>
          <p:nvPr>
            <p:ph idx="1" type="body"/>
          </p:nvPr>
        </p:nvSpPr>
        <p:spPr>
          <a:xfrm>
            <a:off x="689500" y="1178700"/>
            <a:ext cx="7446300" cy="27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In Class Assignment: Loops</a:t>
            </a:r>
            <a:br>
              <a:rPr b="1" lang="en" sz="1800"/>
            </a:br>
            <a:endParaRPr b="1" sz="1800"/>
          </a:p>
          <a:p>
            <a:pPr indent="0" lvl="0" marL="0" rtl="0" algn="l">
              <a:spcBef>
                <a:spcPts val="600"/>
              </a:spcBef>
              <a:spcAft>
                <a:spcPts val="0"/>
              </a:spcAft>
              <a:buNone/>
            </a:pPr>
            <a:r>
              <a:rPr lang="en" sz="1400"/>
              <a:t>Write a PHP script that prints out </a:t>
            </a:r>
            <a:r>
              <a:rPr b="1" lang="en" sz="1400"/>
              <a:t>every integer between 5 and 23</a:t>
            </a:r>
            <a:r>
              <a:rPr lang="en" sz="1400"/>
              <a:t>, as well as the </a:t>
            </a:r>
            <a:r>
              <a:rPr b="1" lang="en" sz="1400"/>
              <a:t>sum of all those integers</a:t>
            </a:r>
            <a:r>
              <a:rPr lang="en" sz="1400"/>
              <a:t>. Save your script in the </a:t>
            </a:r>
            <a:r>
              <a:rPr b="1" lang="en" sz="1400"/>
              <a:t>class-samples</a:t>
            </a:r>
            <a:r>
              <a:rPr lang="en" sz="1400"/>
              <a:t> folder as </a:t>
            </a:r>
            <a:r>
              <a:rPr b="1" lang="en" sz="1400"/>
              <a:t>loops.php</a:t>
            </a:r>
            <a:r>
              <a:rPr lang="en" sz="1400"/>
              <a:t>.</a:t>
            </a:r>
            <a:br>
              <a:rPr lang="en" sz="1400"/>
            </a:br>
            <a:r>
              <a:rPr lang="en" sz="1400"/>
              <a:t>The output should look like this:</a:t>
            </a:r>
            <a:endParaRPr sz="1400"/>
          </a:p>
          <a:p>
            <a:pPr indent="0" lvl="0" marL="0" rtl="0" algn="l">
              <a:spcBef>
                <a:spcPts val="1000"/>
              </a:spcBef>
              <a:spcAft>
                <a:spcPts val="0"/>
              </a:spcAft>
              <a:buNone/>
            </a:pPr>
            <a:r>
              <a:rPr lang="en" sz="1400"/>
              <a:t>5 6 7 8 9 10 11 12 13 14 15 16 17 18 19 20 21 22 23</a:t>
            </a:r>
            <a:endParaRPr sz="1400"/>
          </a:p>
          <a:p>
            <a:pPr indent="0" lvl="0" marL="0" rtl="0" algn="l">
              <a:spcBef>
                <a:spcPts val="1000"/>
              </a:spcBef>
              <a:spcAft>
                <a:spcPts val="1000"/>
              </a:spcAft>
              <a:buNone/>
            </a:pPr>
            <a:r>
              <a:rPr lang="en" sz="1400"/>
              <a:t>266</a:t>
            </a:r>
            <a:endParaRPr sz="1400"/>
          </a:p>
        </p:txBody>
      </p:sp>
      <p:sp>
        <p:nvSpPr>
          <p:cNvPr id="255" name="Google Shape;255;p51"/>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2"/>
          <p:cNvSpPr txBox="1"/>
          <p:nvPr>
            <p:ph idx="1" type="body"/>
          </p:nvPr>
        </p:nvSpPr>
        <p:spPr>
          <a:xfrm>
            <a:off x="689500" y="1178700"/>
            <a:ext cx="7446300" cy="27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In Class Assignment: Loops</a:t>
            </a:r>
            <a:br>
              <a:rPr b="1" lang="en" sz="1800"/>
            </a:br>
            <a:endParaRPr b="1" sz="1800"/>
          </a:p>
          <a:p>
            <a:pPr indent="0" lvl="0" marL="0" rtl="0" algn="l">
              <a:spcBef>
                <a:spcPts val="600"/>
              </a:spcBef>
              <a:spcAft>
                <a:spcPts val="0"/>
              </a:spcAft>
              <a:buNone/>
            </a:pPr>
            <a:r>
              <a:rPr lang="en" sz="1400"/>
              <a:t>Create a script named </a:t>
            </a:r>
            <a:r>
              <a:rPr b="1" lang="en" sz="1400"/>
              <a:t>loops2.php</a:t>
            </a:r>
            <a:r>
              <a:rPr lang="en" sz="1400"/>
              <a:t> containing an array with </a:t>
            </a:r>
            <a:r>
              <a:rPr b="1" lang="en" sz="1400"/>
              <a:t>numeric keys (note: keys should be sequential!)</a:t>
            </a:r>
            <a:r>
              <a:rPr lang="en" sz="1400"/>
              <a:t>. Loop through that array and </a:t>
            </a:r>
            <a:r>
              <a:rPr b="1" lang="en" sz="1400"/>
              <a:t>print out all the keys and values</a:t>
            </a:r>
            <a:r>
              <a:rPr lang="en" sz="1400"/>
              <a:t>. Do it three ways:</a:t>
            </a:r>
            <a:endParaRPr sz="1400"/>
          </a:p>
          <a:p>
            <a:pPr indent="-317500" lvl="0" marL="457200" rtl="0" algn="l">
              <a:spcBef>
                <a:spcPts val="1000"/>
              </a:spcBef>
              <a:spcAft>
                <a:spcPts val="0"/>
              </a:spcAft>
              <a:buSzPts val="1400"/>
              <a:buAutoNum type="arabicPeriod"/>
            </a:pPr>
            <a:r>
              <a:rPr b="1" lang="en" sz="1400"/>
              <a:t>foreach()</a:t>
            </a:r>
            <a:endParaRPr sz="1400"/>
          </a:p>
          <a:p>
            <a:pPr indent="-317500" lvl="0" marL="457200" rtl="0" algn="l">
              <a:spcBef>
                <a:spcPts val="0"/>
              </a:spcBef>
              <a:spcAft>
                <a:spcPts val="0"/>
              </a:spcAft>
              <a:buSzPts val="1400"/>
              <a:buAutoNum type="arabicPeriod"/>
            </a:pPr>
            <a:r>
              <a:rPr b="1" lang="en" sz="1400"/>
              <a:t>for()</a:t>
            </a:r>
            <a:endParaRPr sz="1400"/>
          </a:p>
          <a:p>
            <a:pPr indent="-317500" lvl="0" marL="457200" rtl="0" algn="l">
              <a:spcBef>
                <a:spcPts val="0"/>
              </a:spcBef>
              <a:spcAft>
                <a:spcPts val="0"/>
              </a:spcAft>
              <a:buSzPts val="1400"/>
              <a:buAutoNum type="arabicPeriod"/>
            </a:pPr>
            <a:r>
              <a:rPr b="1" lang="en" sz="1400"/>
              <a:t>while()</a:t>
            </a:r>
            <a:endParaRPr b="1" sz="1400"/>
          </a:p>
          <a:p>
            <a:pPr indent="0" lvl="0" marL="0" rtl="0" algn="l">
              <a:spcBef>
                <a:spcPts val="1000"/>
              </a:spcBef>
              <a:spcAft>
                <a:spcPts val="1000"/>
              </a:spcAft>
              <a:buNone/>
            </a:pPr>
            <a:r>
              <a:t/>
            </a:r>
            <a:endParaRPr b="1" sz="1400"/>
          </a:p>
        </p:txBody>
      </p:sp>
      <p:sp>
        <p:nvSpPr>
          <p:cNvPr id="261" name="Google Shape;261;p52"/>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5"/>
          <p:cNvSpPr txBox="1"/>
          <p:nvPr>
            <p:ph idx="1" type="body"/>
          </p:nvPr>
        </p:nvSpPr>
        <p:spPr>
          <a:xfrm>
            <a:off x="631300" y="524700"/>
            <a:ext cx="7828500" cy="431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Prep for Class</a:t>
            </a:r>
            <a:endParaRPr b="1" sz="1800">
              <a:solidFill>
                <a:srgbClr val="999999"/>
              </a:solidFill>
            </a:endParaRPr>
          </a:p>
          <a:p>
            <a:pPr indent="0" lvl="0" marL="0" rtl="0" algn="l">
              <a:spcBef>
                <a:spcPts val="600"/>
              </a:spcBef>
              <a:spcAft>
                <a:spcPts val="0"/>
              </a:spcAft>
              <a:buNone/>
            </a:pPr>
            <a:r>
              <a:t/>
            </a:r>
            <a:endParaRPr sz="700"/>
          </a:p>
          <a:p>
            <a:pPr indent="0" lvl="0" marL="0" rtl="0" algn="l">
              <a:spcBef>
                <a:spcPts val="600"/>
              </a:spcBef>
              <a:spcAft>
                <a:spcPts val="0"/>
              </a:spcAft>
              <a:buClr>
                <a:schemeClr val="dk1"/>
              </a:buClr>
              <a:buSzPts val="1100"/>
              <a:buFont typeface="Arial"/>
              <a:buNone/>
            </a:pPr>
            <a:r>
              <a:rPr lang="en" sz="1500"/>
              <a:t>If you have not already done so, download and install the free version of </a:t>
            </a:r>
            <a:r>
              <a:rPr b="1" lang="en" sz="1500"/>
              <a:t>MAMP</a:t>
            </a:r>
            <a:r>
              <a:rPr lang="en" sz="1500"/>
              <a:t>, which is an all-in-one package for installing and managing Apache/MySQL/PHP</a:t>
            </a:r>
            <a:r>
              <a:rPr b="1" lang="en" sz="1500"/>
              <a:t>:</a:t>
            </a:r>
            <a:endParaRPr b="1" sz="1500"/>
          </a:p>
          <a:p>
            <a:pPr indent="-323850" lvl="0" marL="457200" rtl="0" algn="l">
              <a:spcBef>
                <a:spcPts val="600"/>
              </a:spcBef>
              <a:spcAft>
                <a:spcPts val="0"/>
              </a:spcAft>
              <a:buClr>
                <a:schemeClr val="lt2"/>
              </a:buClr>
              <a:buSzPts val="1500"/>
              <a:buChar char="⊡"/>
            </a:pPr>
            <a:r>
              <a:rPr lang="en" sz="1500" u="sng">
                <a:solidFill>
                  <a:schemeClr val="hlink"/>
                </a:solidFill>
                <a:hlinkClick r:id="rId3"/>
              </a:rPr>
              <a:t>https://www.mamp.info/</a:t>
            </a:r>
            <a:endParaRPr sz="1500"/>
          </a:p>
          <a:p>
            <a:pPr indent="0" lvl="0" marL="0" rtl="0" algn="l">
              <a:spcBef>
                <a:spcPts val="600"/>
              </a:spcBef>
              <a:spcAft>
                <a:spcPts val="0"/>
              </a:spcAft>
              <a:buNone/>
            </a:pPr>
            <a:r>
              <a:rPr b="1" lang="en" sz="1500"/>
              <a:t>SEE THE MYSQL 1 SLIDES FOR MORE INFO ON HOW TO DO THIS!</a:t>
            </a:r>
            <a:endParaRPr b="1" sz="1500"/>
          </a:p>
          <a:p>
            <a:pPr indent="0" lvl="0" marL="0" rtl="0" algn="l">
              <a:spcBef>
                <a:spcPts val="600"/>
              </a:spcBef>
              <a:spcAft>
                <a:spcPts val="0"/>
              </a:spcAft>
              <a:buNone/>
            </a:pPr>
            <a:r>
              <a:t/>
            </a:r>
            <a:endParaRPr sz="1500"/>
          </a:p>
          <a:p>
            <a:pPr indent="0" lvl="0" marL="0" rtl="0" algn="l">
              <a:spcBef>
                <a:spcPts val="600"/>
              </a:spcBef>
              <a:spcAft>
                <a:spcPts val="0"/>
              </a:spcAft>
              <a:buNone/>
            </a:pPr>
            <a:r>
              <a:rPr lang="en" sz="1500"/>
              <a:t>Complete the following Treehouse courses:</a:t>
            </a:r>
            <a:endParaRPr b="1" sz="1500"/>
          </a:p>
          <a:p>
            <a:pPr indent="-323850" lvl="0" marL="457200" rtl="0" algn="l">
              <a:spcBef>
                <a:spcPts val="600"/>
              </a:spcBef>
              <a:spcAft>
                <a:spcPts val="0"/>
              </a:spcAft>
              <a:buClr>
                <a:schemeClr val="lt2"/>
              </a:buClr>
              <a:buSzPts val="1500"/>
              <a:buChar char="⊡"/>
            </a:pPr>
            <a:r>
              <a:rPr b="1" lang="en" sz="1500"/>
              <a:t>PHP Basics: </a:t>
            </a:r>
            <a:r>
              <a:rPr lang="en" sz="1500" u="sng">
                <a:solidFill>
                  <a:schemeClr val="hlink"/>
                </a:solidFill>
                <a:hlinkClick r:id="rId4"/>
              </a:rPr>
              <a:t>https://teamtreehouse.com/library/php-basics-2</a:t>
            </a:r>
            <a:r>
              <a:rPr lang="en" sz="1500"/>
              <a:t> [159 min]</a:t>
            </a:r>
            <a:endParaRPr sz="1500"/>
          </a:p>
          <a:p>
            <a:pPr indent="-323850" lvl="0" marL="457200" rtl="0" algn="l">
              <a:spcBef>
                <a:spcPts val="0"/>
              </a:spcBef>
              <a:spcAft>
                <a:spcPts val="0"/>
              </a:spcAft>
              <a:buSzPts val="1500"/>
              <a:buChar char="⊡"/>
            </a:pPr>
            <a:r>
              <a:rPr b="1" lang="en" sz="1500"/>
              <a:t>PHP Functions:</a:t>
            </a:r>
            <a:r>
              <a:rPr lang="en" sz="1500"/>
              <a:t> </a:t>
            </a:r>
            <a:r>
              <a:rPr lang="en" sz="1500" u="sng">
                <a:solidFill>
                  <a:schemeClr val="hlink"/>
                </a:solidFill>
                <a:hlinkClick r:id="rId5"/>
              </a:rPr>
              <a:t>https://teamtreehouse.com/library/php-functions-2</a:t>
            </a:r>
            <a:r>
              <a:rPr lang="en" sz="1500"/>
              <a:t> [66 min]</a:t>
            </a:r>
            <a:endParaRPr sz="1500"/>
          </a:p>
          <a:p>
            <a:pPr indent="0" lvl="0" marL="0" rtl="0" algn="l">
              <a:spcBef>
                <a:spcPts val="600"/>
              </a:spcBef>
              <a:spcAft>
                <a:spcPts val="0"/>
              </a:spcAft>
              <a:buNone/>
            </a:pPr>
            <a:r>
              <a:t/>
            </a:r>
            <a:endParaRPr sz="1500"/>
          </a:p>
        </p:txBody>
      </p:sp>
      <p:sp>
        <p:nvSpPr>
          <p:cNvPr id="134" name="Google Shape;134;p35"/>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3"/>
          <p:cNvSpPr txBox="1"/>
          <p:nvPr>
            <p:ph idx="1" type="body"/>
          </p:nvPr>
        </p:nvSpPr>
        <p:spPr>
          <a:xfrm>
            <a:off x="689500" y="1178700"/>
            <a:ext cx="7446300" cy="27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In Class Assignment: Functions</a:t>
            </a:r>
            <a:br>
              <a:rPr b="1" lang="en" sz="1800"/>
            </a:br>
            <a:endParaRPr b="1" sz="1800"/>
          </a:p>
          <a:p>
            <a:pPr indent="-317500" lvl="0" marL="457200" rtl="0" algn="l">
              <a:spcBef>
                <a:spcPts val="600"/>
              </a:spcBef>
              <a:spcAft>
                <a:spcPts val="0"/>
              </a:spcAft>
              <a:buSzPts val="1400"/>
              <a:buAutoNum type="arabicPeriod"/>
            </a:pPr>
            <a:r>
              <a:rPr lang="en" sz="1400"/>
              <a:t>Write a PHP script called </a:t>
            </a:r>
            <a:r>
              <a:rPr b="1" lang="en" sz="1400"/>
              <a:t>half.php</a:t>
            </a:r>
            <a:r>
              <a:rPr lang="en" sz="1400"/>
              <a:t> that contains a function named </a:t>
            </a:r>
            <a:r>
              <a:rPr b="1" lang="en" sz="1400"/>
              <a:t>half</a:t>
            </a:r>
            <a:r>
              <a:rPr b="1" lang="en" sz="1400"/>
              <a:t>()</a:t>
            </a:r>
            <a:r>
              <a:rPr lang="en" sz="1400"/>
              <a:t> that accepts a number and returns half of that number. (For example, if you pass it 6 it will return 3. If you pass it 5 it will return 2.5.)</a:t>
            </a:r>
            <a:endParaRPr sz="1400"/>
          </a:p>
          <a:p>
            <a:pPr indent="-317500" lvl="0" marL="457200" marR="0" rtl="0" algn="l">
              <a:lnSpc>
                <a:spcPct val="100000"/>
              </a:lnSpc>
              <a:spcBef>
                <a:spcPts val="1000"/>
              </a:spcBef>
              <a:spcAft>
                <a:spcPts val="1000"/>
              </a:spcAft>
              <a:buClr>
                <a:srgbClr val="CCCCCC"/>
              </a:buClr>
              <a:buSzPts val="1400"/>
              <a:buFont typeface="Droid Serif"/>
              <a:buAutoNum type="arabicPeriod"/>
            </a:pPr>
            <a:r>
              <a:rPr lang="en" sz="1400"/>
              <a:t>Test your function by calling it several times with different values.</a:t>
            </a:r>
            <a:endParaRPr b="1" sz="1400"/>
          </a:p>
        </p:txBody>
      </p:sp>
      <p:sp>
        <p:nvSpPr>
          <p:cNvPr id="267" name="Google Shape;267;p53"/>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4"/>
          <p:cNvSpPr txBox="1"/>
          <p:nvPr>
            <p:ph idx="1" type="body"/>
          </p:nvPr>
        </p:nvSpPr>
        <p:spPr>
          <a:xfrm>
            <a:off x="631875" y="338900"/>
            <a:ext cx="7446300" cy="27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In Class Assignment: Loops and Functions Combined</a:t>
            </a:r>
            <a:endParaRPr b="1" sz="1800"/>
          </a:p>
          <a:p>
            <a:pPr indent="0" lvl="0" marL="0" rtl="0" algn="l">
              <a:spcBef>
                <a:spcPts val="600"/>
              </a:spcBef>
              <a:spcAft>
                <a:spcPts val="0"/>
              </a:spcAft>
              <a:buNone/>
            </a:pPr>
            <a:r>
              <a:rPr lang="en" sz="1400"/>
              <a:t>Write a PHP script named </a:t>
            </a:r>
            <a:r>
              <a:rPr b="1" lang="en" sz="1400"/>
              <a:t>dice.php</a:t>
            </a:r>
            <a:r>
              <a:rPr lang="en" sz="1400"/>
              <a:t> containing the following:</a:t>
            </a:r>
            <a:endParaRPr sz="1400"/>
          </a:p>
          <a:p>
            <a:pPr indent="-317500" lvl="0" marL="457200" rtl="0" algn="l">
              <a:spcBef>
                <a:spcPts val="1000"/>
              </a:spcBef>
              <a:spcAft>
                <a:spcPts val="0"/>
              </a:spcAft>
              <a:buSzPts val="1400"/>
              <a:buAutoNum type="arabicPeriod"/>
            </a:pPr>
            <a:r>
              <a:rPr lang="en" sz="1400"/>
              <a:t>Create a function named </a:t>
            </a:r>
            <a:r>
              <a:rPr b="1" lang="en" sz="1400"/>
              <a:t>roll_</a:t>
            </a:r>
            <a:r>
              <a:rPr b="1" lang="en" sz="1400"/>
              <a:t>dice</a:t>
            </a:r>
            <a:r>
              <a:rPr b="1" lang="en" sz="1400"/>
              <a:t>()</a:t>
            </a:r>
            <a:r>
              <a:rPr lang="en" sz="1400"/>
              <a:t> that returns a random number between 1 and 6. Use PHP’s built-in </a:t>
            </a:r>
            <a:r>
              <a:rPr b="1" lang="en" sz="1400"/>
              <a:t>rand()</a:t>
            </a:r>
            <a:r>
              <a:rPr lang="en" sz="1400"/>
              <a:t> function to help you:</a:t>
            </a:r>
            <a:br>
              <a:rPr lang="en" sz="1400"/>
            </a:br>
            <a:r>
              <a:rPr lang="en" sz="1400" u="sng">
                <a:solidFill>
                  <a:schemeClr val="hlink"/>
                </a:solidFill>
                <a:hlinkClick r:id="rId3"/>
              </a:rPr>
              <a:t>http://php.net/manual/en/function.rand.php</a:t>
            </a:r>
            <a:endParaRPr sz="1400"/>
          </a:p>
          <a:p>
            <a:pPr indent="-317500" lvl="0" marL="457200" marR="0" rtl="0" algn="l">
              <a:lnSpc>
                <a:spcPct val="100000"/>
              </a:lnSpc>
              <a:spcBef>
                <a:spcPts val="1000"/>
              </a:spcBef>
              <a:spcAft>
                <a:spcPts val="1000"/>
              </a:spcAft>
              <a:buClr>
                <a:srgbClr val="CCCCCC"/>
              </a:buClr>
              <a:buSzPts val="1400"/>
              <a:buFont typeface="Droid Serif"/>
              <a:buAutoNum type="arabicPeriod"/>
            </a:pPr>
            <a:r>
              <a:rPr lang="en" sz="1400"/>
              <a:t>Write a loop that repeats 10 times. Each time through the loop it calls </a:t>
            </a:r>
            <a:r>
              <a:rPr b="1" lang="en" sz="1400"/>
              <a:t>roll_dice()</a:t>
            </a:r>
            <a:r>
              <a:rPr lang="en" sz="1400"/>
              <a:t> to get a number. Display the loop count and the number that was rolled, and add it to the total. At the end of the loop, display the total. The output should look something like this:</a:t>
            </a:r>
            <a:br>
              <a:rPr lang="en" sz="1400"/>
            </a:br>
            <a:br>
              <a:rPr lang="en" sz="1400"/>
            </a:br>
            <a:r>
              <a:rPr b="1" lang="en" sz="1000">
                <a:latin typeface="Courier New"/>
                <a:ea typeface="Courier New"/>
                <a:cs typeface="Courier New"/>
                <a:sym typeface="Courier New"/>
              </a:rPr>
              <a:t>1</a:t>
            </a:r>
            <a:r>
              <a:rPr lang="en" sz="1000">
                <a:latin typeface="Courier New"/>
                <a:ea typeface="Courier New"/>
                <a:cs typeface="Courier New"/>
                <a:sym typeface="Courier New"/>
              </a:rPr>
              <a:t>: </a:t>
            </a:r>
            <a:r>
              <a:rPr b="1" lang="en" sz="1000">
                <a:latin typeface="Courier New"/>
                <a:ea typeface="Courier New"/>
                <a:cs typeface="Courier New"/>
                <a:sym typeface="Courier New"/>
              </a:rPr>
              <a:t>Rolled 5</a:t>
            </a:r>
            <a:br>
              <a:rPr b="1" lang="en" sz="1000">
                <a:latin typeface="Courier New"/>
                <a:ea typeface="Courier New"/>
                <a:cs typeface="Courier New"/>
                <a:sym typeface="Courier New"/>
              </a:rPr>
            </a:br>
            <a:r>
              <a:rPr b="1" lang="en" sz="1000">
                <a:latin typeface="Courier New"/>
                <a:ea typeface="Courier New"/>
                <a:cs typeface="Courier New"/>
                <a:sym typeface="Courier New"/>
              </a:rPr>
              <a:t>2: Rolled 2</a:t>
            </a:r>
            <a:br>
              <a:rPr b="1" lang="en" sz="1000">
                <a:latin typeface="Courier New"/>
                <a:ea typeface="Courier New"/>
                <a:cs typeface="Courier New"/>
                <a:sym typeface="Courier New"/>
              </a:rPr>
            </a:br>
            <a:r>
              <a:rPr b="1" lang="en" sz="1000">
                <a:latin typeface="Courier New"/>
                <a:ea typeface="Courier New"/>
                <a:cs typeface="Courier New"/>
                <a:sym typeface="Courier New"/>
              </a:rPr>
              <a:t>3: Rolled 6</a:t>
            </a:r>
            <a:br>
              <a:rPr b="1" lang="en" sz="1000">
                <a:latin typeface="Courier New"/>
                <a:ea typeface="Courier New"/>
                <a:cs typeface="Courier New"/>
                <a:sym typeface="Courier New"/>
              </a:rPr>
            </a:br>
            <a:r>
              <a:rPr b="1" lang="en" sz="1000">
                <a:latin typeface="Courier New"/>
                <a:ea typeface="Courier New"/>
                <a:cs typeface="Courier New"/>
                <a:sym typeface="Courier New"/>
              </a:rPr>
              <a:t>4: Rolled 3</a:t>
            </a:r>
            <a:br>
              <a:rPr b="1" lang="en" sz="1000">
                <a:latin typeface="Courier New"/>
                <a:ea typeface="Courier New"/>
                <a:cs typeface="Courier New"/>
                <a:sym typeface="Courier New"/>
              </a:rPr>
            </a:br>
            <a:r>
              <a:rPr b="1" lang="en" sz="1000">
                <a:latin typeface="Courier New"/>
                <a:ea typeface="Courier New"/>
                <a:cs typeface="Courier New"/>
                <a:sym typeface="Courier New"/>
              </a:rPr>
              <a:t>5: Rolled 1</a:t>
            </a:r>
            <a:br>
              <a:rPr b="1" lang="en" sz="1000">
                <a:latin typeface="Courier New"/>
                <a:ea typeface="Courier New"/>
                <a:cs typeface="Courier New"/>
                <a:sym typeface="Courier New"/>
              </a:rPr>
            </a:br>
            <a:r>
              <a:rPr b="1" lang="en" sz="1000">
                <a:latin typeface="Courier New"/>
                <a:ea typeface="Courier New"/>
                <a:cs typeface="Courier New"/>
                <a:sym typeface="Courier New"/>
              </a:rPr>
              <a:t>6: Rolled 1</a:t>
            </a:r>
            <a:br>
              <a:rPr b="1" lang="en" sz="1000">
                <a:latin typeface="Courier New"/>
                <a:ea typeface="Courier New"/>
                <a:cs typeface="Courier New"/>
                <a:sym typeface="Courier New"/>
              </a:rPr>
            </a:br>
            <a:r>
              <a:rPr b="1" lang="en" sz="1000">
                <a:latin typeface="Courier New"/>
                <a:ea typeface="Courier New"/>
                <a:cs typeface="Courier New"/>
                <a:sym typeface="Courier New"/>
              </a:rPr>
              <a:t>7: Rolled 2</a:t>
            </a:r>
            <a:br>
              <a:rPr b="1" lang="en" sz="1000">
                <a:latin typeface="Courier New"/>
                <a:ea typeface="Courier New"/>
                <a:cs typeface="Courier New"/>
                <a:sym typeface="Courier New"/>
              </a:rPr>
            </a:br>
            <a:r>
              <a:rPr b="1" lang="en" sz="1000">
                <a:latin typeface="Courier New"/>
                <a:ea typeface="Courier New"/>
                <a:cs typeface="Courier New"/>
                <a:sym typeface="Courier New"/>
              </a:rPr>
              <a:t>8: Rolled 4</a:t>
            </a:r>
            <a:br>
              <a:rPr b="1" lang="en" sz="1000">
                <a:latin typeface="Courier New"/>
                <a:ea typeface="Courier New"/>
                <a:cs typeface="Courier New"/>
                <a:sym typeface="Courier New"/>
              </a:rPr>
            </a:br>
            <a:r>
              <a:rPr b="1" lang="en" sz="1000">
                <a:latin typeface="Courier New"/>
                <a:ea typeface="Courier New"/>
                <a:cs typeface="Courier New"/>
                <a:sym typeface="Courier New"/>
              </a:rPr>
              <a:t>9: Rolled 2</a:t>
            </a:r>
            <a:br>
              <a:rPr b="1" lang="en" sz="1000">
                <a:latin typeface="Courier New"/>
                <a:ea typeface="Courier New"/>
                <a:cs typeface="Courier New"/>
                <a:sym typeface="Courier New"/>
              </a:rPr>
            </a:br>
            <a:r>
              <a:rPr b="1" lang="en" sz="1000">
                <a:latin typeface="Courier New"/>
                <a:ea typeface="Courier New"/>
                <a:cs typeface="Courier New"/>
                <a:sym typeface="Courier New"/>
              </a:rPr>
              <a:t>10: Rolled 3</a:t>
            </a:r>
            <a:br>
              <a:rPr b="1" lang="en" sz="1000">
                <a:latin typeface="Courier New"/>
                <a:ea typeface="Courier New"/>
                <a:cs typeface="Courier New"/>
                <a:sym typeface="Courier New"/>
              </a:rPr>
            </a:br>
            <a:r>
              <a:rPr b="1" lang="en" sz="1000">
                <a:latin typeface="Courier New"/>
                <a:ea typeface="Courier New"/>
                <a:cs typeface="Courier New"/>
                <a:sym typeface="Courier New"/>
              </a:rPr>
              <a:t>Total: 29</a:t>
            </a:r>
            <a:endParaRPr b="1" sz="1000">
              <a:latin typeface="Courier New"/>
              <a:ea typeface="Courier New"/>
              <a:cs typeface="Courier New"/>
              <a:sym typeface="Courier New"/>
            </a:endParaRPr>
          </a:p>
        </p:txBody>
      </p:sp>
      <p:sp>
        <p:nvSpPr>
          <p:cNvPr id="273" name="Google Shape;273;p54"/>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5"/>
          <p:cNvSpPr txBox="1"/>
          <p:nvPr>
            <p:ph idx="1" type="body"/>
          </p:nvPr>
        </p:nvSpPr>
        <p:spPr>
          <a:xfrm>
            <a:off x="916650" y="800875"/>
            <a:ext cx="7310700" cy="329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rPr>
              <a:t>Homework</a:t>
            </a:r>
            <a:endParaRPr b="1" sz="1800">
              <a:solidFill>
                <a:srgbClr val="999999"/>
              </a:solidFill>
            </a:endParaRPr>
          </a:p>
          <a:p>
            <a:pPr indent="0" lvl="0" marL="0" rtl="0" algn="l">
              <a:spcBef>
                <a:spcPts val="600"/>
              </a:spcBef>
              <a:spcAft>
                <a:spcPts val="0"/>
              </a:spcAft>
              <a:buClr>
                <a:schemeClr val="dk1"/>
              </a:buClr>
              <a:buSzPts val="1100"/>
              <a:buFont typeface="Arial"/>
              <a:buNone/>
            </a:pPr>
            <a:r>
              <a:t/>
            </a:r>
            <a:endParaRPr sz="700"/>
          </a:p>
          <a:p>
            <a:pPr indent="-323850" lvl="0" marL="457200" rtl="0" algn="l">
              <a:lnSpc>
                <a:spcPct val="100000"/>
              </a:lnSpc>
              <a:spcBef>
                <a:spcPts val="600"/>
              </a:spcBef>
              <a:spcAft>
                <a:spcPts val="0"/>
              </a:spcAft>
              <a:buSzPts val="1500"/>
              <a:buChar char="⊡"/>
            </a:pPr>
            <a:r>
              <a:rPr lang="en" sz="1500"/>
              <a:t>Upload your in class assignments to your cloud account and send your instructor a link</a:t>
            </a:r>
            <a:endParaRPr sz="1500"/>
          </a:p>
          <a:p>
            <a:pPr indent="-323850" lvl="0" marL="457200" rtl="0" algn="l">
              <a:lnSpc>
                <a:spcPct val="100000"/>
              </a:lnSpc>
              <a:spcBef>
                <a:spcPts val="600"/>
              </a:spcBef>
              <a:spcAft>
                <a:spcPts val="0"/>
              </a:spcAft>
              <a:buSzPts val="1500"/>
              <a:buChar char="⊡"/>
            </a:pPr>
            <a:r>
              <a:rPr lang="en" sz="1500"/>
              <a:t>Continue to work on enhancing your portfolio (visual design, and adding links)</a:t>
            </a:r>
            <a:endParaRPr sz="1500"/>
          </a:p>
          <a:p>
            <a:pPr indent="-323850" lvl="0" marL="457200" rtl="0" algn="l">
              <a:lnSpc>
                <a:spcPct val="100000"/>
              </a:lnSpc>
              <a:spcBef>
                <a:spcPts val="600"/>
              </a:spcBef>
              <a:spcAft>
                <a:spcPts val="0"/>
              </a:spcAft>
              <a:buSzPts val="1500"/>
              <a:buChar char="⊡"/>
            </a:pPr>
            <a:r>
              <a:rPr lang="en" sz="1500"/>
              <a:t>Prepare for PHP 2 by doing the Treehouse lesson </a:t>
            </a:r>
            <a:r>
              <a:rPr b="1" lang="en" sz="1500"/>
              <a:t>Build a Basic PHP Website [340 min]</a:t>
            </a:r>
            <a:r>
              <a:rPr lang="en" sz="1500"/>
              <a:t>:</a:t>
            </a:r>
            <a:endParaRPr sz="1500"/>
          </a:p>
          <a:p>
            <a:pPr indent="-323850" lvl="1" marL="914400" rtl="0" algn="l">
              <a:lnSpc>
                <a:spcPct val="100000"/>
              </a:lnSpc>
              <a:spcBef>
                <a:spcPts val="480"/>
              </a:spcBef>
              <a:spcAft>
                <a:spcPts val="0"/>
              </a:spcAft>
              <a:buSzPts val="1500"/>
              <a:buChar char="□"/>
            </a:pPr>
            <a:r>
              <a:rPr lang="en" sz="1500" u="sng">
                <a:solidFill>
                  <a:schemeClr val="hlink"/>
                </a:solidFill>
                <a:hlinkClick r:id="rId3"/>
              </a:rPr>
              <a:t>https://teamtreehouse.com/library/build-a-basic-php-website</a:t>
            </a:r>
            <a:endParaRPr/>
          </a:p>
        </p:txBody>
      </p:sp>
      <p:sp>
        <p:nvSpPr>
          <p:cNvPr id="279" name="Google Shape;279;p55"/>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6"/>
          <p:cNvSpPr txBox="1"/>
          <p:nvPr>
            <p:ph idx="1" type="body"/>
          </p:nvPr>
        </p:nvSpPr>
        <p:spPr>
          <a:xfrm>
            <a:off x="411800" y="743775"/>
            <a:ext cx="8053200" cy="352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rPr>
              <a:t>Test Your Local Dev Environment</a:t>
            </a:r>
            <a:endParaRPr b="1" sz="1700"/>
          </a:p>
          <a:p>
            <a:pPr indent="-336550" lvl="0" marL="457200" rtl="0" algn="l">
              <a:spcBef>
                <a:spcPts val="600"/>
              </a:spcBef>
              <a:spcAft>
                <a:spcPts val="0"/>
              </a:spcAft>
              <a:buSzPts val="1700"/>
              <a:buAutoNum type="arabicPeriod"/>
            </a:pPr>
            <a:r>
              <a:rPr b="1" lang="en" sz="1700"/>
              <a:t>Make sure your local MAMP/XAMPP installation is working:</a:t>
            </a:r>
            <a:br>
              <a:rPr lang="en" sz="1700"/>
            </a:br>
            <a:r>
              <a:rPr lang="en" sz="1700"/>
              <a:t>From the MAMP control panel, click </a:t>
            </a:r>
            <a:r>
              <a:rPr b="1" lang="en" sz="1700"/>
              <a:t>Open Start Page</a:t>
            </a:r>
            <a:r>
              <a:rPr lang="en" sz="1700"/>
              <a:t> (or by visiting </a:t>
            </a:r>
            <a:r>
              <a:rPr b="1" lang="en" sz="1700" u="sng">
                <a:solidFill>
                  <a:schemeClr val="hlink"/>
                </a:solidFill>
                <a:hlinkClick r:id="rId3"/>
              </a:rPr>
              <a:t>http://localhost/MAMP</a:t>
            </a:r>
            <a:r>
              <a:rPr lang="en" sz="1700"/>
              <a:t>)</a:t>
            </a:r>
            <a:br>
              <a:rPr lang="en" sz="1700"/>
            </a:br>
            <a:endParaRPr sz="1700"/>
          </a:p>
          <a:p>
            <a:pPr indent="-336550" lvl="0" marL="457200" rtl="0" algn="l">
              <a:spcBef>
                <a:spcPts val="0"/>
              </a:spcBef>
              <a:spcAft>
                <a:spcPts val="0"/>
              </a:spcAft>
              <a:buSzPts val="1700"/>
              <a:buAutoNum type="arabicPeriod"/>
            </a:pPr>
            <a:r>
              <a:rPr b="1" lang="en" sz="1700"/>
              <a:t>Make sure phpMyAdmin is installed/running:</a:t>
            </a:r>
            <a:br>
              <a:rPr lang="en" sz="1700"/>
            </a:br>
            <a:r>
              <a:rPr lang="en" sz="1700"/>
              <a:t>From the MAMP start page, click Tools -&gt; </a:t>
            </a:r>
            <a:r>
              <a:rPr b="1" lang="en" sz="1700"/>
              <a:t>phpMyAdmin</a:t>
            </a:r>
            <a:br>
              <a:rPr b="1" lang="en" sz="1700"/>
            </a:br>
            <a:br>
              <a:rPr b="1" lang="en" sz="1700"/>
            </a:br>
            <a:r>
              <a:rPr b="1" lang="en" sz="1700"/>
              <a:t>Mac users: If phpMyAdmin is not available or greyed out:</a:t>
            </a:r>
            <a:br>
              <a:rPr b="1" lang="en" sz="1700"/>
            </a:br>
            <a:r>
              <a:rPr lang="en" sz="1700"/>
              <a:t>From the MAMP control panel, select Preferences -&gt; PHP and change the version from </a:t>
            </a:r>
            <a:r>
              <a:rPr b="1" lang="en" sz="1700"/>
              <a:t>7.1.x</a:t>
            </a:r>
            <a:r>
              <a:rPr lang="en" sz="1700"/>
              <a:t> to </a:t>
            </a:r>
            <a:r>
              <a:rPr b="1" lang="en" sz="1700"/>
              <a:t>7.0.x. Then restart servers and try phpMyAdmin again.</a:t>
            </a:r>
            <a:endParaRPr b="1" sz="1700"/>
          </a:p>
          <a:p>
            <a:pPr indent="0" lvl="0" marL="0" rtl="0" algn="l">
              <a:spcBef>
                <a:spcPts val="1000"/>
              </a:spcBef>
              <a:spcAft>
                <a:spcPts val="1000"/>
              </a:spcAft>
              <a:buNone/>
            </a:pPr>
            <a:r>
              <a:rPr lang="en" sz="1700"/>
              <a:t>Problems? Ask your instructor immediately!</a:t>
            </a:r>
            <a:endParaRPr sz="1700"/>
          </a:p>
        </p:txBody>
      </p:sp>
      <p:sp>
        <p:nvSpPr>
          <p:cNvPr id="140" name="Google Shape;140;p36"/>
          <p:cNvSpPr txBox="1"/>
          <p:nvPr>
            <p:ph type="title"/>
          </p:nvPr>
        </p:nvSpPr>
        <p:spPr>
          <a:xfrm>
            <a:off x="2983075" y="113250"/>
            <a:ext cx="31719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7"/>
          <p:cNvSpPr txBox="1"/>
          <p:nvPr>
            <p:ph type="title"/>
          </p:nvPr>
        </p:nvSpPr>
        <p:spPr>
          <a:xfrm>
            <a:off x="3055350" y="123504"/>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 </a:t>
            </a:r>
            <a:endParaRPr/>
          </a:p>
        </p:txBody>
      </p:sp>
      <p:sp>
        <p:nvSpPr>
          <p:cNvPr id="146" name="Google Shape;146;p37"/>
          <p:cNvSpPr txBox="1"/>
          <p:nvPr>
            <p:ph idx="1" type="body"/>
          </p:nvPr>
        </p:nvSpPr>
        <p:spPr>
          <a:xfrm>
            <a:off x="462325" y="203798"/>
            <a:ext cx="8278800" cy="431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solidFill>
                  <a:srgbClr val="999999"/>
                </a:solidFill>
              </a:rPr>
              <a:t>Prep for Class (Continued): Turn On PHP Error Reporting</a:t>
            </a:r>
            <a:endParaRPr b="1" sz="1400">
              <a:solidFill>
                <a:srgbClr val="999999"/>
              </a:solidFill>
            </a:endParaRPr>
          </a:p>
          <a:p>
            <a:pPr indent="0" lvl="0" marL="0" rtl="0" algn="l">
              <a:spcBef>
                <a:spcPts val="600"/>
              </a:spcBef>
              <a:spcAft>
                <a:spcPts val="0"/>
              </a:spcAft>
              <a:buClr>
                <a:srgbClr val="000000"/>
              </a:buClr>
              <a:buSzPts val="1100"/>
              <a:buFont typeface="Arial"/>
              <a:buNone/>
            </a:pPr>
            <a:r>
              <a:rPr lang="en" sz="1300"/>
              <a:t>Open this file in your text editor:</a:t>
            </a:r>
            <a:endParaRPr sz="1300"/>
          </a:p>
          <a:p>
            <a:pPr indent="0" lvl="0" marL="0" rtl="0" algn="l">
              <a:spcBef>
                <a:spcPts val="600"/>
              </a:spcBef>
              <a:spcAft>
                <a:spcPts val="0"/>
              </a:spcAft>
              <a:buClr>
                <a:srgbClr val="000000"/>
              </a:buClr>
              <a:buSzPts val="1100"/>
              <a:buFont typeface="Arial"/>
              <a:buNone/>
            </a:pPr>
            <a:r>
              <a:rPr lang="en" sz="1300" u="sng"/>
              <a:t>Mac users</a:t>
            </a:r>
            <a:r>
              <a:rPr lang="en" sz="1300"/>
              <a:t>: </a:t>
            </a:r>
            <a:r>
              <a:rPr b="1" lang="en" sz="1300">
                <a:latin typeface="Roboto Mono"/>
                <a:ea typeface="Roboto Mono"/>
                <a:cs typeface="Roboto Mono"/>
                <a:sym typeface="Roboto Mono"/>
              </a:rPr>
              <a:t>/Applications/MAMP/bin/php/php</a:t>
            </a:r>
            <a:r>
              <a:rPr b="1" lang="en" sz="1300">
                <a:solidFill>
                  <a:srgbClr val="FF0000"/>
                </a:solidFill>
                <a:latin typeface="Roboto Mono"/>
                <a:ea typeface="Roboto Mono"/>
                <a:cs typeface="Roboto Mono"/>
                <a:sym typeface="Roboto Mono"/>
              </a:rPr>
              <a:t>[yourVersionNumber]</a:t>
            </a:r>
            <a:r>
              <a:rPr b="1" lang="en" sz="1300">
                <a:latin typeface="Roboto Mono"/>
                <a:ea typeface="Roboto Mono"/>
                <a:cs typeface="Roboto Mono"/>
                <a:sym typeface="Roboto Mono"/>
              </a:rPr>
              <a:t>/conf/php.ini</a:t>
            </a:r>
            <a:endParaRPr b="1" sz="1300">
              <a:latin typeface="Roboto Mono"/>
              <a:ea typeface="Roboto Mono"/>
              <a:cs typeface="Roboto Mono"/>
              <a:sym typeface="Roboto Mono"/>
            </a:endParaRPr>
          </a:p>
          <a:p>
            <a:pPr indent="0" lvl="0" marL="0" rtl="0" algn="l">
              <a:spcBef>
                <a:spcPts val="600"/>
              </a:spcBef>
              <a:spcAft>
                <a:spcPts val="0"/>
              </a:spcAft>
              <a:buClr>
                <a:srgbClr val="000000"/>
              </a:buClr>
              <a:buSzPts val="1100"/>
              <a:buFont typeface="Arial"/>
              <a:buNone/>
            </a:pPr>
            <a:r>
              <a:rPr lang="en" sz="1300" u="sng"/>
              <a:t>Windows users</a:t>
            </a:r>
            <a:r>
              <a:rPr lang="en" sz="1300"/>
              <a:t>: </a:t>
            </a:r>
            <a:r>
              <a:rPr b="1" lang="en" sz="1300">
                <a:latin typeface="Roboto Mono"/>
                <a:ea typeface="Roboto Mono"/>
                <a:cs typeface="Roboto Mono"/>
                <a:sym typeface="Roboto Mono"/>
              </a:rPr>
              <a:t>C:\MAMP\conf\php</a:t>
            </a:r>
            <a:r>
              <a:rPr b="1" lang="en" sz="1300">
                <a:solidFill>
                  <a:srgbClr val="FF0000"/>
                </a:solidFill>
                <a:latin typeface="Roboto Mono"/>
                <a:ea typeface="Roboto Mono"/>
                <a:cs typeface="Roboto Mono"/>
                <a:sym typeface="Roboto Mono"/>
              </a:rPr>
              <a:t>[yourVersionNumber]</a:t>
            </a:r>
            <a:r>
              <a:rPr b="1" lang="en" sz="1300">
                <a:latin typeface="Roboto Mono"/>
                <a:ea typeface="Roboto Mono"/>
                <a:cs typeface="Roboto Mono"/>
                <a:sym typeface="Roboto Mono"/>
              </a:rPr>
              <a:t>\php.ini</a:t>
            </a:r>
            <a:endParaRPr b="1" sz="1300">
              <a:latin typeface="Roboto Mono"/>
              <a:ea typeface="Roboto Mono"/>
              <a:cs typeface="Roboto Mono"/>
              <a:sym typeface="Roboto Mono"/>
            </a:endParaRPr>
          </a:p>
          <a:p>
            <a:pPr indent="0" lvl="0" marL="0" rtl="0" algn="l">
              <a:spcBef>
                <a:spcPts val="600"/>
              </a:spcBef>
              <a:spcAft>
                <a:spcPts val="0"/>
              </a:spcAft>
              <a:buClr>
                <a:srgbClr val="000000"/>
              </a:buClr>
              <a:buSzPts val="1100"/>
              <a:buFont typeface="Arial"/>
              <a:buNone/>
            </a:pPr>
            <a:r>
              <a:rPr lang="en" sz="1300"/>
              <a:t>(To determine your version number, select the PHP tab in the MAMP control panel and see which version of PHP is selected.)</a:t>
            </a:r>
            <a:endParaRPr sz="1300"/>
          </a:p>
          <a:p>
            <a:pPr indent="-311150" lvl="0" marL="457200" rtl="0" algn="l">
              <a:spcBef>
                <a:spcPts val="600"/>
              </a:spcBef>
              <a:spcAft>
                <a:spcPts val="0"/>
              </a:spcAft>
              <a:buClr>
                <a:schemeClr val="lt2"/>
              </a:buClr>
              <a:buSzPts val="1300"/>
              <a:buAutoNum type="arabicPeriod"/>
            </a:pPr>
            <a:r>
              <a:rPr lang="en" sz="1300"/>
              <a:t>Look for this line:</a:t>
            </a:r>
            <a:endParaRPr sz="1300"/>
          </a:p>
          <a:p>
            <a:pPr indent="0" lvl="0" marL="914400" rtl="0" algn="l">
              <a:spcBef>
                <a:spcPts val="600"/>
              </a:spcBef>
              <a:spcAft>
                <a:spcPts val="0"/>
              </a:spcAft>
              <a:buNone/>
            </a:pPr>
            <a:r>
              <a:rPr b="1" lang="en" sz="1300">
                <a:latin typeface="Roboto Mono"/>
                <a:ea typeface="Roboto Mono"/>
                <a:cs typeface="Roboto Mono"/>
                <a:sym typeface="Roboto Mono"/>
              </a:rPr>
              <a:t>display_errors = Off</a:t>
            </a:r>
            <a:endParaRPr b="1" sz="1300">
              <a:latin typeface="Roboto Mono"/>
              <a:ea typeface="Roboto Mono"/>
              <a:cs typeface="Roboto Mono"/>
              <a:sym typeface="Roboto Mono"/>
            </a:endParaRPr>
          </a:p>
          <a:p>
            <a:pPr indent="-311150" lvl="0" marL="457200" rtl="0" algn="l">
              <a:spcBef>
                <a:spcPts val="600"/>
              </a:spcBef>
              <a:spcAft>
                <a:spcPts val="0"/>
              </a:spcAft>
              <a:buClr>
                <a:schemeClr val="lt2"/>
              </a:buClr>
              <a:buSzPts val="1300"/>
              <a:buAutoNum type="arabicPeriod"/>
            </a:pPr>
            <a:r>
              <a:rPr lang="en" sz="1300"/>
              <a:t>Change the word </a:t>
            </a:r>
            <a:r>
              <a:rPr b="1" lang="en" sz="1300">
                <a:latin typeface="Roboto Mono"/>
                <a:ea typeface="Roboto Mono"/>
                <a:cs typeface="Roboto Mono"/>
                <a:sym typeface="Roboto Mono"/>
              </a:rPr>
              <a:t>Off</a:t>
            </a:r>
            <a:r>
              <a:rPr lang="en" sz="1300"/>
              <a:t> to </a:t>
            </a:r>
            <a:r>
              <a:rPr b="1" lang="en" sz="1300">
                <a:latin typeface="Roboto Mono"/>
                <a:ea typeface="Roboto Mono"/>
                <a:cs typeface="Roboto Mono"/>
                <a:sym typeface="Roboto Mono"/>
              </a:rPr>
              <a:t>On</a:t>
            </a:r>
            <a:r>
              <a:rPr lang="en" sz="1300"/>
              <a:t> so it reads:</a:t>
            </a:r>
            <a:endParaRPr sz="1300"/>
          </a:p>
          <a:p>
            <a:pPr indent="0" lvl="0" marL="914400" rtl="0" algn="l">
              <a:spcBef>
                <a:spcPts val="600"/>
              </a:spcBef>
              <a:spcAft>
                <a:spcPts val="0"/>
              </a:spcAft>
              <a:buNone/>
            </a:pPr>
            <a:r>
              <a:rPr b="1" lang="en" sz="1300">
                <a:latin typeface="Roboto Mono"/>
                <a:ea typeface="Roboto Mono"/>
                <a:cs typeface="Roboto Mono"/>
                <a:sym typeface="Roboto Mono"/>
              </a:rPr>
              <a:t>display_errors = </a:t>
            </a:r>
            <a:r>
              <a:rPr b="1" lang="en" sz="1300">
                <a:solidFill>
                  <a:srgbClr val="FF0000"/>
                </a:solidFill>
                <a:latin typeface="Roboto Mono"/>
                <a:ea typeface="Roboto Mono"/>
                <a:cs typeface="Roboto Mono"/>
                <a:sym typeface="Roboto Mono"/>
              </a:rPr>
              <a:t>On</a:t>
            </a:r>
            <a:endParaRPr b="1" sz="1300">
              <a:solidFill>
                <a:srgbClr val="FF0000"/>
              </a:solidFill>
              <a:latin typeface="Roboto Mono"/>
              <a:ea typeface="Roboto Mono"/>
              <a:cs typeface="Roboto Mono"/>
              <a:sym typeface="Roboto Mono"/>
            </a:endParaRPr>
          </a:p>
          <a:p>
            <a:pPr indent="0" lvl="0" marL="457200" rtl="0" algn="l">
              <a:spcBef>
                <a:spcPts val="600"/>
              </a:spcBef>
              <a:spcAft>
                <a:spcPts val="0"/>
              </a:spcAft>
              <a:buNone/>
            </a:pPr>
            <a:r>
              <a:rPr b="1" lang="en" sz="1300"/>
              <a:t>Important</a:t>
            </a:r>
            <a:r>
              <a:rPr lang="en" sz="1300"/>
              <a:t>: “display_errors = Off” appears in several places in php.ini! </a:t>
            </a:r>
            <a:r>
              <a:rPr lang="en" sz="1300" u="sng"/>
              <a:t>You should change only the line that contains “display_errors = Off” all by itself</a:t>
            </a:r>
            <a:r>
              <a:rPr lang="en" sz="1300"/>
              <a:t>. If the line starts with a semicolon like this:</a:t>
            </a:r>
            <a:endParaRPr sz="1300"/>
          </a:p>
          <a:p>
            <a:pPr indent="0" lvl="0" marL="914400" rtl="0" algn="l">
              <a:spcBef>
                <a:spcPts val="600"/>
              </a:spcBef>
              <a:spcAft>
                <a:spcPts val="0"/>
              </a:spcAft>
              <a:buNone/>
            </a:pPr>
            <a:r>
              <a:rPr b="1" lang="en" sz="1300">
                <a:solidFill>
                  <a:srgbClr val="FF0000"/>
                </a:solidFill>
                <a:latin typeface="Roboto Mono"/>
                <a:ea typeface="Roboto Mono"/>
                <a:cs typeface="Roboto Mono"/>
                <a:sym typeface="Roboto Mono"/>
              </a:rPr>
              <a:t>;</a:t>
            </a:r>
            <a:r>
              <a:rPr b="1" lang="en" sz="1300">
                <a:latin typeface="Roboto Mono"/>
                <a:ea typeface="Roboto Mono"/>
                <a:cs typeface="Roboto Mono"/>
                <a:sym typeface="Roboto Mono"/>
              </a:rPr>
              <a:t> display_errors = Off</a:t>
            </a:r>
            <a:endParaRPr b="1" sz="1300">
              <a:latin typeface="Roboto Mono"/>
              <a:ea typeface="Roboto Mono"/>
              <a:cs typeface="Roboto Mono"/>
              <a:sym typeface="Roboto Mono"/>
            </a:endParaRPr>
          </a:p>
          <a:p>
            <a:pPr indent="0" lvl="0" marL="457200" rtl="0" algn="l">
              <a:spcBef>
                <a:spcPts val="600"/>
              </a:spcBef>
              <a:spcAft>
                <a:spcPts val="0"/>
              </a:spcAft>
              <a:buNone/>
            </a:pPr>
            <a:r>
              <a:rPr lang="en" sz="1300"/>
              <a:t>You will have to remove the semicolon so it looks like this:</a:t>
            </a:r>
            <a:endParaRPr sz="1300"/>
          </a:p>
          <a:p>
            <a:pPr indent="0" lvl="0" marL="914400" rtl="0" algn="l">
              <a:spcBef>
                <a:spcPts val="600"/>
              </a:spcBef>
              <a:spcAft>
                <a:spcPts val="0"/>
              </a:spcAft>
              <a:buNone/>
            </a:pPr>
            <a:r>
              <a:rPr b="1" lang="en" sz="1300">
                <a:latin typeface="Roboto Mono"/>
                <a:ea typeface="Roboto Mono"/>
                <a:cs typeface="Roboto Mono"/>
                <a:sym typeface="Roboto Mono"/>
              </a:rPr>
              <a:t>display_errors = On</a:t>
            </a:r>
            <a:endParaRPr b="1" sz="1300">
              <a:latin typeface="Roboto Mono"/>
              <a:ea typeface="Roboto Mono"/>
              <a:cs typeface="Roboto Mono"/>
              <a:sym typeface="Roboto Mono"/>
            </a:endParaRPr>
          </a:p>
          <a:p>
            <a:pPr indent="-311150" lvl="0" marL="457200" rtl="0" algn="l">
              <a:spcBef>
                <a:spcPts val="600"/>
              </a:spcBef>
              <a:spcAft>
                <a:spcPts val="0"/>
              </a:spcAft>
              <a:buClr>
                <a:schemeClr val="lt2"/>
              </a:buClr>
              <a:buSzPts val="1300"/>
              <a:buAutoNum type="arabicPeriod"/>
            </a:pPr>
            <a:r>
              <a:rPr lang="en" sz="1300"/>
              <a:t>From the MAMP control panel, </a:t>
            </a:r>
            <a:r>
              <a:rPr b="1" lang="en" sz="1300"/>
              <a:t>stop</a:t>
            </a:r>
            <a:r>
              <a:rPr lang="en" sz="1300"/>
              <a:t> the server if it is running. After it has stopped, </a:t>
            </a:r>
            <a:r>
              <a:rPr b="1" lang="en" sz="1300"/>
              <a:t>start</a:t>
            </a:r>
            <a:r>
              <a:rPr lang="en" sz="1300"/>
              <a:t> it again.</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8"/>
          <p:cNvSpPr txBox="1"/>
          <p:nvPr>
            <p:ph idx="4294967295" type="ctrTitle"/>
          </p:nvPr>
        </p:nvSpPr>
        <p:spPr>
          <a:xfrm>
            <a:off x="1251700" y="1898600"/>
            <a:ext cx="6612000" cy="225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4800">
                <a:solidFill>
                  <a:srgbClr val="FF9E00"/>
                </a:solidFill>
                <a:latin typeface="Montserrat"/>
                <a:ea typeface="Montserrat"/>
                <a:cs typeface="Montserrat"/>
                <a:sym typeface="Montserrat"/>
              </a:rPr>
              <a:t>Today’s Class</a:t>
            </a:r>
            <a:endParaRPr b="1" sz="4800">
              <a:solidFill>
                <a:srgbClr val="FF9E00"/>
              </a:solidFill>
              <a:latin typeface="Montserrat"/>
              <a:ea typeface="Montserrat"/>
              <a:cs typeface="Montserrat"/>
              <a:sym typeface="Montserrat"/>
            </a:endParaRPr>
          </a:p>
        </p:txBody>
      </p:sp>
      <p:grpSp>
        <p:nvGrpSpPr>
          <p:cNvPr id="152" name="Google Shape;152;p38"/>
          <p:cNvGrpSpPr/>
          <p:nvPr/>
        </p:nvGrpSpPr>
        <p:grpSpPr>
          <a:xfrm>
            <a:off x="4233510" y="499007"/>
            <a:ext cx="677029" cy="1103729"/>
            <a:chOff x="6730350" y="2315900"/>
            <a:chExt cx="257700" cy="420100"/>
          </a:xfrm>
        </p:grpSpPr>
        <p:sp>
          <p:nvSpPr>
            <p:cNvPr id="153" name="Google Shape;153;p38"/>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54" name="Google Shape;154;p38"/>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55" name="Google Shape;155;p38"/>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56" name="Google Shape;156;p38"/>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57" name="Google Shape;157;p38"/>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9"/>
          <p:cNvSpPr txBox="1"/>
          <p:nvPr>
            <p:ph idx="1" type="body"/>
          </p:nvPr>
        </p:nvSpPr>
        <p:spPr>
          <a:xfrm>
            <a:off x="916600" y="328131"/>
            <a:ext cx="7310700" cy="396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t>Today’s Class</a:t>
            </a:r>
            <a:endParaRPr sz="1400"/>
          </a:p>
          <a:p>
            <a:pPr indent="-317500" lvl="0" marL="457200" rtl="0" algn="l">
              <a:spcBef>
                <a:spcPts val="1000"/>
              </a:spcBef>
              <a:spcAft>
                <a:spcPts val="0"/>
              </a:spcAft>
              <a:buSzPts val="1400"/>
              <a:buChar char="⊡"/>
            </a:pPr>
            <a:r>
              <a:rPr lang="en" sz="1400"/>
              <a:t>Getting started with your local dev environment</a:t>
            </a:r>
            <a:endParaRPr sz="1400"/>
          </a:p>
          <a:p>
            <a:pPr indent="-317500" lvl="0" marL="457200" rtl="0" algn="l">
              <a:spcBef>
                <a:spcPts val="100"/>
              </a:spcBef>
              <a:spcAft>
                <a:spcPts val="0"/>
              </a:spcAft>
              <a:buSzPts val="1400"/>
              <a:buChar char="⊡"/>
            </a:pPr>
            <a:r>
              <a:rPr lang="en" sz="1400"/>
              <a:t>Intro to PHP Terminology</a:t>
            </a:r>
            <a:endParaRPr sz="1400"/>
          </a:p>
          <a:p>
            <a:pPr indent="-317500" lvl="0" marL="457200" rtl="0" algn="l">
              <a:spcBef>
                <a:spcPts val="100"/>
              </a:spcBef>
              <a:spcAft>
                <a:spcPts val="0"/>
              </a:spcAft>
              <a:buSzPts val="1400"/>
              <a:buChar char="⊡"/>
            </a:pPr>
            <a:r>
              <a:rPr lang="en" sz="1400"/>
              <a:t>Adding PHP to a Web Page:</a:t>
            </a:r>
            <a:endParaRPr sz="1400"/>
          </a:p>
          <a:p>
            <a:pPr indent="-317500" lvl="1" marL="914400" rtl="0" algn="l">
              <a:spcBef>
                <a:spcPts val="100"/>
              </a:spcBef>
              <a:spcAft>
                <a:spcPts val="0"/>
              </a:spcAft>
              <a:buSzPts val="1400"/>
              <a:buChar char="□"/>
            </a:pPr>
            <a:r>
              <a:rPr lang="en" sz="1400"/>
              <a:t>regular PHP tag</a:t>
            </a:r>
            <a:endParaRPr sz="1400"/>
          </a:p>
          <a:p>
            <a:pPr indent="-317500" lvl="1" marL="914400" rtl="0" algn="l">
              <a:spcBef>
                <a:spcPts val="100"/>
              </a:spcBef>
              <a:spcAft>
                <a:spcPts val="0"/>
              </a:spcAft>
              <a:buSzPts val="1400"/>
              <a:buChar char="□"/>
            </a:pPr>
            <a:r>
              <a:rPr lang="en" sz="1400"/>
              <a:t>short echo tag</a:t>
            </a:r>
            <a:endParaRPr sz="1400"/>
          </a:p>
          <a:p>
            <a:pPr indent="-317500" lvl="0" marL="457200" rtl="0" algn="l">
              <a:spcBef>
                <a:spcPts val="100"/>
              </a:spcBef>
              <a:spcAft>
                <a:spcPts val="0"/>
              </a:spcAft>
              <a:buSzPts val="1400"/>
              <a:buChar char="⊡"/>
            </a:pPr>
            <a:r>
              <a:rPr lang="en" sz="1400"/>
              <a:t>Variables</a:t>
            </a:r>
            <a:endParaRPr sz="1400"/>
          </a:p>
          <a:p>
            <a:pPr indent="-317500" lvl="1" marL="914400" rtl="0" algn="l">
              <a:spcBef>
                <a:spcPts val="100"/>
              </a:spcBef>
              <a:spcAft>
                <a:spcPts val="0"/>
              </a:spcAft>
              <a:buSzPts val="1400"/>
              <a:buChar char="□"/>
            </a:pPr>
            <a:r>
              <a:rPr lang="en" sz="1400"/>
              <a:t>scalars</a:t>
            </a:r>
            <a:endParaRPr sz="1400"/>
          </a:p>
          <a:p>
            <a:pPr indent="-317500" lvl="1" marL="914400" rtl="0" algn="l">
              <a:spcBef>
                <a:spcPts val="100"/>
              </a:spcBef>
              <a:spcAft>
                <a:spcPts val="0"/>
              </a:spcAft>
              <a:buSzPts val="1400"/>
              <a:buChar char="□"/>
            </a:pPr>
            <a:r>
              <a:rPr lang="en" sz="1400"/>
              <a:t>a</a:t>
            </a:r>
            <a:r>
              <a:rPr lang="en" sz="1400"/>
              <a:t>rrays</a:t>
            </a:r>
            <a:endParaRPr sz="1400"/>
          </a:p>
          <a:p>
            <a:pPr indent="-317500" lvl="2" marL="1371600" rtl="0" algn="l">
              <a:spcBef>
                <a:spcPts val="100"/>
              </a:spcBef>
              <a:spcAft>
                <a:spcPts val="0"/>
              </a:spcAft>
              <a:buSzPts val="1400"/>
              <a:buChar char="■"/>
            </a:pPr>
            <a:r>
              <a:rPr lang="en" sz="1400"/>
              <a:t>accessing</a:t>
            </a:r>
            <a:endParaRPr sz="1400"/>
          </a:p>
          <a:p>
            <a:pPr indent="-317500" lvl="2" marL="1371600" rtl="0" algn="l">
              <a:spcBef>
                <a:spcPts val="100"/>
              </a:spcBef>
              <a:spcAft>
                <a:spcPts val="0"/>
              </a:spcAft>
              <a:buSzPts val="1400"/>
              <a:buChar char="■"/>
            </a:pPr>
            <a:r>
              <a:rPr lang="en" sz="1400"/>
              <a:t>looping</a:t>
            </a:r>
            <a:endParaRPr sz="1400"/>
          </a:p>
          <a:p>
            <a:pPr indent="-317500" lvl="2" marL="1371600" rtl="0" algn="l">
              <a:spcBef>
                <a:spcPts val="100"/>
              </a:spcBef>
              <a:spcAft>
                <a:spcPts val="0"/>
              </a:spcAft>
              <a:buSzPts val="1400"/>
              <a:buChar char="■"/>
            </a:pPr>
            <a:r>
              <a:rPr lang="en" sz="1400"/>
              <a:t>manipulating</a:t>
            </a:r>
            <a:endParaRPr sz="1400"/>
          </a:p>
          <a:p>
            <a:pPr indent="-317500" lvl="0" marL="457200" rtl="0" algn="l">
              <a:spcBef>
                <a:spcPts val="100"/>
              </a:spcBef>
              <a:spcAft>
                <a:spcPts val="0"/>
              </a:spcAft>
              <a:buSzPts val="1400"/>
              <a:buChar char="⊡"/>
            </a:pPr>
            <a:r>
              <a:rPr lang="en" sz="1400"/>
              <a:t>Functions</a:t>
            </a:r>
            <a:endParaRPr sz="1400"/>
          </a:p>
          <a:p>
            <a:pPr indent="-317500" lvl="0" marL="457200" rtl="0" algn="l">
              <a:spcBef>
                <a:spcPts val="100"/>
              </a:spcBef>
              <a:spcAft>
                <a:spcPts val="0"/>
              </a:spcAft>
              <a:buSzPts val="1400"/>
              <a:buChar char="⊡"/>
            </a:pPr>
            <a:r>
              <a:rPr lang="en" sz="1400"/>
              <a:t>Loops</a:t>
            </a:r>
            <a:endParaRPr sz="1400"/>
          </a:p>
          <a:p>
            <a:pPr indent="-317500" lvl="1" marL="914400" rtl="0" algn="l">
              <a:spcBef>
                <a:spcPts val="100"/>
              </a:spcBef>
              <a:spcAft>
                <a:spcPts val="0"/>
              </a:spcAft>
              <a:buSzPts val="1400"/>
              <a:buChar char="□"/>
            </a:pPr>
            <a:r>
              <a:rPr lang="en" sz="1400"/>
              <a:t>for…</a:t>
            </a:r>
            <a:endParaRPr sz="1400"/>
          </a:p>
          <a:p>
            <a:pPr indent="-317500" lvl="1" marL="914400" rtl="0" algn="l">
              <a:spcBef>
                <a:spcPts val="100"/>
              </a:spcBef>
              <a:spcAft>
                <a:spcPts val="0"/>
              </a:spcAft>
              <a:buSzPts val="1400"/>
              <a:buChar char="□"/>
            </a:pPr>
            <a:r>
              <a:rPr lang="en" sz="1400"/>
              <a:t>w</a:t>
            </a:r>
            <a:r>
              <a:rPr lang="en" sz="1400"/>
              <a:t>hile</a:t>
            </a:r>
            <a:r>
              <a:rPr lang="en" sz="1400"/>
              <a:t>...</a:t>
            </a:r>
            <a:endParaRPr sz="1400"/>
          </a:p>
        </p:txBody>
      </p:sp>
      <p:sp>
        <p:nvSpPr>
          <p:cNvPr id="163" name="Google Shape;163;p39"/>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0"/>
          <p:cNvSpPr txBox="1"/>
          <p:nvPr>
            <p:ph idx="1" type="body"/>
          </p:nvPr>
        </p:nvSpPr>
        <p:spPr>
          <a:xfrm>
            <a:off x="455050" y="403875"/>
            <a:ext cx="8053200" cy="352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t>Intro to PHP Terminology</a:t>
            </a:r>
            <a:endParaRPr b="1" sz="1700"/>
          </a:p>
          <a:p>
            <a:pPr indent="-336550" lvl="0" marL="457200" rtl="0" algn="l">
              <a:spcBef>
                <a:spcPts val="1000"/>
              </a:spcBef>
              <a:spcAft>
                <a:spcPts val="0"/>
              </a:spcAft>
              <a:buSzPts val="1700"/>
              <a:buChar char="⊡"/>
            </a:pPr>
            <a:r>
              <a:rPr b="1" lang="en" sz="1700"/>
              <a:t>PHP</a:t>
            </a:r>
            <a:r>
              <a:rPr lang="en" sz="1700"/>
              <a:t> is a </a:t>
            </a:r>
            <a:r>
              <a:rPr b="1" lang="en" sz="1700"/>
              <a:t>scripting language</a:t>
            </a:r>
            <a:r>
              <a:rPr lang="en" sz="1700"/>
              <a:t> that runs on the web server. It can generate pages (and parts of pages) dynamically, as well as perform operations on the server such as reading and writing</a:t>
            </a:r>
            <a:r>
              <a:rPr lang="en" sz="1700"/>
              <a:t> files to the filesystem, </a:t>
            </a:r>
            <a:r>
              <a:rPr lang="en" sz="1700"/>
              <a:t>connecting to a database to store and retrieve data, etc.</a:t>
            </a:r>
            <a:endParaRPr sz="1700"/>
          </a:p>
          <a:p>
            <a:pPr indent="-336550" lvl="0" marL="457200" rtl="0" algn="l">
              <a:spcBef>
                <a:spcPts val="1000"/>
              </a:spcBef>
              <a:spcAft>
                <a:spcPts val="0"/>
              </a:spcAft>
              <a:buSzPts val="1700"/>
              <a:buChar char="⊡"/>
            </a:pPr>
            <a:r>
              <a:rPr lang="en" sz="1700"/>
              <a:t>PHP files can contain </a:t>
            </a:r>
            <a:r>
              <a:rPr b="1" lang="en" sz="1700"/>
              <a:t>plain text</a:t>
            </a:r>
            <a:r>
              <a:rPr lang="en" sz="1700"/>
              <a:t> (HTML/CSS) as well as </a:t>
            </a:r>
            <a:r>
              <a:rPr b="1" lang="en" sz="1700"/>
              <a:t>PHP tags</a:t>
            </a:r>
            <a:r>
              <a:rPr lang="en" sz="1700"/>
              <a:t>: </a:t>
            </a:r>
            <a:endParaRPr sz="1700"/>
          </a:p>
          <a:p>
            <a:pPr indent="-336550" lvl="1" marL="914400" rtl="0" algn="l">
              <a:spcBef>
                <a:spcPts val="1000"/>
              </a:spcBef>
              <a:spcAft>
                <a:spcPts val="0"/>
              </a:spcAft>
              <a:buSzPts val="1700"/>
              <a:buChar char="□"/>
            </a:pPr>
            <a:r>
              <a:rPr lang="en" sz="1700"/>
              <a:t>When the web server encounters </a:t>
            </a:r>
            <a:r>
              <a:rPr b="1" lang="en" sz="1700"/>
              <a:t>plain text (including HTML!)</a:t>
            </a:r>
            <a:r>
              <a:rPr lang="en" sz="1700"/>
              <a:t>, it outputs it verbatim. </a:t>
            </a:r>
            <a:endParaRPr sz="1700"/>
          </a:p>
          <a:p>
            <a:pPr indent="-336550" lvl="1" marL="914400" rtl="0" algn="l">
              <a:spcBef>
                <a:spcPts val="1000"/>
              </a:spcBef>
              <a:spcAft>
                <a:spcPts val="0"/>
              </a:spcAft>
              <a:buSzPts val="1700"/>
              <a:buChar char="□"/>
            </a:pPr>
            <a:r>
              <a:rPr lang="en" sz="1700"/>
              <a:t>When it encounters a </a:t>
            </a:r>
            <a:r>
              <a:rPr b="1" lang="en" sz="1700"/>
              <a:t>PHP</a:t>
            </a:r>
            <a:r>
              <a:rPr lang="en" sz="1700"/>
              <a:t> </a:t>
            </a:r>
            <a:r>
              <a:rPr b="1" lang="en" sz="1700"/>
              <a:t>tag</a:t>
            </a:r>
            <a:r>
              <a:rPr lang="en" sz="1700"/>
              <a:t> it interprets the code within it as PHP. This code might output text or HTML, or it may do something behind the scenes like access a database.</a:t>
            </a:r>
            <a:endParaRPr sz="1700"/>
          </a:p>
          <a:p>
            <a:pPr indent="-336550" lvl="0" marL="457200" rtl="0" algn="l">
              <a:spcBef>
                <a:spcPts val="1000"/>
              </a:spcBef>
              <a:spcAft>
                <a:spcPts val="1000"/>
              </a:spcAft>
              <a:buSzPts val="1700"/>
              <a:buChar char="⊡"/>
            </a:pPr>
            <a:r>
              <a:rPr lang="en" sz="1700"/>
              <a:t>Because PHP runs on the web server, </a:t>
            </a:r>
            <a:r>
              <a:rPr b="1" lang="en" sz="1700"/>
              <a:t>not</a:t>
            </a:r>
            <a:r>
              <a:rPr lang="en" sz="1700"/>
              <a:t> in the browser, it can </a:t>
            </a:r>
            <a:r>
              <a:rPr b="1" lang="en" sz="1700"/>
              <a:t>not</a:t>
            </a:r>
            <a:r>
              <a:rPr lang="en" sz="1700"/>
              <a:t> access the DOM like Javascript can!</a:t>
            </a:r>
            <a:endParaRPr sz="1700"/>
          </a:p>
        </p:txBody>
      </p:sp>
      <p:sp>
        <p:nvSpPr>
          <p:cNvPr id="169" name="Google Shape;169;p40"/>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1"/>
          <p:cNvSpPr txBox="1"/>
          <p:nvPr>
            <p:ph idx="1" type="body"/>
          </p:nvPr>
        </p:nvSpPr>
        <p:spPr>
          <a:xfrm>
            <a:off x="703275" y="329525"/>
            <a:ext cx="7446300" cy="87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Adding PHP to a Web Page</a:t>
            </a:r>
            <a:endParaRPr b="1" sz="1800"/>
          </a:p>
          <a:p>
            <a:pPr indent="0" lvl="0" marL="0" rtl="0" algn="l">
              <a:spcBef>
                <a:spcPts val="600"/>
              </a:spcBef>
              <a:spcAft>
                <a:spcPts val="0"/>
              </a:spcAft>
              <a:buNone/>
            </a:pPr>
            <a:r>
              <a:rPr lang="en" sz="1400"/>
              <a:t>You can add as many blocks of PHP code that you want, anywhere on the page.</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br>
              <a:rPr lang="en" sz="1400"/>
            </a:br>
            <a:r>
              <a:rPr lang="en" sz="1400"/>
              <a:t>Even simpler way to do this:</a:t>
            </a:r>
            <a:endParaRPr sz="1400"/>
          </a:p>
        </p:txBody>
      </p:sp>
      <p:sp>
        <p:nvSpPr>
          <p:cNvPr id="175" name="Google Shape;175;p41"/>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176" name="Google Shape;176;p41"/>
          <p:cNvSpPr txBox="1"/>
          <p:nvPr/>
        </p:nvSpPr>
        <p:spPr>
          <a:xfrm>
            <a:off x="772925" y="3559175"/>
            <a:ext cx="7529100" cy="1281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8906"/>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F8906"/>
                </a:solidFill>
                <a:highlight>
                  <a:schemeClr val="dk1"/>
                </a:highlight>
                <a:latin typeface="Roboto Mono"/>
                <a:ea typeface="Roboto Mono"/>
                <a:cs typeface="Roboto Mono"/>
                <a:sym typeface="Roboto Mono"/>
              </a:rPr>
              <a:t>&gt;</a:t>
            </a:r>
            <a:endParaRPr sz="1100">
              <a:solidFill>
                <a:srgbClr val="FF8906"/>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D1D1D1"/>
                </a:solidFill>
                <a:highlight>
                  <a:schemeClr val="dk1"/>
                </a:highlight>
                <a:latin typeface="Roboto Mono"/>
                <a:ea typeface="Roboto Mono"/>
                <a:cs typeface="Roboto Mono"/>
                <a:sym typeface="Roboto Mono"/>
              </a:rPr>
              <a:t>Currently it is </a:t>
            </a:r>
            <a:r>
              <a:rPr lang="en" sz="1100">
                <a:solidFill>
                  <a:srgbClr val="F6C1D0"/>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a:t>
            </a:r>
            <a:r>
              <a:rPr lang="en" sz="1100">
                <a:solidFill>
                  <a:srgbClr val="F6C1D0"/>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date( </a:t>
            </a:r>
            <a:r>
              <a:rPr lang="en" sz="1100">
                <a:solidFill>
                  <a:srgbClr val="00C4C4"/>
                </a:solidFill>
                <a:highlight>
                  <a:schemeClr val="dk1"/>
                </a:highlight>
                <a:latin typeface="Roboto Mono"/>
                <a:ea typeface="Roboto Mono"/>
                <a:cs typeface="Roboto Mono"/>
                <a:sym typeface="Roboto Mono"/>
              </a:rPr>
              <a:t>'Y' </a:t>
            </a:r>
            <a:r>
              <a:rPr b="1" lang="en" sz="1100">
                <a:solidFill>
                  <a:srgbClr val="E66170"/>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 </a:t>
            </a:r>
            <a:r>
              <a:rPr lang="en" sz="1100">
                <a:solidFill>
                  <a:srgbClr val="F6C1D0"/>
                </a:solidFill>
                <a:highlight>
                  <a:schemeClr val="dk1"/>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B8400"/>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B8400"/>
                </a:solidFill>
                <a:highlight>
                  <a:schemeClr val="dk1"/>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1100">
                <a:solidFill>
                  <a:srgbClr val="FF8906"/>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F8906"/>
                </a:solidFill>
                <a:highlight>
                  <a:schemeClr val="dk1"/>
                </a:highlight>
                <a:latin typeface="Roboto Mono"/>
                <a:ea typeface="Roboto Mono"/>
                <a:cs typeface="Roboto Mono"/>
                <a:sym typeface="Roboto Mono"/>
              </a:rPr>
              <a:t>&gt;</a:t>
            </a:r>
            <a:endParaRPr sz="1100">
              <a:solidFill>
                <a:srgbClr val="FF8906"/>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1100">
                <a:solidFill>
                  <a:srgbClr val="D1D1D1"/>
                </a:solidFill>
                <a:highlight>
                  <a:schemeClr val="dk1"/>
                </a:highlight>
                <a:latin typeface="Roboto Mono"/>
                <a:ea typeface="Roboto Mono"/>
                <a:cs typeface="Roboto Mono"/>
                <a:sym typeface="Roboto Mono"/>
              </a:rPr>
              <a:t>In 15 years it will be </a:t>
            </a:r>
            <a:r>
              <a:rPr lang="en" sz="1100">
                <a:solidFill>
                  <a:srgbClr val="F6C1D0"/>
                </a:solidFill>
                <a:highlight>
                  <a:schemeClr val="dk1"/>
                </a:highlight>
                <a:latin typeface="Roboto Mono"/>
                <a:ea typeface="Roboto Mono"/>
                <a:cs typeface="Roboto Mono"/>
                <a:sym typeface="Roboto Mono"/>
              </a:rPr>
              <a:t>&lt;?= </a:t>
            </a:r>
            <a:r>
              <a:rPr b="1" lang="en" sz="1100">
                <a:solidFill>
                  <a:srgbClr val="E66170"/>
                </a:solidFill>
                <a:highlight>
                  <a:schemeClr val="dk1"/>
                </a:highlight>
                <a:latin typeface="Roboto Mono"/>
                <a:ea typeface="Roboto Mono"/>
                <a:cs typeface="Roboto Mono"/>
                <a:sym typeface="Roboto Mono"/>
              </a:rPr>
              <a:t>date( </a:t>
            </a:r>
            <a:r>
              <a:rPr lang="en" sz="1100">
                <a:solidFill>
                  <a:srgbClr val="00C4C4"/>
                </a:solidFill>
                <a:highlight>
                  <a:schemeClr val="dk1"/>
                </a:highlight>
                <a:latin typeface="Roboto Mono"/>
                <a:ea typeface="Roboto Mono"/>
                <a:cs typeface="Roboto Mono"/>
                <a:sym typeface="Roboto Mono"/>
              </a:rPr>
              <a:t>'Y' </a:t>
            </a:r>
            <a:r>
              <a:rPr b="1" lang="en" sz="1100">
                <a:solidFill>
                  <a:srgbClr val="E66170"/>
                </a:solidFill>
                <a:highlight>
                  <a:schemeClr val="dk1"/>
                </a:highlight>
                <a:latin typeface="Roboto Mono"/>
                <a:ea typeface="Roboto Mono"/>
                <a:cs typeface="Roboto Mono"/>
                <a:sym typeface="Roboto Mono"/>
              </a:rPr>
              <a:t>)</a:t>
            </a:r>
            <a:r>
              <a:rPr lang="en" sz="1100">
                <a:solidFill>
                  <a:schemeClr val="lt1"/>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15</a:t>
            </a:r>
            <a:r>
              <a:rPr lang="en" sz="1100">
                <a:solidFill>
                  <a:srgbClr val="B060B0"/>
                </a:solidFill>
                <a:highlight>
                  <a:schemeClr val="dk1"/>
                </a:highlight>
                <a:latin typeface="Roboto Mono"/>
                <a:ea typeface="Roboto Mono"/>
                <a:cs typeface="Roboto Mono"/>
                <a:sym typeface="Roboto Mono"/>
              </a:rPr>
              <a:t>; </a:t>
            </a:r>
            <a:r>
              <a:rPr lang="en" sz="1100">
                <a:solidFill>
                  <a:srgbClr val="F6C1D0"/>
                </a:solidFill>
                <a:highlight>
                  <a:schemeClr val="dk1"/>
                </a:highlight>
                <a:latin typeface="Roboto Mono"/>
                <a:ea typeface="Roboto Mono"/>
                <a:cs typeface="Roboto Mono"/>
                <a:sym typeface="Roboto Mono"/>
              </a:rPr>
              <a:t>?&gt;</a:t>
            </a:r>
            <a:br>
              <a:rPr lang="en" sz="1100">
                <a:solidFill>
                  <a:srgbClr val="D1D1D1"/>
                </a:solidFill>
                <a:highlight>
                  <a:schemeClr val="dk1"/>
                </a:highlight>
                <a:latin typeface="Roboto Mono"/>
                <a:ea typeface="Roboto Mono"/>
                <a:cs typeface="Roboto Mono"/>
                <a:sym typeface="Roboto Mono"/>
              </a:rPr>
            </a:br>
            <a:r>
              <a:rPr lang="en" sz="1100">
                <a:solidFill>
                  <a:srgbClr val="FB8400"/>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B8400"/>
                </a:solidFill>
                <a:highlight>
                  <a:schemeClr val="dk1"/>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solidFill>
                <a:srgbClr val="FFFFFF"/>
              </a:solidFill>
              <a:highlight>
                <a:srgbClr val="281800"/>
              </a:highlight>
              <a:latin typeface="Roboto Mono"/>
              <a:ea typeface="Roboto Mono"/>
              <a:cs typeface="Roboto Mono"/>
              <a:sym typeface="Roboto Mono"/>
            </a:endParaRPr>
          </a:p>
        </p:txBody>
      </p:sp>
      <p:sp>
        <p:nvSpPr>
          <p:cNvPr id="177" name="Google Shape;177;p41"/>
          <p:cNvSpPr txBox="1"/>
          <p:nvPr/>
        </p:nvSpPr>
        <p:spPr>
          <a:xfrm>
            <a:off x="772925" y="1070217"/>
            <a:ext cx="7529100" cy="2231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8906"/>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F8906"/>
                </a:solidFill>
                <a:highlight>
                  <a:schemeClr val="dk1"/>
                </a:highlight>
                <a:latin typeface="Roboto Mono"/>
                <a:ea typeface="Roboto Mono"/>
                <a:cs typeface="Roboto Mono"/>
                <a:sym typeface="Roboto Mono"/>
              </a:rPr>
              <a:t>&gt;</a:t>
            </a:r>
            <a:br>
              <a:rPr lang="en" sz="1100">
                <a:solidFill>
                  <a:srgbClr val="D1D1D1"/>
                </a:solidFill>
                <a:highlight>
                  <a:schemeClr val="dk1"/>
                </a:highlight>
                <a:latin typeface="Roboto Mono"/>
                <a:ea typeface="Roboto Mono"/>
                <a:cs typeface="Roboto Mono"/>
                <a:sym typeface="Roboto Mono"/>
              </a:rPr>
            </a:br>
            <a:r>
              <a:rPr lang="en" sz="1100">
                <a:solidFill>
                  <a:srgbClr val="F6C1D0"/>
                </a:solidFill>
                <a:highlight>
                  <a:schemeClr val="dk1"/>
                </a:highlight>
                <a:latin typeface="Roboto Mono"/>
                <a:ea typeface="Roboto Mono"/>
                <a:cs typeface="Roboto Mono"/>
                <a:sym typeface="Roboto Mono"/>
              </a:rPr>
              <a:t>&lt;?php</a:t>
            </a:r>
            <a:br>
              <a:rPr lang="en" sz="1100">
                <a:solidFill>
                  <a:srgbClr val="D1D1D1"/>
                </a:solidFill>
                <a:highlight>
                  <a:schemeClr val="dk1"/>
                </a:highlight>
                <a:latin typeface="Roboto Mono"/>
                <a:ea typeface="Roboto Mono"/>
                <a:cs typeface="Roboto Mono"/>
                <a:sym typeface="Roboto Mono"/>
              </a:rPr>
            </a:br>
            <a:r>
              <a:rPr lang="en" sz="1100">
                <a:solidFill>
                  <a:srgbClr val="D1D1D1"/>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$year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date( </a:t>
            </a:r>
            <a:r>
              <a:rPr lang="en" sz="1100">
                <a:solidFill>
                  <a:srgbClr val="00C4C4"/>
                </a:solidFill>
                <a:highlight>
                  <a:schemeClr val="dk1"/>
                </a:highlight>
                <a:latin typeface="Roboto Mono"/>
                <a:ea typeface="Roboto Mono"/>
                <a:cs typeface="Roboto Mono"/>
                <a:sym typeface="Roboto Mono"/>
              </a:rPr>
              <a:t>'Y' </a:t>
            </a:r>
            <a:r>
              <a:rPr b="1" lang="en" sz="1100">
                <a:solidFill>
                  <a:srgbClr val="E66170"/>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echo</a:t>
            </a:r>
            <a:r>
              <a:rPr lang="en" sz="1100">
                <a:solidFill>
                  <a:schemeClr val="lt1"/>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'Currently it is ' </a:t>
            </a:r>
            <a:r>
              <a:rPr lang="en" sz="1100">
                <a:solidFill>
                  <a:schemeClr val="lt1"/>
                </a:solidFill>
                <a:highlight>
                  <a:schemeClr val="dk1"/>
                </a:highlight>
                <a:latin typeface="Roboto Mono"/>
                <a:ea typeface="Roboto Mono"/>
                <a:cs typeface="Roboto Mono"/>
                <a:sym typeface="Roboto Mono"/>
              </a:rPr>
              <a:t>. </a:t>
            </a:r>
            <a:r>
              <a:rPr lang="en" sz="1100">
                <a:solidFill>
                  <a:schemeClr val="lt1"/>
                </a:solidFill>
                <a:highlight>
                  <a:schemeClr val="dk1"/>
                </a:highlight>
                <a:latin typeface="Roboto Mono"/>
                <a:ea typeface="Roboto Mono"/>
                <a:cs typeface="Roboto Mono"/>
                <a:sym typeface="Roboto Mono"/>
              </a:rPr>
              <a:t>$year</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F6C1D0"/>
                </a:solidFill>
                <a:highlight>
                  <a:schemeClr val="dk1"/>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1100">
                <a:solidFill>
                  <a:srgbClr val="FB8400"/>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B8400"/>
                </a:solidFill>
                <a:highlight>
                  <a:schemeClr val="dk1"/>
                </a:highlight>
                <a:latin typeface="Roboto Mono"/>
                <a:ea typeface="Roboto Mono"/>
                <a:cs typeface="Roboto Mono"/>
                <a:sym typeface="Roboto Mono"/>
              </a:rPr>
              <a:t>&gt;</a:t>
            </a:r>
            <a:br>
              <a:rPr lang="en" sz="1100">
                <a:solidFill>
                  <a:srgbClr val="FB8400"/>
                </a:solidFill>
                <a:highlight>
                  <a:schemeClr val="dk1"/>
                </a:highlight>
                <a:latin typeface="Roboto Mono"/>
                <a:ea typeface="Roboto Mono"/>
                <a:cs typeface="Roboto Mono"/>
                <a:sym typeface="Roboto Mono"/>
              </a:rPr>
            </a:br>
            <a:r>
              <a:rPr lang="en" sz="1100">
                <a:solidFill>
                  <a:srgbClr val="FF8906"/>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F8906"/>
                </a:solidFill>
                <a:highlight>
                  <a:schemeClr val="dk1"/>
                </a:highlight>
                <a:latin typeface="Roboto Mono"/>
                <a:ea typeface="Roboto Mono"/>
                <a:cs typeface="Roboto Mono"/>
                <a:sym typeface="Roboto Mono"/>
              </a:rPr>
              <a:t>&gt;</a:t>
            </a:r>
            <a:endParaRPr sz="1100">
              <a:solidFill>
                <a:srgbClr val="FB840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6C1D0"/>
                </a:solidFill>
                <a:highlight>
                  <a:schemeClr val="dk1"/>
                </a:highlight>
                <a:latin typeface="Roboto Mono"/>
                <a:ea typeface="Roboto Mono"/>
                <a:cs typeface="Roboto Mono"/>
                <a:sym typeface="Roboto Mono"/>
              </a:rPr>
              <a:t>&lt;?php</a:t>
            </a:r>
            <a:br>
              <a:rPr lang="en" sz="1100">
                <a:solidFill>
                  <a:srgbClr val="D1D1D1"/>
                </a:solidFill>
                <a:highlight>
                  <a:schemeClr val="dk1"/>
                </a:highlight>
                <a:latin typeface="Roboto Mono"/>
                <a:ea typeface="Roboto Mono"/>
                <a:cs typeface="Roboto Mono"/>
                <a:sym typeface="Roboto Mono"/>
              </a:rPr>
            </a:br>
            <a:r>
              <a:rPr lang="en" sz="1100">
                <a:solidFill>
                  <a:srgbClr val="D1D1D1"/>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echo</a:t>
            </a:r>
            <a:r>
              <a:rPr lang="en" sz="1100">
                <a:solidFill>
                  <a:schemeClr val="lt1"/>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'In 15 years it will be ' </a:t>
            </a:r>
            <a:r>
              <a:rPr lang="en" sz="1100">
                <a:solidFill>
                  <a:schemeClr val="lt1"/>
                </a:solidFill>
                <a:highlight>
                  <a:schemeClr val="dk1"/>
                </a:highlight>
                <a:latin typeface="Roboto Mono"/>
                <a:ea typeface="Roboto Mono"/>
                <a:cs typeface="Roboto Mono"/>
                <a:sym typeface="Roboto Mono"/>
              </a:rPr>
              <a:t>. ( </a:t>
            </a:r>
            <a:r>
              <a:rPr lang="en" sz="1100">
                <a:solidFill>
                  <a:schemeClr val="lt1"/>
                </a:solidFill>
                <a:highlight>
                  <a:schemeClr val="dk1"/>
                </a:highlight>
                <a:latin typeface="Roboto Mono"/>
                <a:ea typeface="Roboto Mono"/>
                <a:cs typeface="Roboto Mono"/>
                <a:sym typeface="Roboto Mono"/>
              </a:rPr>
              <a:t>$year</a:t>
            </a:r>
            <a:r>
              <a:rPr lang="en" sz="1100">
                <a:solidFill>
                  <a:schemeClr val="lt1"/>
                </a:solidFill>
                <a:highlight>
                  <a:schemeClr val="dk1"/>
                </a:highlight>
                <a:latin typeface="Roboto Mono"/>
                <a:ea typeface="Roboto Mono"/>
                <a:cs typeface="Roboto Mono"/>
                <a:sym typeface="Roboto Mono"/>
              </a:rPr>
              <a:t> + 15 )</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F6C1D0"/>
                </a:solidFill>
                <a:highlight>
                  <a:schemeClr val="dk1"/>
                </a:highlight>
                <a:latin typeface="Roboto Mono"/>
                <a:ea typeface="Roboto Mono"/>
                <a:cs typeface="Roboto Mono"/>
                <a:sym typeface="Roboto Mono"/>
              </a:rPr>
              <a:t>?&gt;</a:t>
            </a:r>
            <a:br>
              <a:rPr lang="en" sz="1100">
                <a:solidFill>
                  <a:srgbClr val="F6C1D0"/>
                </a:solidFill>
                <a:highlight>
                  <a:schemeClr val="dk1"/>
                </a:highlight>
                <a:latin typeface="Roboto Mono"/>
                <a:ea typeface="Roboto Mono"/>
                <a:cs typeface="Roboto Mono"/>
                <a:sym typeface="Roboto Mono"/>
              </a:rPr>
            </a:br>
            <a:r>
              <a:rPr lang="en" sz="1100">
                <a:solidFill>
                  <a:srgbClr val="FB8400"/>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B8400"/>
                </a:solidFill>
                <a:highlight>
                  <a:schemeClr val="dk1"/>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2"/>
          <p:cNvSpPr txBox="1"/>
          <p:nvPr>
            <p:ph idx="1" type="body"/>
          </p:nvPr>
        </p:nvSpPr>
        <p:spPr>
          <a:xfrm>
            <a:off x="703275" y="481925"/>
            <a:ext cx="7446300" cy="324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Variables</a:t>
            </a:r>
            <a:endParaRPr b="1" sz="1800"/>
          </a:p>
          <a:p>
            <a:pPr indent="0" lvl="0" marL="0" rtl="0" algn="l">
              <a:spcBef>
                <a:spcPts val="600"/>
              </a:spcBef>
              <a:spcAft>
                <a:spcPts val="0"/>
              </a:spcAft>
              <a:buNone/>
            </a:pPr>
            <a:r>
              <a:rPr lang="en" sz="1400"/>
              <a:t>Variables are temporary storage areas that hold data to be manipulated by your PHP code. Variables can contain:</a:t>
            </a:r>
            <a:endParaRPr sz="1400"/>
          </a:p>
          <a:p>
            <a:pPr indent="-317500" lvl="0" marL="457200" rtl="0" algn="l">
              <a:spcBef>
                <a:spcPts val="1000"/>
              </a:spcBef>
              <a:spcAft>
                <a:spcPts val="0"/>
              </a:spcAft>
              <a:buSzPts val="1400"/>
              <a:buChar char="⊡"/>
            </a:pPr>
            <a:r>
              <a:rPr lang="en" sz="1400"/>
              <a:t>strings (eg. “Jane”, “John Doe”, “123 Main Street”)</a:t>
            </a:r>
            <a:endParaRPr sz="1400"/>
          </a:p>
          <a:p>
            <a:pPr indent="-317500" lvl="0" marL="457200" rtl="0" algn="l">
              <a:spcBef>
                <a:spcPts val="1000"/>
              </a:spcBef>
              <a:spcAft>
                <a:spcPts val="0"/>
              </a:spcAft>
              <a:buSzPts val="1400"/>
              <a:buChar char="⊡"/>
            </a:pPr>
            <a:r>
              <a:rPr lang="en" sz="1400"/>
              <a:t>numbers (e.g. 162, 98.6, -72.1336)</a:t>
            </a:r>
            <a:endParaRPr sz="1400"/>
          </a:p>
          <a:p>
            <a:pPr indent="-317500" lvl="0" marL="457200" rtl="0" algn="l">
              <a:spcBef>
                <a:spcPts val="1000"/>
              </a:spcBef>
              <a:spcAft>
                <a:spcPts val="0"/>
              </a:spcAft>
              <a:buSzPts val="1400"/>
              <a:buChar char="⊡"/>
            </a:pPr>
            <a:r>
              <a:rPr lang="en" sz="1400"/>
              <a:t>arrays (of strings or numbers or objects)</a:t>
            </a:r>
            <a:endParaRPr sz="1400"/>
          </a:p>
          <a:p>
            <a:pPr indent="-317500" lvl="0" marL="457200" rtl="0" algn="l">
              <a:spcBef>
                <a:spcPts val="1000"/>
              </a:spcBef>
              <a:spcAft>
                <a:spcPts val="0"/>
              </a:spcAft>
              <a:buSzPts val="1400"/>
              <a:buChar char="⊡"/>
            </a:pPr>
            <a:r>
              <a:rPr lang="en" sz="1400"/>
              <a:t>objects (to be covered later)</a:t>
            </a:r>
            <a:endParaRPr sz="1400"/>
          </a:p>
          <a:p>
            <a:pPr indent="0" lvl="0" marL="0" rtl="0" algn="l">
              <a:spcBef>
                <a:spcPts val="1000"/>
              </a:spcBef>
              <a:spcAft>
                <a:spcPts val="0"/>
              </a:spcAft>
              <a:buNone/>
            </a:pPr>
            <a:r>
              <a:rPr lang="en" sz="1400"/>
              <a:t>Examples:</a:t>
            </a:r>
            <a:endParaRPr sz="1400"/>
          </a:p>
          <a:p>
            <a:pPr indent="0" lvl="0" marL="0" rtl="0" algn="l">
              <a:spcBef>
                <a:spcPts val="1000"/>
              </a:spcBef>
              <a:spcAft>
                <a:spcPts val="0"/>
              </a:spcAft>
              <a:buNone/>
            </a:pPr>
            <a:br>
              <a:rPr lang="en" sz="1800"/>
            </a:br>
            <a:endParaRPr sz="1800">
              <a:latin typeface="Roboto Mono"/>
              <a:ea typeface="Roboto Mono"/>
              <a:cs typeface="Roboto Mono"/>
              <a:sym typeface="Roboto Mono"/>
            </a:endParaRPr>
          </a:p>
        </p:txBody>
      </p:sp>
      <p:sp>
        <p:nvSpPr>
          <p:cNvPr id="183" name="Google Shape;183;p42"/>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184" name="Google Shape;184;p42"/>
          <p:cNvSpPr txBox="1"/>
          <p:nvPr/>
        </p:nvSpPr>
        <p:spPr>
          <a:xfrm>
            <a:off x="620525" y="3328375"/>
            <a:ext cx="7942800" cy="1311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6C1D0"/>
                </a:solidFill>
                <a:highlight>
                  <a:schemeClr val="dk1"/>
                </a:highlight>
                <a:latin typeface="Roboto Mono"/>
                <a:ea typeface="Roboto Mono"/>
                <a:cs typeface="Roboto Mono"/>
                <a:sym typeface="Roboto Mono"/>
              </a:rPr>
              <a:t>&lt;?php</a:t>
            </a:r>
            <a:br>
              <a:rPr lang="en" sz="1100">
                <a:solidFill>
                  <a:srgbClr val="D1D1D1"/>
                </a:solidFill>
                <a:highlight>
                  <a:schemeClr val="dk1"/>
                </a:highlight>
                <a:latin typeface="Roboto Mono"/>
                <a:ea typeface="Roboto Mono"/>
                <a:cs typeface="Roboto Mono"/>
                <a:sym typeface="Roboto Mono"/>
              </a:rPr>
            </a:br>
            <a:r>
              <a:rPr lang="en" sz="1100">
                <a:solidFill>
                  <a:srgbClr val="FFFFFF"/>
                </a:solidFill>
                <a:highlight>
                  <a:schemeClr val="dk1"/>
                </a:highlight>
                <a:latin typeface="Roboto Mono"/>
                <a:ea typeface="Roboto Mono"/>
                <a:cs typeface="Roboto Mono"/>
                <a:sym typeface="Roboto Mono"/>
              </a:rPr>
              <a:t>$name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"John Doe"</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FFFFFF"/>
                </a:solidFill>
                <a:highlight>
                  <a:schemeClr val="dk1"/>
                </a:highlight>
                <a:latin typeface="Roboto Mono"/>
                <a:ea typeface="Roboto Mono"/>
                <a:cs typeface="Roboto Mono"/>
                <a:sym typeface="Roboto Mono"/>
              </a:rPr>
              <a:t>$age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35</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FFFFFF"/>
                </a:solidFill>
                <a:highlight>
                  <a:schemeClr val="dk1"/>
                </a:highlight>
                <a:latin typeface="Roboto Mono"/>
                <a:ea typeface="Roboto Mono"/>
                <a:cs typeface="Roboto Mono"/>
                <a:sym typeface="Roboto Mono"/>
              </a:rPr>
              <a:t>$hobbies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array</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'skiing'</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'table tennis'</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'bowling'</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$colors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'red'</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'green'</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'blue'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'yellow'</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Just a shorter way of making an array!</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6C1D0"/>
                </a:solidFill>
                <a:highlight>
                  <a:schemeClr val="dk1"/>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solidFill>
                <a:srgbClr val="FFFFFF"/>
              </a:solidFill>
              <a:highlight>
                <a:srgbClr val="281800"/>
              </a:highlight>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