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ADCDAF-E5D8-4B17-B969-483E9A94FBEF}">
  <a:tblStyle styleId="{B1ADCDAF-E5D8-4B17-B969-483E9A94F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36F8F3-579C-40B0-9E8D-E15933CA0B3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Mon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3bc06f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13bc06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In Class Assignment- Redesign One of the Three websites home page on slide 11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2578b20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2578b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9ec4c25d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9ec4c2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25feffe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25feff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a2f15bf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a2f15b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25feffe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25feff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acec07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3ace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9ec4c25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9ec4c25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25feffeb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25feff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7b944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a7b94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9ec4c25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9ec4c2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25feff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25fef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2578b208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2578b2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558124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4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1" name="Google Shape;91;p2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 inverse">
    <p:bg>
      <p:bgPr>
        <a:solidFill>
          <a:srgbClr val="43434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FF9E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7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98" name="Google Shape;98;p27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/>
          <p:nvPr/>
        </p:nvSpPr>
        <p:spPr>
          <a:xfrm>
            <a:off x="558124" y="550425"/>
            <a:ext cx="8028300" cy="4042500"/>
          </a:xfrm>
          <a:custGeom>
            <a:rect b="b" l="l" r="r" t="t"/>
            <a:pathLst>
              <a:path extrusionOk="0" h="120000" w="120000">
                <a:moveTo>
                  <a:pt x="50106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70318" y="24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03" name="Google Shape;103;p29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p3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4681051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259950" y="27427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1" name="Google Shape;111;p3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1"/>
          <p:cNvSpPr txBox="1"/>
          <p:nvPr>
            <p:ph idx="3" type="body"/>
          </p:nvPr>
        </p:nvSpPr>
        <p:spPr>
          <a:xfrm>
            <a:off x="5885291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/>
          <p:nvPr/>
        </p:nvSpPr>
        <p:spPr>
          <a:xfrm>
            <a:off x="818062" y="805650"/>
            <a:ext cx="7507800" cy="3532200"/>
          </a:xfrm>
          <a:custGeom>
            <a:rect b="b" l="l" r="r" t="t"/>
            <a:pathLst>
              <a:path extrusionOk="0" h="120000" w="120000">
                <a:moveTo>
                  <a:pt x="48391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59"/>
                </a:lnTo>
                <a:lnTo>
                  <a:pt x="71609" y="259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7" name="Google Shape;117;p32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2"/>
          <p:cNvSpPr txBox="1"/>
          <p:nvPr/>
        </p:nvSpPr>
        <p:spPr>
          <a:xfrm>
            <a:off x="3853200" y="293592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b="0" i="0" lang="en" sz="96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 flipH="1" rot="10800000">
            <a:off x="259950" y="274425"/>
            <a:ext cx="8624100" cy="4594800"/>
          </a:xfrm>
          <a:custGeom>
            <a:rect b="b" l="l" r="r" t="t"/>
            <a:pathLst>
              <a:path extrusionOk="0" h="120000" w="120000">
                <a:moveTo>
                  <a:pt x="39680" y="24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80531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1800"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eamtreehouse.com/library/objectoriented-php-basics-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build-a-basic-php-websi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hp.net/manual/en/language.variables.superglobal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ctrTitle"/>
          </p:nvPr>
        </p:nvSpPr>
        <p:spPr>
          <a:xfrm>
            <a:off x="2296350" y="1621625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127" name="Google Shape;127;p34"/>
          <p:cNvSpPr/>
          <p:nvPr/>
        </p:nvSpPr>
        <p:spPr>
          <a:xfrm>
            <a:off x="4255105" y="512098"/>
            <a:ext cx="633840" cy="57650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34"/>
          <p:cNvSpPr txBox="1"/>
          <p:nvPr/>
        </p:nvSpPr>
        <p:spPr>
          <a:xfrm>
            <a:off x="915750" y="2781425"/>
            <a:ext cx="735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>
            <p:ph idx="4294967295" type="ctrTitle"/>
          </p:nvPr>
        </p:nvSpPr>
        <p:spPr>
          <a:xfrm>
            <a:off x="1603800" y="2108399"/>
            <a:ext cx="593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4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In Class Exercise</a:t>
            </a:r>
            <a:endParaRPr/>
          </a:p>
        </p:txBody>
      </p:sp>
      <p:grpSp>
        <p:nvGrpSpPr>
          <p:cNvPr id="195" name="Google Shape;195;p43"/>
          <p:cNvGrpSpPr/>
          <p:nvPr/>
        </p:nvGrpSpPr>
        <p:grpSpPr>
          <a:xfrm>
            <a:off x="4233510" y="499007"/>
            <a:ext cx="677029" cy="1103926"/>
            <a:chOff x="6730350" y="2315900"/>
            <a:chExt cx="257700" cy="420175"/>
          </a:xfrm>
        </p:grpSpPr>
        <p:sp>
          <p:nvSpPr>
            <p:cNvPr id="196" name="Google Shape;196;p43"/>
            <p:cNvSpPr/>
            <p:nvPr/>
          </p:nvSpPr>
          <p:spPr>
            <a:xfrm>
              <a:off x="6807900" y="2671250"/>
              <a:ext cx="102600" cy="22500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3"/>
            <p:cNvSpPr/>
            <p:nvPr/>
          </p:nvSpPr>
          <p:spPr>
            <a:xfrm>
              <a:off x="6807900" y="2636450"/>
              <a:ext cx="102600" cy="22500"/>
            </a:xfrm>
            <a:custGeom>
              <a:rect b="b" l="l" r="r" t="t"/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3"/>
            <p:cNvSpPr/>
            <p:nvPr/>
          </p:nvSpPr>
          <p:spPr>
            <a:xfrm>
              <a:off x="6807900" y="2706075"/>
              <a:ext cx="102600" cy="30000"/>
            </a:xfrm>
            <a:custGeom>
              <a:rect b="b" l="l" r="r" t="t"/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3"/>
            <p:cNvSpPr/>
            <p:nvPr/>
          </p:nvSpPr>
          <p:spPr>
            <a:xfrm>
              <a:off x="6811575" y="2463675"/>
              <a:ext cx="95400" cy="160500"/>
            </a:xfrm>
            <a:custGeom>
              <a:rect b="b" l="l" r="r" t="t"/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3"/>
            <p:cNvSpPr/>
            <p:nvPr/>
          </p:nvSpPr>
          <p:spPr>
            <a:xfrm>
              <a:off x="6730350" y="2315900"/>
              <a:ext cx="257700" cy="308400"/>
            </a:xfrm>
            <a:custGeom>
              <a:rect b="b" l="l" r="r" t="t"/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idx="1" type="body"/>
          </p:nvPr>
        </p:nvSpPr>
        <p:spPr>
          <a:xfrm>
            <a:off x="682600" y="556275"/>
            <a:ext cx="74463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In Class Exercise: Forms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Write a PHP page (save as </a:t>
            </a:r>
            <a:r>
              <a:rPr b="1" lang="en" sz="1400"/>
              <a:t>public_html/class-projects/php/feedback.php</a:t>
            </a:r>
            <a:r>
              <a:rPr lang="en" sz="1400"/>
              <a:t>) that contains a feedback form which asks for: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First name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Last name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Email address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Country drop-down with two options: United States (key=US) and Canada (key=CA)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top of the page will display the information posted, as follows: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You will have to change the parts </a:t>
            </a:r>
            <a:r>
              <a:rPr b="1" i="1" lang="en" sz="1400"/>
              <a:t>[in brackets]</a:t>
            </a:r>
            <a:r>
              <a:rPr b="1" lang="en" sz="1400"/>
              <a:t> to actual PHP code.</a:t>
            </a:r>
            <a:br>
              <a:rPr lang="en" sz="1400"/>
            </a:br>
            <a:r>
              <a:rPr lang="en" sz="1400"/>
              <a:t>Hint: the posted variables are in the superglobal array named </a:t>
            </a:r>
            <a:r>
              <a:rPr b="1" lang="en" sz="1400"/>
              <a:t>$_REQUEST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44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207" name="Google Shape;207;p44"/>
          <p:cNvSpPr txBox="1"/>
          <p:nvPr/>
        </p:nvSpPr>
        <p:spPr>
          <a:xfrm>
            <a:off x="739425" y="3342371"/>
            <a:ext cx="79428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&lt;p&gt;Your name is: [display first and last name here, e.g. John Doe]&lt;/p&gt;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&lt;p&gt;Your email address is: [display email address here, e.g. me@email.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</a:rPr>
              <a:t>com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]&lt;/p&gt;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&lt;p&gt;Your country is: [display country code here, e.g. US or CA]&lt;/p&gt;</a:t>
            </a:r>
            <a:endParaRPr sz="1100">
              <a:solidFill>
                <a:srgbClr val="FF890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idx="1" type="body"/>
          </p:nvPr>
        </p:nvSpPr>
        <p:spPr>
          <a:xfrm>
            <a:off x="603449" y="607500"/>
            <a:ext cx="79809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In </a:t>
            </a:r>
            <a:r>
              <a:rPr b="1" lang="en" sz="1700"/>
              <a:t>Class Assignment: Temperature Converter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Write a page </a:t>
            </a:r>
            <a:r>
              <a:rPr lang="en" sz="1400"/>
              <a:t>(save as </a:t>
            </a:r>
            <a:r>
              <a:rPr b="1" lang="en" sz="1400"/>
              <a:t>public_html/class-projects/php/temperature.php</a:t>
            </a:r>
            <a:r>
              <a:rPr lang="en" sz="1400"/>
              <a:t>) containing a form which asks for the current temperature in Fahrenheit and converts it to celsius. The formula is: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/>
              <a:t>C = ( F - 32 ) * 0</a:t>
            </a:r>
            <a:r>
              <a:rPr b="1" lang="en" sz="1400"/>
              <a:t>.5556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page should look something like this: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When the page is submitted, it will display the results below the form, like this: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3" name="Google Shape;213;p4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214" name="Google Shape;214;p45"/>
          <p:cNvSpPr/>
          <p:nvPr/>
        </p:nvSpPr>
        <p:spPr>
          <a:xfrm>
            <a:off x="627100" y="3667006"/>
            <a:ext cx="7889700" cy="90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45"/>
          <p:cNvGrpSpPr/>
          <p:nvPr/>
        </p:nvGrpSpPr>
        <p:grpSpPr>
          <a:xfrm>
            <a:off x="600550" y="3709200"/>
            <a:ext cx="7942800" cy="738900"/>
            <a:chOff x="600550" y="3212125"/>
            <a:chExt cx="7942800" cy="738900"/>
          </a:xfrm>
        </p:grpSpPr>
        <p:sp>
          <p:nvSpPr>
            <p:cNvPr id="216" name="Google Shape;216;p45"/>
            <p:cNvSpPr txBox="1"/>
            <p:nvPr/>
          </p:nvSpPr>
          <p:spPr>
            <a:xfrm>
              <a:off x="600550" y="3212125"/>
              <a:ext cx="794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The temperature in Fahrenheit is: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FF"/>
                  </a:solidFill>
                </a:rPr>
                <a:t>75 </a:t>
              </a:r>
              <a:r>
                <a:rPr lang="en" sz="1100">
                  <a:solidFill>
                    <a:schemeClr val="dk1"/>
                  </a:solidFill>
                </a:rPr>
                <a:t>degrees Fahrenheit is equivalent to </a:t>
              </a:r>
              <a:r>
                <a:rPr b="1" lang="en" sz="1100">
                  <a:solidFill>
                    <a:srgbClr val="0000FF"/>
                  </a:solidFill>
                </a:rPr>
                <a:t>23.8889</a:t>
              </a:r>
              <a:r>
                <a:rPr lang="en" sz="1100">
                  <a:solidFill>
                    <a:srgbClr val="0000FF"/>
                  </a:solidFill>
                </a:rPr>
                <a:t> </a:t>
              </a:r>
              <a:r>
                <a:rPr lang="en" sz="1100">
                  <a:solidFill>
                    <a:schemeClr val="dk1"/>
                  </a:solidFill>
                </a:rPr>
                <a:t>degrees celsius.</a:t>
              </a:r>
              <a:endParaRPr sz="1100">
                <a:solidFill>
                  <a:srgbClr val="D1D1D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7" name="Google Shape;217;p45"/>
            <p:cNvSpPr/>
            <p:nvPr/>
          </p:nvSpPr>
          <p:spPr>
            <a:xfrm>
              <a:off x="3839375" y="3294275"/>
              <a:ext cx="810000" cy="23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Mono"/>
                  <a:ea typeface="Roboto Mono"/>
                  <a:cs typeface="Roboto Mono"/>
                  <a:sym typeface="Roboto Mono"/>
                </a:rPr>
                <a:t>Convert</a:t>
              </a:r>
              <a:endParaRPr sz="1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8" name="Google Shape;218;p45"/>
            <p:cNvSpPr/>
            <p:nvPr/>
          </p:nvSpPr>
          <p:spPr>
            <a:xfrm>
              <a:off x="2897059" y="3297176"/>
              <a:ext cx="872700" cy="23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75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19" name="Google Shape;219;p45"/>
          <p:cNvSpPr/>
          <p:nvPr/>
        </p:nvSpPr>
        <p:spPr>
          <a:xfrm>
            <a:off x="489695" y="4026925"/>
            <a:ext cx="5818525" cy="619350"/>
          </a:xfrm>
          <a:custGeom>
            <a:rect b="b" l="l" r="r" t="t"/>
            <a:pathLst>
              <a:path extrusionOk="0" h="24774" w="232741">
                <a:moveTo>
                  <a:pt x="17007" y="0"/>
                </a:moveTo>
                <a:cubicBezTo>
                  <a:pt x="12806" y="0"/>
                  <a:pt x="8335" y="349"/>
                  <a:pt x="4617" y="2305"/>
                </a:cubicBezTo>
                <a:cubicBezTo>
                  <a:pt x="762" y="4334"/>
                  <a:pt x="-1532" y="11805"/>
                  <a:pt x="1447" y="14983"/>
                </a:cubicBezTo>
                <a:cubicBezTo>
                  <a:pt x="12475" y="26748"/>
                  <a:pt x="32866" y="23916"/>
                  <a:pt x="48992" y="23916"/>
                </a:cubicBezTo>
                <a:cubicBezTo>
                  <a:pt x="80401" y="23916"/>
                  <a:pt x="111820" y="25340"/>
                  <a:pt x="143217" y="24492"/>
                </a:cubicBezTo>
                <a:cubicBezTo>
                  <a:pt x="151223" y="24276"/>
                  <a:pt x="159125" y="22187"/>
                  <a:pt x="167134" y="22187"/>
                </a:cubicBezTo>
                <a:cubicBezTo>
                  <a:pt x="180197" y="22187"/>
                  <a:pt x="193260" y="22187"/>
                  <a:pt x="206323" y="22187"/>
                </a:cubicBezTo>
                <a:cubicBezTo>
                  <a:pt x="215653" y="22187"/>
                  <a:pt x="230521" y="21499"/>
                  <a:pt x="232544" y="12390"/>
                </a:cubicBezTo>
                <a:cubicBezTo>
                  <a:pt x="234120" y="5293"/>
                  <a:pt x="218779" y="6627"/>
                  <a:pt x="211509" y="6627"/>
                </a:cubicBezTo>
                <a:cubicBezTo>
                  <a:pt x="195263" y="6627"/>
                  <a:pt x="179027" y="5623"/>
                  <a:pt x="162812" y="4610"/>
                </a:cubicBezTo>
                <a:cubicBezTo>
                  <a:pt x="113993" y="1560"/>
                  <a:pt x="65057" y="0"/>
                  <a:pt x="16143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45"/>
          <p:cNvSpPr/>
          <p:nvPr/>
        </p:nvSpPr>
        <p:spPr>
          <a:xfrm>
            <a:off x="650275" y="2448250"/>
            <a:ext cx="7889700" cy="73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45"/>
          <p:cNvGrpSpPr/>
          <p:nvPr/>
        </p:nvGrpSpPr>
        <p:grpSpPr>
          <a:xfrm>
            <a:off x="622500" y="2535250"/>
            <a:ext cx="7942800" cy="408600"/>
            <a:chOff x="717825" y="3162523"/>
            <a:chExt cx="7942800" cy="408600"/>
          </a:xfrm>
        </p:grpSpPr>
        <p:sp>
          <p:nvSpPr>
            <p:cNvPr id="222" name="Google Shape;222;p45"/>
            <p:cNvSpPr txBox="1"/>
            <p:nvPr/>
          </p:nvSpPr>
          <p:spPr>
            <a:xfrm>
              <a:off x="717825" y="3162523"/>
              <a:ext cx="79428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The temperature in Fahrenheit is:</a:t>
              </a:r>
              <a:endParaRPr sz="1100">
                <a:solidFill>
                  <a:srgbClr val="D1D1D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3" name="Google Shape;223;p45"/>
            <p:cNvSpPr/>
            <p:nvPr/>
          </p:nvSpPr>
          <p:spPr>
            <a:xfrm>
              <a:off x="3930499" y="3244673"/>
              <a:ext cx="777900" cy="23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Mono"/>
                  <a:ea typeface="Roboto Mono"/>
                  <a:cs typeface="Roboto Mono"/>
                  <a:sym typeface="Roboto Mono"/>
                </a:rPr>
                <a:t>Convert</a:t>
              </a:r>
              <a:endParaRPr sz="1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4" name="Google Shape;224;p45"/>
            <p:cNvSpPr/>
            <p:nvPr/>
          </p:nvSpPr>
          <p:spPr>
            <a:xfrm>
              <a:off x="2988181" y="3247574"/>
              <a:ext cx="872700" cy="23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581549" y="376975"/>
            <a:ext cx="79809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In Class Assignment: Temperature Converter (Advanced)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Your temperature conversion should be done with a </a:t>
            </a:r>
            <a:r>
              <a:rPr b="1" lang="en" sz="1400"/>
              <a:t>function</a:t>
            </a:r>
            <a:r>
              <a:rPr lang="en" sz="1400"/>
              <a:t> (not inline)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Only display the results after the form is submitted, not when the page first loads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Add some logic to display a message: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Example: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0" name="Google Shape;230;p46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231" name="Google Shape;231;p46"/>
          <p:cNvSpPr/>
          <p:nvPr/>
        </p:nvSpPr>
        <p:spPr>
          <a:xfrm>
            <a:off x="1573475" y="3687500"/>
            <a:ext cx="7057200" cy="107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6"/>
          <p:cNvSpPr txBox="1"/>
          <p:nvPr/>
        </p:nvSpPr>
        <p:spPr>
          <a:xfrm>
            <a:off x="1573475" y="3687494"/>
            <a:ext cx="664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temperature in Fahrenheit 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75 </a:t>
            </a:r>
            <a:r>
              <a:rPr lang="en" sz="1100">
                <a:solidFill>
                  <a:schemeClr val="dk1"/>
                </a:solidFill>
              </a:rPr>
              <a:t>degrees Fahrenheit is equivalent to </a:t>
            </a:r>
            <a:r>
              <a:rPr b="1" lang="en" sz="1100">
                <a:solidFill>
                  <a:srgbClr val="0000FF"/>
                </a:solidFill>
              </a:rPr>
              <a:t>23.8889</a:t>
            </a:r>
            <a:r>
              <a:rPr lang="en" sz="1100">
                <a:solidFill>
                  <a:srgbClr val="0000FF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degrees celsius.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It’s quite comfortable!</a:t>
            </a:r>
            <a:endParaRPr sz="1100">
              <a:solidFill>
                <a:srgbClr val="D1D1D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4590171" y="3759399"/>
            <a:ext cx="771300" cy="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Convert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46"/>
          <p:cNvSpPr/>
          <p:nvPr/>
        </p:nvSpPr>
        <p:spPr>
          <a:xfrm>
            <a:off x="3801631" y="3762300"/>
            <a:ext cx="730200" cy="23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75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35" name="Google Shape;235;p46"/>
          <p:cNvGraphicFramePr/>
          <p:nvPr/>
        </p:nvGraphicFramePr>
        <p:xfrm>
          <a:off x="923875" y="16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{2C36F8F3-579C-40B0-9E8D-E15933CA0B34}</a:tableStyleId>
              </a:tblPr>
              <a:tblGrid>
                <a:gridCol w="3648075"/>
                <a:gridCol w="3648075"/>
              </a:tblGrid>
              <a:tr h="2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If the temperature in Celsius is...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Then display this message...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or less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Brrr, it’s freezing!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0 and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Wow, it’s cold!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10 and 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It’s quite comfortable!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Ouch, it’s hot!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46"/>
          <p:cNvSpPr/>
          <p:nvPr/>
        </p:nvSpPr>
        <p:spPr>
          <a:xfrm>
            <a:off x="1409855" y="4375625"/>
            <a:ext cx="2309373" cy="464698"/>
          </a:xfrm>
          <a:custGeom>
            <a:rect b="b" l="l" r="r" t="t"/>
            <a:pathLst>
              <a:path extrusionOk="0" h="24774" w="232741">
                <a:moveTo>
                  <a:pt x="17007" y="0"/>
                </a:moveTo>
                <a:cubicBezTo>
                  <a:pt x="12806" y="0"/>
                  <a:pt x="8335" y="349"/>
                  <a:pt x="4617" y="2305"/>
                </a:cubicBezTo>
                <a:cubicBezTo>
                  <a:pt x="762" y="4334"/>
                  <a:pt x="-1532" y="11805"/>
                  <a:pt x="1447" y="14983"/>
                </a:cubicBezTo>
                <a:cubicBezTo>
                  <a:pt x="12475" y="26748"/>
                  <a:pt x="32866" y="23916"/>
                  <a:pt x="48992" y="23916"/>
                </a:cubicBezTo>
                <a:cubicBezTo>
                  <a:pt x="80401" y="23916"/>
                  <a:pt x="111820" y="25340"/>
                  <a:pt x="143217" y="24492"/>
                </a:cubicBezTo>
                <a:cubicBezTo>
                  <a:pt x="151223" y="24276"/>
                  <a:pt x="159125" y="22187"/>
                  <a:pt x="167134" y="22187"/>
                </a:cubicBezTo>
                <a:cubicBezTo>
                  <a:pt x="180197" y="22187"/>
                  <a:pt x="193260" y="22187"/>
                  <a:pt x="206323" y="22187"/>
                </a:cubicBezTo>
                <a:cubicBezTo>
                  <a:pt x="215653" y="22187"/>
                  <a:pt x="230521" y="21499"/>
                  <a:pt x="232544" y="12390"/>
                </a:cubicBezTo>
                <a:cubicBezTo>
                  <a:pt x="234120" y="5293"/>
                  <a:pt x="218779" y="6627"/>
                  <a:pt x="211509" y="6627"/>
                </a:cubicBezTo>
                <a:cubicBezTo>
                  <a:pt x="195263" y="6627"/>
                  <a:pt x="179027" y="5623"/>
                  <a:pt x="162812" y="4610"/>
                </a:cubicBezTo>
                <a:cubicBezTo>
                  <a:pt x="113993" y="1560"/>
                  <a:pt x="65057" y="0"/>
                  <a:pt x="16143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603449" y="336800"/>
            <a:ext cx="77115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In Class Assignment: Dynamic Form</a:t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Save your feedback.php file as </a:t>
            </a:r>
            <a:r>
              <a:rPr b="1" lang="en" sz="1400"/>
              <a:t>public_html/class-projects/php/stateform.php</a:t>
            </a:r>
            <a:r>
              <a:rPr lang="en" sz="1400"/>
              <a:t> (new file)</a:t>
            </a:r>
            <a:r>
              <a:rPr lang="en" sz="1400"/>
              <a:t> and change it so that when the form is submitted, it displays an additional dropdown to the page called “state” containing all the states for the country selected.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For example, if you visit this page:</a:t>
            </a:r>
            <a:endParaRPr sz="14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stateform.php?country=</a:t>
            </a:r>
            <a:r>
              <a:rPr b="1" lang="en" sz="1400">
                <a:solidFill>
                  <a:srgbClr val="FF0000"/>
                </a:solidFill>
              </a:rPr>
              <a:t>US</a:t>
            </a:r>
            <a:endParaRPr b="1" sz="1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state </a:t>
            </a:r>
            <a:r>
              <a:rPr lang="en" sz="1400"/>
              <a:t>drop-down should include the following options: Alabama (AL), Alaska (AK), Arizona (AZ), etc.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But if you visit this page:</a:t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stateform.php?country=</a:t>
            </a:r>
            <a:r>
              <a:rPr b="1" lang="en" sz="1400">
                <a:solidFill>
                  <a:srgbClr val="FF0000"/>
                </a:solidFill>
              </a:rPr>
              <a:t>CA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It should display a drop-down with the Canadian provinces (Google them to see what they are!)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the country is not recognized (i.e. is neither “US” nor “CA”) then display a message: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Unknown country [XX]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Finally, change the top of the page so that if a state was selected, it is displayed along with the other data that was submitted.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4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916650" y="800875"/>
            <a:ext cx="731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99999"/>
                </a:solidFill>
              </a:rPr>
              <a:t>Homework</a:t>
            </a:r>
            <a:endParaRPr b="1"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⊡"/>
            </a:pPr>
            <a:r>
              <a:rPr lang="en" sz="1500"/>
              <a:t>Finish your in class exercises, upload them to your cloud account, and send your instructor links to them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⊡"/>
            </a:pPr>
            <a:r>
              <a:rPr lang="en" sz="1500"/>
              <a:t>Prepare for PHP 3 by doing the Treehouse lesson </a:t>
            </a:r>
            <a:r>
              <a:rPr b="1" lang="en" sz="1500"/>
              <a:t>Object-Oriented PHP Basics [202 min]:</a:t>
            </a:r>
            <a:br>
              <a:rPr b="1" lang="en" sz="1500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https://teamtreehouse.com/library/objectoriented-php-basics-2</a:t>
            </a:r>
            <a:endParaRPr b="1" sz="1500"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838550" y="716525"/>
            <a:ext cx="73107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Prep for Class</a:t>
            </a:r>
            <a:br>
              <a:rPr b="1" lang="en"/>
            </a:b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Complete the Treehouse lesson </a:t>
            </a:r>
            <a:r>
              <a:rPr b="1" lang="en" sz="1500"/>
              <a:t>Build a Basic PHP Website [340 minutes]: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⊡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https://teamtreehouse.com/library/build-a-basic-php-website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4" name="Google Shape;134;p35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4294967295" type="ctrTitle"/>
          </p:nvPr>
        </p:nvSpPr>
        <p:spPr>
          <a:xfrm>
            <a:off x="1251700" y="1796700"/>
            <a:ext cx="66120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48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Today’s Class</a:t>
            </a:r>
            <a:endParaRPr b="1" sz="48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" name="Google Shape;140;p36"/>
          <p:cNvGrpSpPr/>
          <p:nvPr/>
        </p:nvGrpSpPr>
        <p:grpSpPr>
          <a:xfrm>
            <a:off x="4233510" y="499007"/>
            <a:ext cx="677029" cy="1103729"/>
            <a:chOff x="6730350" y="2315900"/>
            <a:chExt cx="257700" cy="420100"/>
          </a:xfrm>
        </p:grpSpPr>
        <p:sp>
          <p:nvSpPr>
            <p:cNvPr id="141" name="Google Shape;141;p3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idx="1" type="body"/>
          </p:nvPr>
        </p:nvSpPr>
        <p:spPr>
          <a:xfrm>
            <a:off x="916600" y="607500"/>
            <a:ext cx="73107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Today’s Class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Review: Loops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Including external PHP files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⊡"/>
            </a:pPr>
            <a:r>
              <a:rPr lang="en" sz="1400"/>
              <a:t>Processing forms</a:t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Form </a:t>
            </a:r>
            <a:r>
              <a:rPr b="1" lang="en" sz="1400"/>
              <a:t>method=get</a:t>
            </a:r>
            <a:r>
              <a:rPr lang="en" sz="1400"/>
              <a:t> vs. </a:t>
            </a:r>
            <a:r>
              <a:rPr b="1" lang="en" sz="1400"/>
              <a:t>method=post</a:t>
            </a:r>
            <a:endParaRPr b="1"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b="1" lang="en" sz="1400"/>
              <a:t>$_GET</a:t>
            </a:r>
            <a:r>
              <a:rPr lang="en" sz="1400"/>
              <a:t> vs </a:t>
            </a:r>
            <a:r>
              <a:rPr b="1" lang="en" sz="1400"/>
              <a:t>$_POST</a:t>
            </a:r>
            <a:r>
              <a:rPr lang="en" sz="1400"/>
              <a:t> vs </a:t>
            </a:r>
            <a:r>
              <a:rPr b="1" lang="en" sz="1400"/>
              <a:t>$_REQUEST</a:t>
            </a:r>
            <a:r>
              <a:rPr lang="en" sz="1400"/>
              <a:t> superglobals</a:t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Detecting whether form data has been submitted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 sz="1400"/>
              <a:t>In class projects:</a:t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Char char="□"/>
            </a:pPr>
            <a:r>
              <a:rPr lang="en" sz="1400"/>
              <a:t>Temperature converter</a:t>
            </a:r>
            <a:endParaRPr sz="1400"/>
          </a:p>
          <a:p>
            <a:pPr indent="-317500" lvl="1" marL="914400" rtl="0" algn="l">
              <a:spcBef>
                <a:spcPts val="48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Creating and processing a form with multiple input fields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</a:pPr>
            <a:r>
              <a:rPr lang="en" sz="1400"/>
              <a:t>Dynamically populating form options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37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692200" y="480075"/>
            <a:ext cx="76785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Review: Loops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Given the following string-indexed array: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 PHP code to </a:t>
            </a:r>
            <a:r>
              <a:rPr b="1" lang="en" sz="1400"/>
              <a:t>loop</a:t>
            </a:r>
            <a:r>
              <a:rPr lang="en" sz="1400"/>
              <a:t> through this array and output the following HTML: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Save your script as </a:t>
            </a:r>
            <a:r>
              <a:rPr b="1" lang="en" sz="1400"/>
              <a:t>public_html/class-samples/stateloop.php</a:t>
            </a:r>
            <a:r>
              <a:rPr lang="en" sz="1400"/>
              <a:t>.</a:t>
            </a:r>
            <a:endParaRPr sz="1400"/>
          </a:p>
        </p:txBody>
      </p:sp>
      <p:sp>
        <p:nvSpPr>
          <p:cNvPr id="157" name="Google Shape;157;p38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158" name="Google Shape;158;p38"/>
          <p:cNvSpPr txBox="1"/>
          <p:nvPr/>
        </p:nvSpPr>
        <p:spPr>
          <a:xfrm>
            <a:off x="652600" y="1469250"/>
            <a:ext cx="7839000" cy="9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$states = [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'AL'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'Alabama'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'NY'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'New York'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'FL'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'Florida'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'TX'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'Texas'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solidFill>
                <a:srgbClr val="D2CD8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38"/>
          <p:cNvSpPr txBox="1"/>
          <p:nvPr/>
        </p:nvSpPr>
        <p:spPr>
          <a:xfrm>
            <a:off x="848425" y="3039150"/>
            <a:ext cx="7839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&lt;select name=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"state"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&lt;option value=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"AL"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&gt;Alabama&lt;/option&gt;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&lt;option value=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"NY"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&gt;New York&lt;/option&gt;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&lt;option value=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"FL"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&gt;Florida&lt;/option&gt;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&lt;option value=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"TX"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&gt;Texas&lt;/option&gt;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&lt;/select&gt;</a:t>
            </a:r>
            <a:endParaRPr sz="1100">
              <a:solidFill>
                <a:srgbClr val="D2CD8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2CD8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>
            <p:ph idx="1" type="body"/>
          </p:nvPr>
        </p:nvSpPr>
        <p:spPr>
          <a:xfrm>
            <a:off x="692200" y="589950"/>
            <a:ext cx="76785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Including External PHP Files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PHP has a built-in command that lets you pull in external PHP files: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causes the contents of the the </a:t>
            </a:r>
            <a:r>
              <a:rPr b="1" lang="en" sz="1400"/>
              <a:t>some-other-file-name.php</a:t>
            </a:r>
            <a:r>
              <a:rPr lang="en" sz="1400"/>
              <a:t> file to be included and interpreted by PHP.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file may contain HTML and/or PHP (even other </a:t>
            </a:r>
            <a:r>
              <a:rPr b="1" lang="en" sz="1400"/>
              <a:t>include</a:t>
            </a:r>
            <a:r>
              <a:rPr lang="en" sz="1400"/>
              <a:t> commands!), depending on your needs.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39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166" name="Google Shape;166;p39"/>
          <p:cNvSpPr txBox="1"/>
          <p:nvPr/>
        </p:nvSpPr>
        <p:spPr>
          <a:xfrm>
            <a:off x="692200" y="1522725"/>
            <a:ext cx="7839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include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'some-other-file-name.php'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solidFill>
                <a:srgbClr val="D2CD8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612700" y="457700"/>
            <a:ext cx="79185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Forms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When you submit a form, its data gets sent to your script in the form of key/value pairs (in other words, an array!). For example, when you fill out this form and submit it: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will cause the following data to be sent to your script in </a:t>
            </a:r>
            <a:r>
              <a:rPr b="1" lang="en" sz="1400"/>
              <a:t>$_REQUEST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(In this example, “Kim” and “3” are whatever you filled in for the </a:t>
            </a:r>
            <a:r>
              <a:rPr b="1" lang="en" sz="1400"/>
              <a:t>fname</a:t>
            </a:r>
            <a:r>
              <a:rPr lang="en" sz="1400"/>
              <a:t> and </a:t>
            </a:r>
            <a:r>
              <a:rPr b="1" lang="en" sz="1400"/>
              <a:t>cars</a:t>
            </a:r>
            <a:r>
              <a:rPr lang="en" sz="1400"/>
              <a:t> fields.)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Your PHP script can then look in </a:t>
            </a:r>
            <a:r>
              <a:rPr b="1" lang="en" sz="1400"/>
              <a:t>$_REQUEST</a:t>
            </a:r>
            <a:r>
              <a:rPr lang="en" sz="1400"/>
              <a:t> to determine what data was submitted: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40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652500" y="1574275"/>
            <a:ext cx="78390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&lt;form method=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"get"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First name: &lt;input type=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"text"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"fname"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How many cars: &lt;input type=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"text"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"cars"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&lt;input type=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"submit"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value=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"Submit"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  <a:endParaRPr sz="1100">
              <a:solidFill>
                <a:srgbClr val="FF8906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652450" y="3174650"/>
            <a:ext cx="7839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'fname'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i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Kim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'cars'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i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100">
              <a:solidFill>
                <a:srgbClr val="E6617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52500" y="4190450"/>
            <a:ext cx="7839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&lt;?php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echo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'Your first name is 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 $_REQUEST[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'fname'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]; ?&gt;</a:t>
            </a:r>
            <a:endParaRPr sz="1100">
              <a:solidFill>
                <a:srgbClr val="F6C1D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617900" y="219975"/>
            <a:ext cx="79185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GET vs POST Methods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Forms can submit data two ways: &lt;form method=</a:t>
            </a:r>
            <a:r>
              <a:rPr lang="en" sz="1400"/>
              <a:t>"</a:t>
            </a:r>
            <a:r>
              <a:rPr b="1" lang="en" sz="1400"/>
              <a:t>GET</a:t>
            </a:r>
            <a:r>
              <a:rPr lang="en" sz="1400"/>
              <a:t>"</a:t>
            </a:r>
            <a:r>
              <a:rPr lang="en" sz="1400"/>
              <a:t>&gt; or &lt;form method=</a:t>
            </a:r>
            <a:r>
              <a:rPr lang="en" sz="1400"/>
              <a:t>"</a:t>
            </a:r>
            <a:r>
              <a:rPr b="1" lang="en" sz="1400"/>
              <a:t>POST</a:t>
            </a:r>
            <a:r>
              <a:rPr lang="en" sz="1400"/>
              <a:t>"</a:t>
            </a:r>
            <a:r>
              <a:rPr lang="en" sz="1400"/>
              <a:t>&gt;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basic differences are:</a:t>
            </a:r>
            <a:endParaRPr sz="1400"/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2</a:t>
            </a:r>
            <a:endParaRPr/>
          </a:p>
        </p:txBody>
      </p:sp>
      <p:graphicFrame>
        <p:nvGraphicFramePr>
          <p:cNvPr id="182" name="Google Shape;182;p41"/>
          <p:cNvGraphicFramePr/>
          <p:nvPr/>
        </p:nvGraphicFramePr>
        <p:xfrm>
          <a:off x="679350" y="13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{B1ADCDAF-E5D8-4B17-B969-483E9A94FBEF}</a:tableStyleId>
              </a:tblPr>
              <a:tblGrid>
                <a:gridCol w="2526250"/>
                <a:gridCol w="2166525"/>
                <a:gridCol w="305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Form method:</a:t>
                      </a:r>
                      <a:endParaRPr b="1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GET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POST</a:t>
                      </a:r>
                      <a:endParaRPr b="1">
                        <a:solidFill>
                          <a:srgbClr val="434343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Sends form data...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In the query string</a:t>
                      </a:r>
                      <a:endParaRPr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(at the end of the URL)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Behind the scenes</a:t>
                      </a:r>
                      <a:endParaRPr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(as part of HTTP headers)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Data gets sent to PHP in...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$_GET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and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</a:br>
                      <a:r>
                        <a:rPr b="1"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$_REQUEST</a:t>
                      </a:r>
                      <a:endParaRPr b="1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$_POST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and</a:t>
                      </a:r>
                      <a:endParaRPr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$_REQUEST</a:t>
                      </a:r>
                      <a:endParaRPr b="1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Good for forms with...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Limited input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Long input and/or binary data (e.g. uploads)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Works with uploads?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&lt;input type=”file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No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Yes (but you must add </a:t>
                      </a: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enctype="multipart/form-data"</a:t>
                      </a:r>
                      <a:b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</a:br>
                      <a:r>
                        <a:rPr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 the form tag)</a:t>
                      </a:r>
                      <a:endParaRPr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703275" y="409900"/>
            <a:ext cx="78693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Superglobals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PHP provides many built-in "global" variables known as "superglobals" that you can access from your PHP script. These include, among other things the array named </a:t>
            </a:r>
            <a:r>
              <a:rPr b="1" lang="en" sz="1400"/>
              <a:t>$_REQUEST</a:t>
            </a:r>
            <a:r>
              <a:rPr lang="en" sz="1400"/>
              <a:t>, which contains all form variables that get sent to your script.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Example: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More info on superglobals: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http://php.net/manual/en/language.variables.superglobals.php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42"/>
          <p:cNvSpPr txBox="1"/>
          <p:nvPr>
            <p:ph type="title"/>
          </p:nvPr>
        </p:nvSpPr>
        <p:spPr>
          <a:xfrm>
            <a:off x="3055300" y="91575"/>
            <a:ext cx="3033300" cy="464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2</a:t>
            </a:r>
            <a:endParaRPr/>
          </a:p>
        </p:txBody>
      </p:sp>
      <p:sp>
        <p:nvSpPr>
          <p:cNvPr id="189" name="Google Shape;189;p42"/>
          <p:cNvSpPr txBox="1"/>
          <p:nvPr/>
        </p:nvSpPr>
        <p:spPr>
          <a:xfrm>
            <a:off x="703275" y="1957986"/>
            <a:ext cx="78390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There were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echo sizeof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 $_REQUEST 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form variables posted to the page. They are: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&lt;?php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Display the array of form variables that were posted:</a:t>
            </a:r>
            <a:endParaRPr sz="11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foreach( $_REQUEST as $k =&gt; $v )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echo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'key 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 $k .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 has a value of '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 $v . </a:t>
            </a:r>
            <a:r>
              <a:rPr b="1" lang="en" sz="11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'&lt;br /&gt;'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100">
              <a:solidFill>
                <a:srgbClr val="D1D1D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