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0BEB2B-DC37-42E2-9191-017E7A6C3336}">
  <a:tblStyle styleId="{010BEB2B-DC37-42E2-9191-017E7A6C33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font" Target="fonts/Montserrat-boldItalic.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761ff64c2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761ff64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also a third, older version from older versions of PHP. These functions start with 'mysql' (not mysqli). You might find code examples on the Internet for this, but these older functions are deprecated, and won't be available in the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61ff64c2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61ff64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class what they would put in for the values that need to change. Describe how host=localhost.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4ebcef447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ebcef44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761ff64c2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61ff64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 name="Shape 8"/>
        <p:cNvGrpSpPr/>
        <p:nvPr/>
      </p:nvGrpSpPr>
      <p:grpSpPr>
        <a:xfrm>
          <a:off x="0" y="0"/>
          <a:ext cx="0" cy="0"/>
          <a:chOff x="0" y="0"/>
          <a:chExt cx="0" cy="0"/>
        </a:xfrm>
      </p:grpSpPr>
      <p:sp>
        <p:nvSpPr>
          <p:cNvPr id="9" name="Google Shape;9;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10" name="Google Shape;10;p2"/>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434343"/>
        </a:solidFill>
      </p:bgPr>
    </p:bg>
    <p:spTree>
      <p:nvGrpSpPr>
        <p:cNvPr id="42" name="Shape 42"/>
        <p:cNvGrpSpPr/>
        <p:nvPr/>
      </p:nvGrpSpPr>
      <p:grpSpPr>
        <a:xfrm>
          <a:off x="0" y="0"/>
          <a:ext cx="0" cy="0"/>
          <a:chOff x="0" y="0"/>
          <a:chExt cx="0" cy="0"/>
        </a:xfrm>
      </p:grpSpPr>
      <p:sp>
        <p:nvSpPr>
          <p:cNvPr id="43" name="Google Shape;43;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11" name="Shape 11"/>
        <p:cNvGrpSpPr/>
        <p:nvPr/>
      </p:nvGrpSpPr>
      <p:grpSpPr>
        <a:xfrm>
          <a:off x="0" y="0"/>
          <a:ext cx="0" cy="0"/>
          <a:chOff x="0" y="0"/>
          <a:chExt cx="0" cy="0"/>
        </a:xfrm>
      </p:grpSpPr>
      <p:sp>
        <p:nvSpPr>
          <p:cNvPr id="12" name="Google Shape;12;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13" name="Google Shape;13;p3"/>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None/>
              <a:defRPr b="0" sz="2400">
                <a:solidFill>
                  <a:srgbClr val="434343"/>
                </a:solidFill>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14" name="Google Shape;14;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15" name="Shape 15"/>
        <p:cNvGrpSpPr/>
        <p:nvPr/>
      </p:nvGrpSpPr>
      <p:grpSpPr>
        <a:xfrm>
          <a:off x="0" y="0"/>
          <a:ext cx="0" cy="0"/>
          <a:chOff x="0" y="0"/>
          <a:chExt cx="0" cy="0"/>
        </a:xfrm>
      </p:grpSpPr>
      <p:sp>
        <p:nvSpPr>
          <p:cNvPr id="16" name="Google Shape;16;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17" name="Google Shape;17;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algn="ctr">
              <a:spcBef>
                <a:spcPts val="0"/>
              </a:spcBef>
              <a:spcAft>
                <a:spcPts val="0"/>
              </a:spcAft>
              <a:buClr>
                <a:srgbClr val="CCCCCC"/>
              </a:buClr>
              <a:buSzPts val="1800"/>
              <a:buChar char="■"/>
              <a:defRPr i="1">
                <a:solidFill>
                  <a:srgbClr val="CCCCCC"/>
                </a:solidFill>
              </a:defRPr>
            </a:lvl9pPr>
          </a:lstStyle>
          <a:p/>
        </p:txBody>
      </p:sp>
      <p:sp>
        <p:nvSpPr>
          <p:cNvPr id="18" name="Google Shape;18;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1" name="Google Shape;21;p5"/>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 name="Google Shape;22;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5" name="Google Shape;25;p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 name="Google Shape;26;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0" name="Google Shape;30;p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1" name="Google Shape;31;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2" name="Google Shape;32;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9" name="Google Shape;39;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99999"/>
              </a:buClr>
              <a:buSzPts val="1200"/>
              <a:buNone/>
              <a:defRPr i="1" sz="12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indent="-342900" lvl="1" marL="9144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indent="-381000" lvl="2" marL="13716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indent="-342900" lvl="3" marL="18288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indent="-342900" lvl="4" marL="22860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indent="-342900" lvl="5" marL="27432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indent="-342900" lvl="6" marL="32004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indent="-342900" lvl="7" marL="36576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indent="-342900" lvl="8" marL="41148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2"/>
          <p:cNvSpPr txBox="1"/>
          <p:nvPr>
            <p:ph type="ctrTitle"/>
          </p:nvPr>
        </p:nvSpPr>
        <p:spPr>
          <a:xfrm>
            <a:off x="2296350" y="1621625"/>
            <a:ext cx="4551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PHP pt 4</a:t>
            </a:r>
            <a:endParaRPr/>
          </a:p>
          <a:p>
            <a:pPr indent="0" lvl="0" marL="0" rtl="0" algn="ctr">
              <a:spcBef>
                <a:spcPts val="0"/>
              </a:spcBef>
              <a:spcAft>
                <a:spcPts val="0"/>
              </a:spcAft>
              <a:buNone/>
            </a:pPr>
            <a:r>
              <a:rPr lang="en"/>
              <a:t>PDO Connection</a:t>
            </a:r>
            <a:endParaRPr/>
          </a:p>
        </p:txBody>
      </p:sp>
      <p:sp>
        <p:nvSpPr>
          <p:cNvPr id="49" name="Google Shape;49;p12"/>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0" name="Google Shape;50;p12"/>
          <p:cNvSpPr txBox="1"/>
          <p:nvPr/>
        </p:nvSpPr>
        <p:spPr>
          <a:xfrm>
            <a:off x="915750" y="2781425"/>
            <a:ext cx="7355700" cy="1159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t/>
            </a:r>
            <a:endParaRPr sz="1800">
              <a:solidFill>
                <a:srgbClr val="434343"/>
              </a:solidFill>
              <a:latin typeface="Droid Serif"/>
              <a:ea typeface="Droid Serif"/>
              <a:cs typeface="Droid Serif"/>
              <a:sym typeface="Droid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idx="1" type="body"/>
          </p:nvPr>
        </p:nvSpPr>
        <p:spPr>
          <a:xfrm>
            <a:off x="586850" y="505550"/>
            <a:ext cx="7980900" cy="339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Using a</a:t>
            </a:r>
            <a:r>
              <a:rPr b="1" lang="en" sz="1800"/>
              <a:t> database</a:t>
            </a:r>
            <a:endParaRPr sz="18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PHP has two basic methods for communicating with a MySQL database:</a:t>
            </a:r>
            <a:endParaRPr sz="1400"/>
          </a:p>
          <a:p>
            <a:pPr indent="-317500" lvl="0" marL="457200" rtl="0" algn="l">
              <a:spcBef>
                <a:spcPts val="600"/>
              </a:spcBef>
              <a:spcAft>
                <a:spcPts val="0"/>
              </a:spcAft>
              <a:buSzPts val="1400"/>
              <a:buFont typeface="Consolas"/>
              <a:buChar char="⊡"/>
            </a:pPr>
            <a:r>
              <a:rPr lang="en" sz="1400"/>
              <a:t>The </a:t>
            </a:r>
            <a:r>
              <a:rPr b="1" lang="en" sz="1400"/>
              <a:t>PDO</a:t>
            </a:r>
            <a:r>
              <a:rPr lang="en" sz="1400"/>
              <a:t> (PHP Data Objects) object-oriented method</a:t>
            </a:r>
            <a:endParaRPr sz="1400"/>
          </a:p>
          <a:p>
            <a:pPr indent="-317500" lvl="0" marL="457200" rtl="0" algn="l">
              <a:spcBef>
                <a:spcPts val="0"/>
              </a:spcBef>
              <a:spcAft>
                <a:spcPts val="0"/>
              </a:spcAft>
              <a:buSzPts val="1400"/>
              <a:buFont typeface="Consolas"/>
              <a:buChar char="⊡"/>
            </a:pPr>
            <a:r>
              <a:rPr lang="en" sz="1400"/>
              <a:t>The </a:t>
            </a:r>
            <a:r>
              <a:rPr b="1" lang="en" sz="1400"/>
              <a:t>mysqli</a:t>
            </a:r>
            <a:r>
              <a:rPr lang="en" sz="1400"/>
              <a:t> family of functions</a:t>
            </a:r>
            <a:br>
              <a:rPr lang="en" sz="1400"/>
            </a:br>
            <a:endParaRPr sz="1400"/>
          </a:p>
          <a:p>
            <a:pPr indent="0" lvl="0" marL="0" rtl="0" algn="l">
              <a:spcBef>
                <a:spcPts val="600"/>
              </a:spcBef>
              <a:spcAft>
                <a:spcPts val="0"/>
              </a:spcAft>
              <a:buNone/>
            </a:pPr>
            <a:r>
              <a:rPr b="1" lang="en" sz="1400"/>
              <a:t>Common Database Tasks</a:t>
            </a:r>
            <a:endParaRPr baseline="30000"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400"/>
              <a:t>We will use the PDO method because it works with more databases than just MySQL, and is the "best practice".</a:t>
            </a:r>
            <a:endParaRPr b="1" sz="1400"/>
          </a:p>
          <a:p>
            <a:pPr indent="0" lvl="0" marL="0" rtl="0" algn="l">
              <a:spcBef>
                <a:spcPts val="600"/>
              </a:spcBef>
              <a:spcAft>
                <a:spcPts val="0"/>
              </a:spcAft>
              <a:buNone/>
            </a:pPr>
            <a:r>
              <a:t/>
            </a:r>
            <a:endParaRPr sz="1400"/>
          </a:p>
        </p:txBody>
      </p:sp>
      <p:sp>
        <p:nvSpPr>
          <p:cNvPr id="56" name="Google Shape;56;p1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4</a:t>
            </a:r>
            <a:endParaRPr/>
          </a:p>
        </p:txBody>
      </p:sp>
      <p:graphicFrame>
        <p:nvGraphicFramePr>
          <p:cNvPr id="57" name="Google Shape;57;p13"/>
          <p:cNvGraphicFramePr/>
          <p:nvPr/>
        </p:nvGraphicFramePr>
        <p:xfrm>
          <a:off x="691100" y="2672550"/>
          <a:ext cx="3000000" cy="3000000"/>
        </p:xfrm>
        <a:graphic>
          <a:graphicData uri="http://schemas.openxmlformats.org/drawingml/2006/table">
            <a:tbl>
              <a:tblPr>
                <a:noFill/>
                <a:tableStyleId>{010BEB2B-DC37-42E2-9191-017E7A6C3336}</a:tableStyleId>
              </a:tblPr>
              <a:tblGrid>
                <a:gridCol w="4038375"/>
                <a:gridCol w="1908250"/>
                <a:gridCol w="1825775"/>
              </a:tblGrid>
              <a:tr h="274325">
                <a:tc>
                  <a:txBody>
                    <a:bodyPr/>
                    <a:lstStyle/>
                    <a:p>
                      <a:pPr indent="0" lvl="0" marL="0" rtl="0" algn="l">
                        <a:lnSpc>
                          <a:spcPct val="115000"/>
                        </a:lnSpc>
                        <a:spcBef>
                          <a:spcPts val="0"/>
                        </a:spcBef>
                        <a:spcAft>
                          <a:spcPts val="0"/>
                        </a:spcAft>
                        <a:buNone/>
                      </a:pPr>
                      <a:r>
                        <a:rPr b="1" lang="en" sz="1200"/>
                        <a:t>Action</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PDO</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t>MySQLi</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4325">
                <a:tc>
                  <a:txBody>
                    <a:bodyPr/>
                    <a:lstStyle/>
                    <a:p>
                      <a:pPr indent="0" lvl="0" marL="0" rtl="0" algn="l">
                        <a:lnSpc>
                          <a:spcPct val="100000"/>
                        </a:lnSpc>
                        <a:spcBef>
                          <a:spcPts val="0"/>
                        </a:spcBef>
                        <a:spcAft>
                          <a:spcPts val="0"/>
                        </a:spcAft>
                        <a:buNone/>
                      </a:pPr>
                      <a:r>
                        <a:rPr lang="en" sz="1200"/>
                        <a:t>connect to a database server and select a DB</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$db = new PDO(...)</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mysqli_connect(...)</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4325">
                <a:tc>
                  <a:txBody>
                    <a:bodyPr/>
                    <a:lstStyle/>
                    <a:p>
                      <a:pPr indent="0" lvl="0" marL="0" rtl="0" algn="l">
                        <a:lnSpc>
                          <a:spcPct val="100000"/>
                        </a:lnSpc>
                        <a:spcBef>
                          <a:spcPts val="0"/>
                        </a:spcBef>
                        <a:spcAft>
                          <a:spcPts val="0"/>
                        </a:spcAft>
                        <a:buNone/>
                      </a:pPr>
                      <a:r>
                        <a:rPr lang="en" sz="1200"/>
                        <a:t>perform (execute) an SQL statement</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$db-&gt;query(...)</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mysqli_query(...)</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4325">
                <a:tc>
                  <a:txBody>
                    <a:bodyPr/>
                    <a:lstStyle/>
                    <a:p>
                      <a:pPr indent="0" lvl="0" marL="0" rtl="0" algn="l">
                        <a:lnSpc>
                          <a:spcPct val="100000"/>
                        </a:lnSpc>
                        <a:spcBef>
                          <a:spcPts val="0"/>
                        </a:spcBef>
                        <a:spcAft>
                          <a:spcPts val="0"/>
                        </a:spcAft>
                        <a:buNone/>
                      </a:pPr>
                      <a:r>
                        <a:rPr lang="en" sz="1200"/>
                        <a:t>fetch (read) results of a query</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$results-&gt;fetch(...)</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mysqli_fetch_assoc(...)</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4325">
                <a:tc>
                  <a:txBody>
                    <a:bodyPr/>
                    <a:lstStyle/>
                    <a:p>
                      <a:pPr indent="0" lvl="0" marL="0" rtl="0" algn="l">
                        <a:lnSpc>
                          <a:spcPct val="100000"/>
                        </a:lnSpc>
                        <a:spcBef>
                          <a:spcPts val="0"/>
                        </a:spcBef>
                        <a:spcAft>
                          <a:spcPts val="0"/>
                        </a:spcAft>
                        <a:buNone/>
                      </a:pPr>
                      <a:r>
                        <a:rPr lang="en" sz="1200"/>
                        <a:t>fetch (read) ID of most recently inserted row</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$db-&gt;lastInsertId()</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t>mysqli_insert_id(...)</a:t>
                      </a:r>
                      <a:endParaRPr sz="1200"/>
                    </a:p>
                  </a:txBody>
                  <a:tcPr marT="0" marB="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619500" y="1837150"/>
            <a:ext cx="7905000" cy="26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050">
              <a:solidFill>
                <a:srgbClr val="000080"/>
              </a:solidFill>
              <a:highlight>
                <a:srgbClr val="F7FAFF"/>
              </a:highlight>
              <a:latin typeface="Roboto Mono"/>
              <a:ea typeface="Roboto Mono"/>
              <a:cs typeface="Roboto Mono"/>
              <a:sym typeface="Roboto Mono"/>
            </a:endParaRPr>
          </a:p>
        </p:txBody>
      </p:sp>
      <p:sp>
        <p:nvSpPr>
          <p:cNvPr id="63" name="Google Shape;63;p14"/>
          <p:cNvSpPr txBox="1"/>
          <p:nvPr>
            <p:ph idx="1" type="body"/>
          </p:nvPr>
        </p:nvSpPr>
        <p:spPr>
          <a:xfrm>
            <a:off x="560300" y="476400"/>
            <a:ext cx="7612800" cy="419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Connecting to a database</a:t>
            </a:r>
            <a:endParaRPr sz="1800"/>
          </a:p>
          <a:p>
            <a:pPr indent="0" lvl="0" marL="0" rtl="0" algn="l">
              <a:spcBef>
                <a:spcPts val="600"/>
              </a:spcBef>
              <a:spcAft>
                <a:spcPts val="0"/>
              </a:spcAft>
              <a:buNone/>
            </a:pPr>
            <a:r>
              <a:rPr lang="en" sz="1400"/>
              <a:t>T</a:t>
            </a:r>
            <a:r>
              <a:rPr lang="en" sz="1400"/>
              <a:t>o connect to a database, you must first create a new PDO object. You use that object to send your SQL queries to the server and fetch the results.</a:t>
            </a:r>
            <a:endParaRPr sz="1400"/>
          </a:p>
          <a:p>
            <a:pPr indent="0" lvl="0" marL="0" rtl="0" algn="l">
              <a:spcBef>
                <a:spcPts val="600"/>
              </a:spcBef>
              <a:spcAft>
                <a:spcPts val="0"/>
              </a:spcAft>
              <a:buNone/>
            </a:pPr>
            <a:r>
              <a:rPr lang="en" sz="1400"/>
              <a:t>Since all of your pages will be connecting to the database, you should put this in its own file. </a:t>
            </a:r>
            <a:r>
              <a:rPr lang="en" sz="1400"/>
              <a:t>Typical</a:t>
            </a:r>
            <a:r>
              <a:rPr lang="en" sz="1400"/>
              <a:t> filenames are 'db.php', 'database.php', 'dbconnect.php' or similar.</a:t>
            </a:r>
            <a:endParaRPr sz="1400"/>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8000"/>
                </a:solidFill>
                <a:latin typeface="Roboto Mono"/>
                <a:ea typeface="Roboto Mono"/>
                <a:cs typeface="Roboto Mono"/>
                <a:sym typeface="Roboto Mono"/>
              </a:rPr>
              <a:t>// set the default connection values.</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$host = </a:t>
            </a:r>
            <a:r>
              <a:rPr lang="en" sz="900">
                <a:solidFill>
                  <a:srgbClr val="A31515"/>
                </a:solidFill>
                <a:latin typeface="Roboto Mono"/>
                <a:ea typeface="Roboto Mono"/>
                <a:cs typeface="Roboto Mono"/>
                <a:sym typeface="Roboto Mono"/>
              </a:rPr>
              <a:t>"localhost:3306"</a:t>
            </a:r>
            <a:r>
              <a:rPr lang="en" sz="900">
                <a:solidFill>
                  <a:schemeClr val="dk1"/>
                </a:solidFill>
                <a:latin typeface="Roboto Mono"/>
                <a:ea typeface="Roboto Mono"/>
                <a:cs typeface="Roboto Mono"/>
                <a:sym typeface="Roboto Mono"/>
              </a:rPr>
              <a:t>;</a:t>
            </a:r>
            <a:r>
              <a:rPr lang="en" sz="900">
                <a:solidFill>
                  <a:srgbClr val="008000"/>
                </a:solidFill>
                <a:latin typeface="Roboto Mono"/>
                <a:ea typeface="Roboto Mono"/>
                <a:cs typeface="Roboto Mono"/>
                <a:sym typeface="Roboto Mono"/>
              </a:rPr>
              <a:t> // use 127.0.0.1:8889 if you're not using port 3306</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$dbname = </a:t>
            </a:r>
            <a:r>
              <a:rPr lang="en" sz="900">
                <a:solidFill>
                  <a:srgbClr val="A31515"/>
                </a:solidFill>
                <a:latin typeface="Roboto Mono"/>
                <a:ea typeface="Roboto Mono"/>
                <a:cs typeface="Roboto Mono"/>
                <a:sym typeface="Roboto Mono"/>
              </a:rPr>
              <a:t>"ecommerce"</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$username = </a:t>
            </a:r>
            <a:r>
              <a:rPr lang="en" sz="900">
                <a:solidFill>
                  <a:srgbClr val="A31515"/>
                </a:solidFill>
                <a:latin typeface="Roboto Mono"/>
                <a:ea typeface="Roboto Mono"/>
                <a:cs typeface="Roboto Mono"/>
                <a:sym typeface="Roboto Mono"/>
              </a:rPr>
              <a:t>"root"</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$password = </a:t>
            </a:r>
            <a:r>
              <a:rPr lang="en" sz="900">
                <a:solidFill>
                  <a:srgbClr val="A31515"/>
                </a:solidFill>
                <a:latin typeface="Roboto Mono"/>
                <a:ea typeface="Roboto Mono"/>
                <a:cs typeface="Roboto Mono"/>
                <a:sym typeface="Roboto Mono"/>
              </a:rPr>
              <a:t>"root"</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t/>
            </a:r>
            <a:endParaRPr sz="11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008000"/>
                </a:solidFill>
                <a:latin typeface="Roboto Mono"/>
                <a:ea typeface="Roboto Mono"/>
                <a:cs typeface="Roboto Mono"/>
                <a:sym typeface="Roboto Mono"/>
              </a:rPr>
              <a:t>// Try to connect to the DB server and select a specific DB:</a:t>
            </a:r>
            <a:endParaRPr sz="11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00FF"/>
                </a:solidFill>
                <a:latin typeface="Roboto Mono"/>
                <a:ea typeface="Roboto Mono"/>
                <a:cs typeface="Roboto Mono"/>
                <a:sym typeface="Roboto Mono"/>
              </a:rPr>
              <a:t>try</a:t>
            </a: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PDO database functions go here: connect, query, etc.</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$db = </a:t>
            </a:r>
            <a:r>
              <a:rPr lang="en" sz="900">
                <a:solidFill>
                  <a:srgbClr val="0000FF"/>
                </a:solidFill>
                <a:latin typeface="Roboto Mono"/>
                <a:ea typeface="Roboto Mono"/>
                <a:cs typeface="Roboto Mono"/>
                <a:sym typeface="Roboto Mono"/>
              </a:rPr>
              <a:t>new</a:t>
            </a:r>
            <a:r>
              <a:rPr lang="en" sz="900">
                <a:solidFill>
                  <a:schemeClr val="dk1"/>
                </a:solidFill>
                <a:latin typeface="Roboto Mono"/>
                <a:ea typeface="Roboto Mono"/>
                <a:cs typeface="Roboto Mono"/>
                <a:sym typeface="Roboto Mono"/>
              </a:rPr>
              <a:t> PDO(</a:t>
            </a:r>
            <a:r>
              <a:rPr lang="en" sz="900">
                <a:solidFill>
                  <a:srgbClr val="A31515"/>
                </a:solidFill>
                <a:latin typeface="Roboto Mono"/>
                <a:ea typeface="Roboto Mono"/>
                <a:cs typeface="Roboto Mono"/>
                <a:sym typeface="Roboto Mono"/>
              </a:rPr>
              <a:t>"mysql:host=$host;dbname=$dbname"</a:t>
            </a:r>
            <a:r>
              <a:rPr lang="en" sz="900">
                <a:solidFill>
                  <a:schemeClr val="dk1"/>
                </a:solidFill>
                <a:latin typeface="Roboto Mono"/>
                <a:ea typeface="Roboto Mono"/>
                <a:cs typeface="Roboto Mono"/>
                <a:sym typeface="Roboto Mono"/>
              </a:rPr>
              <a:t>, </a:t>
            </a:r>
            <a:r>
              <a:rPr lang="en" sz="900">
                <a:solidFill>
                  <a:srgbClr val="A31515"/>
                </a:solidFill>
                <a:latin typeface="Roboto Mono"/>
                <a:ea typeface="Roboto Mono"/>
                <a:cs typeface="Roboto Mono"/>
                <a:sym typeface="Roboto Mono"/>
              </a:rPr>
              <a:t>$username</a:t>
            </a:r>
            <a:r>
              <a:rPr lang="en" sz="900">
                <a:solidFill>
                  <a:schemeClr val="dk1"/>
                </a:solidFill>
                <a:latin typeface="Roboto Mono"/>
                <a:ea typeface="Roboto Mono"/>
                <a:cs typeface="Roboto Mono"/>
                <a:sym typeface="Roboto Mono"/>
              </a:rPr>
              <a:t>, </a:t>
            </a:r>
            <a:r>
              <a:rPr lang="en" sz="900">
                <a:solidFill>
                  <a:srgbClr val="A31515"/>
                </a:solidFill>
                <a:latin typeface="Roboto Mono"/>
                <a:ea typeface="Roboto Mono"/>
                <a:cs typeface="Roboto Mono"/>
                <a:sym typeface="Roboto Mono"/>
              </a:rPr>
              <a:t>$password</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catch</a:t>
            </a:r>
            <a:r>
              <a:rPr lang="en" sz="900">
                <a:solidFill>
                  <a:schemeClr val="dk1"/>
                </a:solidFill>
                <a:latin typeface="Roboto Mono"/>
                <a:ea typeface="Roboto Mono"/>
                <a:cs typeface="Roboto Mono"/>
                <a:sym typeface="Roboto Mono"/>
              </a:rPr>
              <a:t> (PDOException $e) {</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echo $e-&gt;getMessage();</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exit</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Optional, but probably a good idea if things have failed</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a:t>
            </a:r>
            <a:endParaRPr sz="1100">
              <a:latin typeface="Roboto Mono"/>
              <a:ea typeface="Roboto Mono"/>
              <a:cs typeface="Roboto Mono"/>
              <a:sym typeface="Roboto Mono"/>
            </a:endParaRPr>
          </a:p>
        </p:txBody>
      </p:sp>
      <p:sp>
        <p:nvSpPr>
          <p:cNvPr id="64" name="Google Shape;64;p14"/>
          <p:cNvSpPr txBox="1"/>
          <p:nvPr>
            <p:ph type="title"/>
          </p:nvPr>
        </p:nvSpPr>
        <p:spPr>
          <a:xfrm>
            <a:off x="3241650" y="91571"/>
            <a:ext cx="2660700" cy="3849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619500" y="1837150"/>
            <a:ext cx="7905000" cy="26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050">
              <a:solidFill>
                <a:srgbClr val="000080"/>
              </a:solidFill>
              <a:highlight>
                <a:srgbClr val="F7FAFF"/>
              </a:highlight>
              <a:latin typeface="Roboto Mono"/>
              <a:ea typeface="Roboto Mono"/>
              <a:cs typeface="Roboto Mono"/>
              <a:sym typeface="Roboto Mono"/>
            </a:endParaRPr>
          </a:p>
        </p:txBody>
      </p:sp>
      <p:sp>
        <p:nvSpPr>
          <p:cNvPr id="70" name="Google Shape;70;p15"/>
          <p:cNvSpPr txBox="1"/>
          <p:nvPr>
            <p:ph idx="1" type="body"/>
          </p:nvPr>
        </p:nvSpPr>
        <p:spPr>
          <a:xfrm>
            <a:off x="560300" y="476400"/>
            <a:ext cx="7612800" cy="419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PDO Querying the database</a:t>
            </a:r>
            <a:endParaRPr sz="1800"/>
          </a:p>
          <a:p>
            <a:pPr indent="0" lvl="0" marL="0" rtl="0" algn="l">
              <a:spcBef>
                <a:spcPts val="600"/>
              </a:spcBef>
              <a:spcAft>
                <a:spcPts val="0"/>
              </a:spcAft>
              <a:buNone/>
            </a:pPr>
            <a:r>
              <a:rPr lang="en" sz="1400"/>
              <a:t>After you connect to the database, you can send it queries and fetch results.</a:t>
            </a:r>
            <a:endParaRPr sz="1400"/>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00FF"/>
                </a:solidFill>
                <a:latin typeface="Roboto Mono"/>
                <a:ea typeface="Roboto Mono"/>
                <a:cs typeface="Roboto Mono"/>
                <a:sym typeface="Roboto Mono"/>
              </a:rPr>
              <a:t>include_once</a:t>
            </a:r>
            <a:r>
              <a:rPr lang="en" sz="900">
                <a:solidFill>
                  <a:schemeClr val="dk1"/>
                </a:solidFill>
                <a:latin typeface="Roboto Mono"/>
                <a:ea typeface="Roboto Mono"/>
                <a:cs typeface="Roboto Mono"/>
                <a:sym typeface="Roboto Mono"/>
              </a:rPr>
              <a:t> </a:t>
            </a:r>
            <a:r>
              <a:rPr lang="en" sz="900">
                <a:solidFill>
                  <a:srgbClr val="A31515"/>
                </a:solidFill>
                <a:latin typeface="Roboto Mono"/>
                <a:ea typeface="Roboto Mono"/>
                <a:cs typeface="Roboto Mono"/>
                <a:sym typeface="Roboto Mono"/>
              </a:rPr>
              <a:t>"dbconnect.php"</a:t>
            </a:r>
            <a:r>
              <a:rPr lang="en" sz="900">
                <a:solidFill>
                  <a:schemeClr val="dk1"/>
                </a:solidFill>
                <a:latin typeface="Roboto Mono"/>
                <a:ea typeface="Roboto Mono"/>
                <a:cs typeface="Roboto Mono"/>
                <a:sym typeface="Roboto Mono"/>
              </a:rPr>
              <a:t>;</a:t>
            </a:r>
            <a:r>
              <a:rPr lang="en" sz="900">
                <a:solidFill>
                  <a:srgbClr val="008000"/>
                </a:solidFill>
                <a:latin typeface="Roboto Mono"/>
                <a:ea typeface="Roboto Mono"/>
                <a:cs typeface="Roboto Mono"/>
                <a:sym typeface="Roboto Mono"/>
              </a:rPr>
              <a:t> // Connect to the DB server and select the DB.</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8000"/>
                </a:solidFill>
                <a:latin typeface="Roboto Mono"/>
                <a:ea typeface="Roboto Mono"/>
                <a:cs typeface="Roboto Mono"/>
                <a:sym typeface="Roboto Mono"/>
              </a:rPr>
              <a:t>// Create the query string:</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$my_query = </a:t>
            </a:r>
            <a:r>
              <a:rPr lang="en" sz="900">
                <a:solidFill>
                  <a:srgbClr val="A31515"/>
                </a:solidFill>
                <a:latin typeface="Roboto Mono"/>
                <a:ea typeface="Roboto Mono"/>
                <a:cs typeface="Roboto Mono"/>
                <a:sym typeface="Roboto Mono"/>
              </a:rPr>
              <a:t>"</a:t>
            </a:r>
            <a:r>
              <a:rPr lang="en" sz="900">
                <a:solidFill>
                  <a:srgbClr val="0000FF"/>
                </a:solidFill>
                <a:latin typeface="Roboto Mono"/>
                <a:ea typeface="Roboto Mono"/>
                <a:cs typeface="Roboto Mono"/>
                <a:sym typeface="Roboto Mono"/>
              </a:rPr>
              <a:t>SELECT</a:t>
            </a:r>
            <a:r>
              <a:rPr lang="en" sz="900">
                <a:solidFill>
                  <a:srgbClr val="A31515"/>
                </a:solidFill>
                <a:latin typeface="Roboto Mono"/>
                <a:ea typeface="Roboto Mono"/>
                <a:cs typeface="Roboto Mono"/>
                <a:sym typeface="Roboto Mono"/>
              </a:rPr>
              <a:t> </a:t>
            </a:r>
            <a:r>
              <a:rPr lang="en" sz="900">
                <a:solidFill>
                  <a:schemeClr val="dk1"/>
                </a:solidFill>
                <a:latin typeface="Roboto Mono"/>
                <a:ea typeface="Roboto Mono"/>
                <a:cs typeface="Roboto Mono"/>
                <a:sym typeface="Roboto Mono"/>
              </a:rPr>
              <a:t>*</a:t>
            </a:r>
            <a:r>
              <a:rPr lang="en" sz="900">
                <a:solidFill>
                  <a:srgbClr val="A31515"/>
                </a:solidFill>
                <a:latin typeface="Roboto Mono"/>
                <a:ea typeface="Roboto Mono"/>
                <a:cs typeface="Roboto Mono"/>
                <a:sym typeface="Roboto Mono"/>
              </a:rPr>
              <a:t> </a:t>
            </a:r>
            <a:r>
              <a:rPr lang="en" sz="900">
                <a:solidFill>
                  <a:srgbClr val="0000FF"/>
                </a:solidFill>
                <a:latin typeface="Roboto Mono"/>
                <a:ea typeface="Roboto Mono"/>
                <a:cs typeface="Roboto Mono"/>
                <a:sym typeface="Roboto Mono"/>
              </a:rPr>
              <a:t>FROM</a:t>
            </a:r>
            <a:r>
              <a:rPr lang="en" sz="900">
                <a:solidFill>
                  <a:srgbClr val="A31515"/>
                </a:solidFill>
                <a:latin typeface="Roboto Mono"/>
                <a:ea typeface="Roboto Mono"/>
                <a:cs typeface="Roboto Mono"/>
                <a:sym typeface="Roboto Mono"/>
              </a:rPr>
              <a:t> inventory"</a:t>
            </a: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8000"/>
                </a:solidFill>
                <a:latin typeface="Roboto Mono"/>
                <a:ea typeface="Roboto Mono"/>
                <a:cs typeface="Roboto Mono"/>
                <a:sym typeface="Roboto Mono"/>
              </a:rPr>
              <a:t>// Send the query to the database server:</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$result = $db-&gt;query( $my_query );</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?&gt;&lt;table&gt;&lt;?php</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8000"/>
                </a:solidFill>
                <a:latin typeface="Roboto Mono"/>
                <a:ea typeface="Roboto Mono"/>
                <a:cs typeface="Roboto Mono"/>
                <a:sym typeface="Roboto Mono"/>
              </a:rPr>
              <a:t>// Fetch the results of the query:</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0000FF"/>
                </a:solidFill>
                <a:latin typeface="Roboto Mono"/>
                <a:ea typeface="Roboto Mono"/>
                <a:cs typeface="Roboto Mono"/>
                <a:sym typeface="Roboto Mono"/>
              </a:rPr>
              <a:t>while</a:t>
            </a:r>
            <a:r>
              <a:rPr lang="en" sz="900">
                <a:solidFill>
                  <a:schemeClr val="dk1"/>
                </a:solidFill>
                <a:latin typeface="Roboto Mono"/>
                <a:ea typeface="Roboto Mono"/>
                <a:cs typeface="Roboto Mono"/>
                <a:sym typeface="Roboto Mono"/>
              </a:rPr>
              <a:t> ( $row = $result-&gt;fetch( PDO::FETCH_ASSOC ) ) {</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Do something with each $row of data.</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800000"/>
                </a:solidFill>
                <a:latin typeface="Roboto Mono"/>
                <a:ea typeface="Roboto Mono"/>
                <a:cs typeface="Roboto Mono"/>
                <a:sym typeface="Roboto Mono"/>
              </a:rPr>
              <a:t>&lt;tr&gt;</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800000"/>
                </a:solidFill>
                <a:latin typeface="Roboto Mono"/>
                <a:ea typeface="Roboto Mono"/>
                <a:cs typeface="Roboto Mono"/>
                <a:sym typeface="Roboto Mono"/>
              </a:rPr>
              <a:t>&lt;td&gt;&lt;?=</a:t>
            </a:r>
            <a:r>
              <a:rPr lang="en" sz="900">
                <a:solidFill>
                  <a:schemeClr val="dk1"/>
                </a:solidFill>
                <a:latin typeface="Roboto Mono"/>
                <a:ea typeface="Roboto Mono"/>
                <a:cs typeface="Roboto Mono"/>
                <a:sym typeface="Roboto Mono"/>
              </a:rPr>
              <a:t> $row[</a:t>
            </a:r>
            <a:r>
              <a:rPr lang="en" sz="900">
                <a:solidFill>
                  <a:srgbClr val="A31515"/>
                </a:solidFill>
                <a:latin typeface="Roboto Mono"/>
                <a:ea typeface="Roboto Mono"/>
                <a:cs typeface="Roboto Mono"/>
                <a:sym typeface="Roboto Mono"/>
              </a:rPr>
              <a:t>'sku'</a:t>
            </a:r>
            <a:r>
              <a:rPr lang="en" sz="900">
                <a:solidFill>
                  <a:schemeClr val="dk1"/>
                </a:solidFill>
                <a:latin typeface="Roboto Mono"/>
                <a:ea typeface="Roboto Mono"/>
                <a:cs typeface="Roboto Mono"/>
                <a:sym typeface="Roboto Mono"/>
              </a:rPr>
              <a:t>] </a:t>
            </a:r>
            <a:r>
              <a:rPr lang="en" sz="900">
                <a:solidFill>
                  <a:srgbClr val="800000"/>
                </a:solidFill>
                <a:latin typeface="Roboto Mono"/>
                <a:ea typeface="Roboto Mono"/>
                <a:cs typeface="Roboto Mono"/>
                <a:sym typeface="Roboto Mono"/>
              </a:rPr>
              <a:t>?&gt;&lt;/td&gt;</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800000"/>
                </a:solidFill>
                <a:latin typeface="Roboto Mono"/>
                <a:ea typeface="Roboto Mono"/>
                <a:cs typeface="Roboto Mono"/>
                <a:sym typeface="Roboto Mono"/>
              </a:rPr>
              <a:t>&lt;td&gt;&lt;?=</a:t>
            </a:r>
            <a:r>
              <a:rPr lang="en" sz="900">
                <a:solidFill>
                  <a:schemeClr val="dk1"/>
                </a:solidFill>
                <a:latin typeface="Roboto Mono"/>
                <a:ea typeface="Roboto Mono"/>
                <a:cs typeface="Roboto Mono"/>
                <a:sym typeface="Roboto Mono"/>
              </a:rPr>
              <a:t> $row[</a:t>
            </a:r>
            <a:r>
              <a:rPr lang="en" sz="900">
                <a:solidFill>
                  <a:srgbClr val="A31515"/>
                </a:solidFill>
                <a:latin typeface="Roboto Mono"/>
                <a:ea typeface="Roboto Mono"/>
                <a:cs typeface="Roboto Mono"/>
                <a:sym typeface="Roboto Mono"/>
              </a:rPr>
              <a:t>'title'</a:t>
            </a:r>
            <a:r>
              <a:rPr lang="en" sz="900">
                <a:solidFill>
                  <a:schemeClr val="dk1"/>
                </a:solidFill>
                <a:latin typeface="Roboto Mono"/>
                <a:ea typeface="Roboto Mono"/>
                <a:cs typeface="Roboto Mono"/>
                <a:sym typeface="Roboto Mono"/>
              </a:rPr>
              <a:t>] </a:t>
            </a:r>
            <a:r>
              <a:rPr lang="en" sz="900">
                <a:solidFill>
                  <a:srgbClr val="800000"/>
                </a:solidFill>
                <a:latin typeface="Roboto Mono"/>
                <a:ea typeface="Roboto Mono"/>
                <a:cs typeface="Roboto Mono"/>
                <a:sym typeface="Roboto Mono"/>
              </a:rPr>
              <a:t>?&gt;&lt;/td&gt;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 </a:t>
            </a:r>
            <a:r>
              <a:rPr lang="en" sz="900">
                <a:solidFill>
                  <a:srgbClr val="800000"/>
                </a:solidFill>
                <a:latin typeface="Roboto Mono"/>
                <a:ea typeface="Roboto Mono"/>
                <a:cs typeface="Roboto Mono"/>
                <a:sym typeface="Roboto Mono"/>
              </a:rPr>
              <a:t>&lt;/tr&gt;</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&lt;?php</a:t>
            </a:r>
            <a:r>
              <a:rPr lang="en" sz="900">
                <a:solidFill>
                  <a:schemeClr val="dk1"/>
                </a:solidFill>
                <a:latin typeface="Roboto Mono"/>
                <a:ea typeface="Roboto Mono"/>
                <a:cs typeface="Roboto Mono"/>
                <a:sym typeface="Roboto Mono"/>
              </a:rPr>
              <a:t> </a:t>
            </a:r>
            <a:r>
              <a:rPr lang="en" sz="900">
                <a:solidFill>
                  <a:srgbClr val="008000"/>
                </a:solidFill>
                <a:latin typeface="Roboto Mono"/>
                <a:ea typeface="Roboto Mono"/>
                <a:cs typeface="Roboto Mono"/>
                <a:sym typeface="Roboto Mono"/>
              </a:rPr>
              <a:t>// the closing curly bracket is PHP, not HTML.</a:t>
            </a:r>
            <a:endParaRPr sz="900">
              <a:solidFill>
                <a:srgbClr val="008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chemeClr val="dk1"/>
                </a:solidFill>
                <a:latin typeface="Roboto Mono"/>
                <a:ea typeface="Roboto Mono"/>
                <a:cs typeface="Roboto Mono"/>
                <a:sym typeface="Roboto Mono"/>
              </a:rPr>
              <a:t>}</a:t>
            </a:r>
            <a:endParaRPr sz="9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?&gt;</a:t>
            </a:r>
            <a:endParaRPr sz="900">
              <a:solidFill>
                <a:srgbClr val="800000"/>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900">
                <a:solidFill>
                  <a:srgbClr val="800000"/>
                </a:solidFill>
                <a:latin typeface="Roboto Mono"/>
                <a:ea typeface="Roboto Mono"/>
                <a:cs typeface="Roboto Mono"/>
                <a:sym typeface="Roboto Mono"/>
              </a:rPr>
              <a:t>&lt;/table&gt;</a:t>
            </a:r>
            <a:endParaRPr sz="900">
              <a:solidFill>
                <a:srgbClr val="800000"/>
              </a:solidFill>
              <a:latin typeface="Roboto Mono"/>
              <a:ea typeface="Roboto Mono"/>
              <a:cs typeface="Roboto Mono"/>
              <a:sym typeface="Roboto Mono"/>
            </a:endParaRPr>
          </a:p>
        </p:txBody>
      </p:sp>
      <p:sp>
        <p:nvSpPr>
          <p:cNvPr id="71" name="Google Shape;71;p15"/>
          <p:cNvSpPr txBox="1"/>
          <p:nvPr>
            <p:ph type="title"/>
          </p:nvPr>
        </p:nvSpPr>
        <p:spPr>
          <a:xfrm>
            <a:off x="3241650" y="91571"/>
            <a:ext cx="2660700" cy="3849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614450" y="497100"/>
            <a:ext cx="7612800" cy="419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PDO (Continued)</a:t>
            </a:r>
            <a:endParaRPr sz="1800"/>
          </a:p>
          <a:p>
            <a:pPr indent="0" lvl="0" marL="0" rtl="0" algn="l">
              <a:spcBef>
                <a:spcPts val="600"/>
              </a:spcBef>
              <a:spcAft>
                <a:spcPts val="0"/>
              </a:spcAft>
              <a:buNone/>
            </a:pPr>
            <a:r>
              <a:rPr lang="en" sz="1400"/>
              <a:t>Note that PDO handles errors by throwing exceptions. Here is how you check for them:</a:t>
            </a:r>
            <a:endParaRPr sz="1400"/>
          </a:p>
        </p:txBody>
      </p:sp>
      <p:sp>
        <p:nvSpPr>
          <p:cNvPr id="77" name="Google Shape;77;p16"/>
          <p:cNvSpPr txBox="1"/>
          <p:nvPr>
            <p:ph type="title"/>
          </p:nvPr>
        </p:nvSpPr>
        <p:spPr>
          <a:xfrm>
            <a:off x="3241650" y="91566"/>
            <a:ext cx="2660700" cy="733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PHP 4</a:t>
            </a:r>
            <a:endParaRPr/>
          </a:p>
        </p:txBody>
      </p:sp>
      <p:sp>
        <p:nvSpPr>
          <p:cNvPr id="78" name="Google Shape;78;p16"/>
          <p:cNvSpPr txBox="1"/>
          <p:nvPr/>
        </p:nvSpPr>
        <p:spPr>
          <a:xfrm>
            <a:off x="614450" y="1754650"/>
            <a:ext cx="7905000" cy="18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50">
                <a:solidFill>
                  <a:srgbClr val="000080"/>
                </a:solidFill>
                <a:highlight>
                  <a:srgbClr val="F7FAFF"/>
                </a:highlight>
                <a:latin typeface="Roboto Mono"/>
                <a:ea typeface="Roboto Mono"/>
                <a:cs typeface="Roboto Mono"/>
                <a:sym typeface="Roboto Mono"/>
              </a:rPr>
              <a:t>&lt;?php</a:t>
            </a:r>
            <a:endParaRPr b="1" sz="1050">
              <a:solidFill>
                <a:srgbClr val="000080"/>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050">
                <a:solidFill>
                  <a:srgbClr val="000080"/>
                </a:solidFill>
                <a:highlight>
                  <a:srgbClr val="F7FAFF"/>
                </a:highlight>
                <a:latin typeface="Roboto Mono"/>
                <a:ea typeface="Roboto Mono"/>
                <a:cs typeface="Roboto Mono"/>
                <a:sym typeface="Roboto Mono"/>
              </a:rPr>
              <a:t>try </a:t>
            </a:r>
            <a:r>
              <a:rPr lang="en" sz="1050">
                <a:solidFill>
                  <a:schemeClr val="dk1"/>
                </a:solidFill>
                <a:highlight>
                  <a:srgbClr val="F7FAFF"/>
                </a:highlight>
                <a:latin typeface="Roboto Mono"/>
                <a:ea typeface="Roboto Mono"/>
                <a:cs typeface="Roboto Mono"/>
                <a:sym typeface="Roboto Mono"/>
              </a:rPr>
              <a:t>{</a:t>
            </a:r>
            <a:endParaRPr sz="1050">
              <a:solidFill>
                <a:schemeClr val="dk1"/>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7FAFF"/>
                </a:highlight>
                <a:latin typeface="Roboto Mono"/>
                <a:ea typeface="Roboto Mono"/>
                <a:cs typeface="Roboto Mono"/>
                <a:sym typeface="Roboto Mono"/>
              </a:rPr>
              <a:t>   </a:t>
            </a:r>
            <a:r>
              <a:rPr i="1" lang="en" sz="1050">
                <a:solidFill>
                  <a:srgbClr val="808080"/>
                </a:solidFill>
                <a:highlight>
                  <a:srgbClr val="F7FAFF"/>
                </a:highlight>
                <a:latin typeface="Roboto Mono"/>
                <a:ea typeface="Roboto Mono"/>
                <a:cs typeface="Roboto Mono"/>
                <a:sym typeface="Roboto Mono"/>
              </a:rPr>
              <a:t>// Your PDO database functions go here: connect, query, etc.</a:t>
            </a:r>
            <a:endParaRPr i="1" sz="1050">
              <a:solidFill>
                <a:srgbClr val="808080"/>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7FAFF"/>
                </a:highlight>
                <a:latin typeface="Roboto Mono"/>
                <a:ea typeface="Roboto Mono"/>
                <a:cs typeface="Roboto Mono"/>
                <a:sym typeface="Roboto Mono"/>
              </a:rPr>
              <a:t>} </a:t>
            </a:r>
            <a:r>
              <a:rPr b="1" lang="en" sz="1050">
                <a:solidFill>
                  <a:srgbClr val="000080"/>
                </a:solidFill>
                <a:highlight>
                  <a:srgbClr val="F7FAFF"/>
                </a:highlight>
                <a:latin typeface="Roboto Mono"/>
                <a:ea typeface="Roboto Mono"/>
                <a:cs typeface="Roboto Mono"/>
                <a:sym typeface="Roboto Mono"/>
              </a:rPr>
              <a:t>catch</a:t>
            </a:r>
            <a:r>
              <a:rPr lang="en" sz="1050">
                <a:solidFill>
                  <a:schemeClr val="dk1"/>
                </a:solidFill>
                <a:highlight>
                  <a:srgbClr val="F7FAFF"/>
                </a:highlight>
                <a:latin typeface="Roboto Mono"/>
                <a:ea typeface="Roboto Mono"/>
                <a:cs typeface="Roboto Mono"/>
                <a:sym typeface="Roboto Mono"/>
              </a:rPr>
              <a:t>( PDOException </a:t>
            </a:r>
            <a:r>
              <a:rPr lang="en" sz="1050">
                <a:solidFill>
                  <a:srgbClr val="660000"/>
                </a:solidFill>
                <a:highlight>
                  <a:srgbClr val="F7FAFF"/>
                </a:highlight>
                <a:latin typeface="Roboto Mono"/>
                <a:ea typeface="Roboto Mono"/>
                <a:cs typeface="Roboto Mono"/>
                <a:sym typeface="Roboto Mono"/>
              </a:rPr>
              <a:t>$e </a:t>
            </a:r>
            <a:r>
              <a:rPr lang="en" sz="1050">
                <a:solidFill>
                  <a:schemeClr val="dk1"/>
                </a:solidFill>
                <a:highlight>
                  <a:srgbClr val="F7FAFF"/>
                </a:highlight>
                <a:latin typeface="Roboto Mono"/>
                <a:ea typeface="Roboto Mono"/>
                <a:cs typeface="Roboto Mono"/>
                <a:sym typeface="Roboto Mono"/>
              </a:rPr>
              <a:t>) {</a:t>
            </a:r>
            <a:endParaRPr sz="1050">
              <a:solidFill>
                <a:schemeClr val="dk1"/>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7FAFF"/>
                </a:highlight>
                <a:latin typeface="Roboto Mono"/>
                <a:ea typeface="Roboto Mono"/>
                <a:cs typeface="Roboto Mono"/>
                <a:sym typeface="Roboto Mono"/>
              </a:rPr>
              <a:t>   </a:t>
            </a:r>
            <a:r>
              <a:rPr b="1" lang="en" sz="1050">
                <a:solidFill>
                  <a:srgbClr val="000080"/>
                </a:solidFill>
                <a:highlight>
                  <a:srgbClr val="F7FAFF"/>
                </a:highlight>
                <a:latin typeface="Roboto Mono"/>
                <a:ea typeface="Roboto Mono"/>
                <a:cs typeface="Roboto Mono"/>
                <a:sym typeface="Roboto Mono"/>
              </a:rPr>
              <a:t>echo </a:t>
            </a:r>
            <a:r>
              <a:rPr lang="en" sz="1050">
                <a:solidFill>
                  <a:srgbClr val="660000"/>
                </a:solidFill>
                <a:highlight>
                  <a:srgbClr val="F7FAFF"/>
                </a:highlight>
                <a:latin typeface="Roboto Mono"/>
                <a:ea typeface="Roboto Mono"/>
                <a:cs typeface="Roboto Mono"/>
                <a:sym typeface="Roboto Mono"/>
              </a:rPr>
              <a:t>$e</a:t>
            </a:r>
            <a:r>
              <a:rPr lang="en" sz="1050">
                <a:solidFill>
                  <a:schemeClr val="dk1"/>
                </a:solidFill>
                <a:highlight>
                  <a:srgbClr val="F7FAFF"/>
                </a:highlight>
                <a:latin typeface="Roboto Mono"/>
                <a:ea typeface="Roboto Mono"/>
                <a:cs typeface="Roboto Mono"/>
                <a:sym typeface="Roboto Mono"/>
              </a:rPr>
              <a:t>-&gt;getMessage();</a:t>
            </a:r>
            <a:endParaRPr sz="1050">
              <a:solidFill>
                <a:schemeClr val="dk1"/>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7FAFF"/>
                </a:highlight>
                <a:latin typeface="Roboto Mono"/>
                <a:ea typeface="Roboto Mono"/>
                <a:cs typeface="Roboto Mono"/>
                <a:sym typeface="Roboto Mono"/>
              </a:rPr>
              <a:t>   </a:t>
            </a:r>
            <a:r>
              <a:rPr b="1" lang="en" sz="1050">
                <a:solidFill>
                  <a:srgbClr val="000080"/>
                </a:solidFill>
                <a:highlight>
                  <a:srgbClr val="F7FAFF"/>
                </a:highlight>
                <a:latin typeface="Roboto Mono"/>
                <a:ea typeface="Roboto Mono"/>
                <a:cs typeface="Roboto Mono"/>
                <a:sym typeface="Roboto Mono"/>
              </a:rPr>
              <a:t>exit</a:t>
            </a:r>
            <a:r>
              <a:rPr lang="en" sz="1050">
                <a:solidFill>
                  <a:schemeClr val="dk1"/>
                </a:solidFill>
                <a:highlight>
                  <a:srgbClr val="F7FAFF"/>
                </a:highlight>
                <a:latin typeface="Roboto Mono"/>
                <a:ea typeface="Roboto Mono"/>
                <a:cs typeface="Roboto Mono"/>
                <a:sym typeface="Roboto Mono"/>
              </a:rPr>
              <a:t>(); </a:t>
            </a:r>
            <a:r>
              <a:rPr i="1" lang="en" sz="1050">
                <a:solidFill>
                  <a:srgbClr val="808080"/>
                </a:solidFill>
                <a:highlight>
                  <a:srgbClr val="F7FAFF"/>
                </a:highlight>
                <a:latin typeface="Roboto Mono"/>
                <a:ea typeface="Roboto Mono"/>
                <a:cs typeface="Roboto Mono"/>
                <a:sym typeface="Roboto Mono"/>
              </a:rPr>
              <a:t>// Optional, but probably a good idea if things have failed</a:t>
            </a:r>
            <a:endParaRPr i="1" sz="1050">
              <a:solidFill>
                <a:srgbClr val="808080"/>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7FAFF"/>
                </a:highlight>
                <a:latin typeface="Roboto Mono"/>
                <a:ea typeface="Roboto Mono"/>
                <a:cs typeface="Roboto Mono"/>
                <a:sym typeface="Roboto Mono"/>
              </a:rPr>
              <a:t>}</a:t>
            </a:r>
            <a:endParaRPr sz="1050">
              <a:solidFill>
                <a:schemeClr val="dk1"/>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7FA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1050">
                <a:solidFill>
                  <a:srgbClr val="808080"/>
                </a:solidFill>
                <a:highlight>
                  <a:srgbClr val="F7FAFF"/>
                </a:highlight>
                <a:latin typeface="Roboto Mono"/>
                <a:ea typeface="Roboto Mono"/>
                <a:cs typeface="Roboto Mono"/>
                <a:sym typeface="Roboto Mono"/>
              </a:rPr>
              <a:t>// Your program continues here...</a:t>
            </a:r>
            <a:endParaRPr i="1" sz="1050">
              <a:solidFill>
                <a:srgbClr val="808080"/>
              </a:solidFill>
              <a:highlight>
                <a:srgbClr val="F7FAFF"/>
              </a:highlight>
              <a:latin typeface="Roboto Mono"/>
              <a:ea typeface="Roboto Mono"/>
              <a:cs typeface="Roboto Mono"/>
              <a:sym typeface="Roboto Mono"/>
            </a:endParaRPr>
          </a:p>
          <a:p>
            <a:pPr indent="0" lvl="0" marL="0" rtl="0" algn="l">
              <a:spcBef>
                <a:spcPts val="0"/>
              </a:spcBef>
              <a:spcAft>
                <a:spcPts val="0"/>
              </a:spcAft>
              <a:buNone/>
            </a:pPr>
            <a:r>
              <a:rPr b="1" lang="en" sz="1050">
                <a:solidFill>
                  <a:srgbClr val="000080"/>
                </a:solidFill>
                <a:highlight>
                  <a:srgbClr val="F7FAFF"/>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sz="1100">
              <a:solidFill>
                <a:srgbClr val="F6C1D0"/>
              </a:solidFill>
              <a:highlight>
                <a:schemeClr val="dk1"/>
              </a:highlight>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