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15B397-FE3A-4ECC-8B1B-AFC8F02A48AA}">
  <a:tblStyle styleId="{A315B397-FE3A-4ECC-8B1B-AFC8F02A48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db8f224e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db8f22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acec07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23acec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acec07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acec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61ff64c2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61ff64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61ff64c2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61ff64c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7f6e162b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7f6e16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f1eb8d1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f1eb8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7f6e162b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7f6e162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commented solution to the Advanced exercise is in the Additional Materials folder. I use it to show the benefit of using include/require (if they have trouble connecting, they only have it in one place).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rgbClr val="43434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9" name="Google Shape;49;p13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 inverse">
    <p:bg>
      <p:bgPr>
        <a:solidFill>
          <a:srgbClr val="43434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FF9E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" name="Google Shape;58;p16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4681051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2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5885291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/>
        </p:nvSpPr>
        <p:spPr>
          <a:xfrm>
            <a:off x="3853200" y="293592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Font typeface="Montserrat"/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E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roid Serif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3434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96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ctrTitle"/>
          </p:nvPr>
        </p:nvSpPr>
        <p:spPr>
          <a:xfrm>
            <a:off x="2296350" y="1621625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5</a:t>
            </a: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55105" y="512098"/>
            <a:ext cx="633840" cy="57650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23"/>
          <p:cNvSpPr txBox="1"/>
          <p:nvPr/>
        </p:nvSpPr>
        <p:spPr>
          <a:xfrm>
            <a:off x="915750" y="2781425"/>
            <a:ext cx="735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556250" y="556275"/>
            <a:ext cx="80769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Homework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/>
              <a:t>Make as much progress as possible on the </a:t>
            </a:r>
            <a:r>
              <a:rPr b="1" lang="en" sz="1500"/>
              <a:t>inventory.php</a:t>
            </a:r>
            <a:r>
              <a:rPr lang="en" sz="1500"/>
              <a:t> and </a:t>
            </a:r>
            <a:r>
              <a:rPr b="1" lang="en" sz="1500"/>
              <a:t>details.php</a:t>
            </a:r>
            <a:r>
              <a:rPr lang="en" sz="1500"/>
              <a:t> scripts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/>
              <a:t>Upload them to your cloud account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/>
              <a:t>Email a link to your instructors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838550" y="7128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Prep for Class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None. This is a continuation of the previous class </a:t>
            </a:r>
            <a:r>
              <a:rPr b="1" lang="en" sz="1500"/>
              <a:t>Shopping Cart</a:t>
            </a:r>
            <a:r>
              <a:rPr lang="en" sz="1500"/>
              <a:t> project.</a:t>
            </a:r>
            <a:endParaRPr sz="1400"/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4294967295" type="ctrTitle"/>
          </p:nvPr>
        </p:nvSpPr>
        <p:spPr>
          <a:xfrm>
            <a:off x="1251700" y="1796700"/>
            <a:ext cx="66120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48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Today’s Class</a:t>
            </a:r>
            <a:endParaRPr b="1" sz="48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" name="Google Shape;101;p25"/>
          <p:cNvGrpSpPr/>
          <p:nvPr/>
        </p:nvGrpSpPr>
        <p:grpSpPr>
          <a:xfrm>
            <a:off x="4233510" y="499007"/>
            <a:ext cx="677029" cy="1103729"/>
            <a:chOff x="6730350" y="2315900"/>
            <a:chExt cx="257700" cy="420100"/>
          </a:xfrm>
        </p:grpSpPr>
        <p:sp>
          <p:nvSpPr>
            <p:cNvPr id="102" name="Google Shape;102;p2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744625" y="856150"/>
            <a:ext cx="78531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Char char="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Intro to MySQL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features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nsolas"/>
              <a:buChar char="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Adding additional functionality to your ecommerce project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Sort buttons for viewing inventory (using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□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"View Your Cart" feature (using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6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616975" y="427725"/>
            <a:ext cx="76128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MySQL’s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ORDER BY Feature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MySQL’s SELECT statement can be instructed to sort the results so they are returned in a particular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 This is done by ordering (sorting) on an existing column, e.g.: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Note that you can specify "ascending"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lowest to highest) or "descending"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(h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ighest to lowest) by adding an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modifier. (If no modifier is specified, MySQL will assume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When deciding how to order the results, MySQL interprets the column according to the schema. For example, an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column will be ordered numerically, while a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column will be ordered alphabetically (by ASCII value).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7"/>
          <p:cNvSpPr txBox="1"/>
          <p:nvPr>
            <p:ph type="title"/>
          </p:nvPr>
        </p:nvSpPr>
        <p:spPr>
          <a:xfrm>
            <a:off x="3244175" y="70546"/>
            <a:ext cx="2660700" cy="434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5</a:t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622025" y="1695775"/>
            <a:ext cx="7905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i="1" lang="en" sz="10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05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inventory </a:t>
            </a:r>
            <a:r>
              <a:rPr b="1" lang="en" sz="105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 BY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title </a:t>
            </a:r>
            <a:r>
              <a:rPr b="1" lang="en" sz="105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endParaRPr b="1" sz="1100">
              <a:solidFill>
                <a:srgbClr val="E6617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241650" y="91572"/>
            <a:ext cx="2660700" cy="513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5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590650" y="538575"/>
            <a:ext cx="79521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Using the ORDER BY Feature in Your Project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Add links to the top of your inventory listing to let the user sort by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unit price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and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in stock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 Your inventory listing page should look something like this: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For now, always show the results in ascending order.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Advanced: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make the links toggle between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but when clicking on a new column always assume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22225" y="199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{A315B397-FE3A-4ECC-8B1B-AFC8F02A48AA}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Title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Unit Price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In Stock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Fast and the Furious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$ 13.99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Harry Potter and the Philosopher</a:t>
                      </a:r>
                      <a:r>
                        <a:rPr lang="en"/>
                        <a:t>'</a:t>
                      </a:r>
                      <a:r>
                        <a:rPr lang="en"/>
                        <a:t>s Stone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$ 8.50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5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595950" y="352425"/>
            <a:ext cx="79521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MySQL’s JOIN Feature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MySQL lets you "join" multiple tables when performing a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 You must configure your tables so that a column in one table (the primary key) relates to a column in another table (the foreign key). For example, in your project, the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inventory.sku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primary key relates to the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cart.sku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foreign key. (They happen to have the same column name (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sku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), but that is not a requirement.)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Here is how you select columns from multiple tables: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[Discuss "dot" notation, and what column names are returned.]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In Class Assignment</a:t>
            </a:r>
            <a:br>
              <a:rPr b="1"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this new knowledge, write the "View Your Cart" page (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cart.php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 that uses this SQL statement to join the two tables together. See next slide for details.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668800" y="2302875"/>
            <a:ext cx="79635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inventory.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sku, inventory.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inventory.unit_price, cart.in_cart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cart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LEFT JOIN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inventory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cart.sku = inventory.sku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)</a:t>
            </a:r>
            <a:endParaRPr b="1" sz="1200">
              <a:solidFill>
                <a:srgbClr val="E6617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5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595950" y="352425"/>
            <a:ext cx="82047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Cart Page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the information you just learned on joining tables together, use that SQL statement to display the contents of your cart (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cart.php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 in the following format: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Advanced: Add a "Delete" button next to each item and make it functional.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595950" y="15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{A315B397-FE3A-4ECC-8B1B-AFC8F02A48AA}</a:tableStyleId>
              </a:tblPr>
              <a:tblGrid>
                <a:gridCol w="3627375"/>
                <a:gridCol w="1173600"/>
                <a:gridCol w="1232425"/>
                <a:gridCol w="1715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Item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 </a:t>
                      </a: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 Cart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Subtotal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The Fast and the Furious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$ 13.99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$ 167.88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Harry Potter and the Philosopher</a:t>
                      </a:r>
                      <a:r>
                        <a:rPr lang="en"/>
                        <a:t>'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s Stone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$ 8.50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$ 59.50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 Wars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$ 12.75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$ 25.50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$252.88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5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451150" y="697175"/>
            <a:ext cx="83121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Moving Your Project from Your Local Dev Environment to Your PBCS Hosting Account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These steps can be done in any order: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olas"/>
              <a:buChar char="⊡"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Create a new (empty) database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on your PBCS account using phpMyAdmin (accessible from your cPanel)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Copy the data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from your laptop to PBCS (via phpMyAdmin’s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xport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SQL features).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Copy the PHP code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from your laptop to PBCS (via FTP)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Advanced: make the code "smart" to detect the host and decide which host, database, and password to use [discuss]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Determine both host names via phpinfo()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Font typeface="Consolas"/>
              <a:buChar char="□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Set DB host, DB name, DB username, and password depending on value of host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