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3"/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3acec07e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23acec0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3acec07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3acec0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77f6e162b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77f6e162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db8f224e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db8f224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F9E0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1524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nverse">
  <p:cSld name="BLANK_1">
    <p:bg>
      <p:bgPr>
        <a:solidFill>
          <a:srgbClr val="434343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/>
          <p:nvPr/>
        </p:nvSpPr>
        <p:spPr>
          <a:xfrm>
            <a:off x="558125" y="550425"/>
            <a:ext cx="8028198" cy="4042637"/>
          </a:xfrm>
          <a:custGeom>
            <a:rect b="b" l="l" r="r" t="t"/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F9E00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/>
        </p:nvSpPr>
        <p:spPr>
          <a:xfrm>
            <a:off x="818062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152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9" name="Google Shape;49;p13"/>
          <p:cNvSpPr txBox="1"/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2" name="Google Shape;52;p14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nverse">
  <p:cSld name="Blank inverse">
    <p:bg>
      <p:bgPr>
        <a:solidFill>
          <a:srgbClr val="43434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558124" y="550425"/>
            <a:ext cx="8028198" cy="4042637"/>
          </a:xfrm>
          <a:custGeom>
            <a:rect b="b" l="l" r="r" t="t"/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bg>
      <p:bgPr>
        <a:solidFill>
          <a:srgbClr val="FF9E00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/>
          <p:nvPr/>
        </p:nvSpPr>
        <p:spPr>
          <a:xfrm>
            <a:off x="818062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8" name="Google Shape;58;p16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" type="subTitle"/>
          </p:nvPr>
        </p:nvSpPr>
        <p:spPr>
          <a:xfrm>
            <a:off x="685800" y="2505900"/>
            <a:ext cx="7772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/>
          <p:nvPr/>
        </p:nvSpPr>
        <p:spPr>
          <a:xfrm>
            <a:off x="558124" y="550425"/>
            <a:ext cx="8028198" cy="4042637"/>
          </a:xfrm>
          <a:custGeom>
            <a:rect b="b" l="l" r="r" t="t"/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7" name="Google Shape;67;p19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840975" y="956004"/>
            <a:ext cx="36219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2" type="body"/>
          </p:nvPr>
        </p:nvSpPr>
        <p:spPr>
          <a:xfrm>
            <a:off x="4681051" y="956004"/>
            <a:ext cx="36219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" name="Google Shape;72;p20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753900" y="971550"/>
            <a:ext cx="24405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2" type="body"/>
          </p:nvPr>
        </p:nvSpPr>
        <p:spPr>
          <a:xfrm>
            <a:off x="3319596" y="971550"/>
            <a:ext cx="24405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3" type="body"/>
          </p:nvPr>
        </p:nvSpPr>
        <p:spPr>
          <a:xfrm>
            <a:off x="5885291" y="971550"/>
            <a:ext cx="24405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rgbClr val="43434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/>
          <p:nvPr/>
        </p:nvSpPr>
        <p:spPr>
          <a:xfrm>
            <a:off x="818062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/>
        </p:nvSpPr>
        <p:spPr>
          <a:xfrm>
            <a:off x="3853200" y="293592"/>
            <a:ext cx="14376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E00"/>
              </a:buClr>
              <a:buFont typeface="Montserrat"/>
              <a:buNone/>
            </a:pPr>
            <a:r>
              <a:rPr b="0" i="0" lang="en" sz="96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FF9E00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3" name="Google Shape;13;p3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/>
          <p:nvPr/>
        </p:nvSpPr>
        <p:spPr>
          <a:xfrm flipH="1" rot="10800000"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2" name="Google Shape;82;p22"/>
          <p:cNvSpPr txBox="1"/>
          <p:nvPr>
            <p:ph idx="1" type="body"/>
          </p:nvPr>
        </p:nvSpPr>
        <p:spPr>
          <a:xfrm>
            <a:off x="3104100" y="4513082"/>
            <a:ext cx="29358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Droid Serif"/>
              <a:buNone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rgbClr val="43434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600"/>
              </a:spcBef>
              <a:spcAft>
                <a:spcPts val="0"/>
              </a:spcAft>
              <a:buSzPts val="1800"/>
              <a:buChar char="⊡"/>
              <a:defRPr i="1" sz="1800">
                <a:solidFill>
                  <a:srgbClr val="CCCCCC"/>
                </a:solidFill>
              </a:defRPr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□"/>
              <a:defRPr i="1" sz="1800">
                <a:solidFill>
                  <a:srgbClr val="CCCCCC"/>
                </a:solidFill>
              </a:defRPr>
            </a:lvl2pPr>
            <a:lvl3pPr indent="-342900" lvl="2" marL="13716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 sz="1800">
                <a:solidFill>
                  <a:srgbClr val="CCCCCC"/>
                </a:solidFill>
              </a:defRPr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>
                <a:solidFill>
                  <a:srgbClr val="CCCCCC"/>
                </a:solidFill>
              </a:defRPr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>
                <a:solidFill>
                  <a:srgbClr val="CCCCCC"/>
                </a:solidFill>
              </a:defRPr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  <a:defRPr i="1">
                <a:solidFill>
                  <a:srgbClr val="CCCCCC"/>
                </a:solidFill>
              </a:defRPr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○"/>
              <a:defRPr i="1">
                <a:solidFill>
                  <a:srgbClr val="CCCCCC"/>
                </a:solidFill>
              </a:defRPr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/>
        </p:nvSpPr>
        <p:spPr>
          <a:xfrm>
            <a:off x="3853200" y="293593"/>
            <a:ext cx="14376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FF9E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1" name="Google Shape;21;p5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⊡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5" name="Google Shape;25;p6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840975" y="956004"/>
            <a:ext cx="36219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681053" y="956004"/>
            <a:ext cx="36219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753900" y="9715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3319596" y="9715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3" type="body"/>
          </p:nvPr>
        </p:nvSpPr>
        <p:spPr>
          <a:xfrm>
            <a:off x="5885292" y="9715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8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 flipH="1" rot="10800000"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104100" y="4513082"/>
            <a:ext cx="29358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ts val="1200"/>
              <a:buNone/>
              <a:defRPr i="1" sz="1200">
                <a:solidFill>
                  <a:srgbClr val="999999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558125" y="550425"/>
            <a:ext cx="8028198" cy="4042637"/>
          </a:xfrm>
          <a:custGeom>
            <a:rect b="b" l="l" r="r" t="t"/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⊡"/>
              <a:defRPr/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□"/>
              <a:defRPr/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/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/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/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/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/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/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ctrTitle"/>
          </p:nvPr>
        </p:nvSpPr>
        <p:spPr>
          <a:xfrm>
            <a:off x="2296350" y="1621625"/>
            <a:ext cx="4551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6</a:t>
            </a:r>
            <a:endParaRPr/>
          </a:p>
        </p:txBody>
      </p:sp>
      <p:sp>
        <p:nvSpPr>
          <p:cNvPr id="88" name="Google Shape;88;p23"/>
          <p:cNvSpPr/>
          <p:nvPr/>
        </p:nvSpPr>
        <p:spPr>
          <a:xfrm>
            <a:off x="4255105" y="512098"/>
            <a:ext cx="633840" cy="57650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" name="Google Shape;89;p23"/>
          <p:cNvSpPr txBox="1"/>
          <p:nvPr/>
        </p:nvSpPr>
        <p:spPr>
          <a:xfrm>
            <a:off x="915750" y="2781425"/>
            <a:ext cx="7355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838550" y="712850"/>
            <a:ext cx="7310700" cy="30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99999"/>
                </a:solidFill>
              </a:rPr>
              <a:t>Prep for Class</a:t>
            </a:r>
            <a:endParaRPr b="1"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None. This class is a continuation of the previous class </a:t>
            </a:r>
            <a:r>
              <a:rPr b="1" lang="en" sz="1500"/>
              <a:t>Shopping Cart</a:t>
            </a:r>
            <a:r>
              <a:rPr lang="en" sz="1500"/>
              <a:t> project.</a:t>
            </a:r>
            <a:endParaRPr sz="1400"/>
          </a:p>
        </p:txBody>
      </p:sp>
      <p:sp>
        <p:nvSpPr>
          <p:cNvPr id="95" name="Google Shape;95;p24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idx="4294967295" type="ctrTitle"/>
          </p:nvPr>
        </p:nvSpPr>
        <p:spPr>
          <a:xfrm>
            <a:off x="1251700" y="1796700"/>
            <a:ext cx="6612000" cy="23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lang="en" sz="4800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Today’s Class</a:t>
            </a:r>
            <a:endParaRPr b="1" sz="4800">
              <a:solidFill>
                <a:srgbClr val="FF9E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1" name="Google Shape;101;p25"/>
          <p:cNvGrpSpPr/>
          <p:nvPr/>
        </p:nvGrpSpPr>
        <p:grpSpPr>
          <a:xfrm>
            <a:off x="4233510" y="499007"/>
            <a:ext cx="677029" cy="1103729"/>
            <a:chOff x="6730350" y="2315900"/>
            <a:chExt cx="257700" cy="420100"/>
          </a:xfrm>
        </p:grpSpPr>
        <p:sp>
          <p:nvSpPr>
            <p:cNvPr id="102" name="Google Shape;102;p25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5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5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5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5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744625" y="856150"/>
            <a:ext cx="7853100" cy="30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Today’s Class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onsolas"/>
              <a:buChar char="⊡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Migrating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your project from your local dev environment  (MAMP/XAMPP) to your PBCS cloud account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26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6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6</a:t>
            </a:r>
            <a:endParaRPr/>
          </a:p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451150" y="697175"/>
            <a:ext cx="8312100" cy="3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Moving Your Project from Your Local Dev Environment to Your PBCS Cloud Account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These steps can be done in any order: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olas"/>
              <a:buChar char="⊡"/>
            </a:pP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Create a new (empty) database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on your cloud account using your cPanel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Consolas"/>
              <a:buChar char="⊡"/>
            </a:pP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Copy the data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from your laptop to the cloud (via phpMyAdmin’s 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xport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SQL features).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Consolas"/>
              <a:buChar char="⊡"/>
            </a:pP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Copy the PHP code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from your laptop to the cloud (via FTP)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Consolas"/>
              <a:buChar char="⊡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Advanced: make the code “smart” to detect the host and decide which host, database, and password to use [discuss]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Consolas"/>
              <a:buChar char="□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Determine both host names via phpinfo()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Font typeface="Consolas"/>
              <a:buChar char="□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Set DB host, DB name, DB username, and password depending on value of host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idx="1" type="body"/>
          </p:nvPr>
        </p:nvSpPr>
        <p:spPr>
          <a:xfrm>
            <a:off x="556250" y="556275"/>
            <a:ext cx="7997100" cy="3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9999"/>
                </a:solidFill>
              </a:rPr>
              <a:t>Homework</a:t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500"/>
              <a:buAutoNum type="arabicPeriod"/>
            </a:pPr>
            <a:r>
              <a:rPr lang="en" sz="1500"/>
              <a:t>Finish your project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AutoNum type="arabicPeriod"/>
            </a:pPr>
            <a:r>
              <a:rPr lang="en" sz="1500"/>
              <a:t>Upload it to your PBCS account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AutoNum type="arabicPeriod"/>
            </a:pPr>
            <a:r>
              <a:rPr lang="en" sz="1500"/>
              <a:t>Email a link to your instructor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9999"/>
                </a:solidFill>
              </a:rPr>
              <a:t>Prep for next class: continue working on your Capstone project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4" name="Google Shape;124;p28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6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