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B0CA-77F8-46B7-B127-2D020295A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89B3B-88DD-428A-831A-9059FBF40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CFF67-06A2-45B3-AD3E-B02877A57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28BA-C949-47D7-8240-A3EC44A48A6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C94EA-B70F-4951-B0F2-9A47FD6A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2A058-E13D-4318-BF79-0A2E13D4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CE67-7CE6-4A33-98C0-3FD0B8B50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4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32569-167B-41DF-A4EF-6CA33CC0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4D862-C882-45B7-B0AB-1D15F4215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66A42-FE10-475F-88AC-7A84A1F15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28BA-C949-47D7-8240-A3EC44A48A6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DC7C3-319A-4C15-805F-27521571D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2DEF5-E5CE-4D6B-9458-F859AF1B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CE67-7CE6-4A33-98C0-3FD0B8B50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8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9919E1-88C3-4A1F-8346-5CE9D9145B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07905-074E-4EDF-BD94-241A7521C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27CFD-B292-46B7-BB7A-98388268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28BA-C949-47D7-8240-A3EC44A48A6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9EF78-7514-44AD-9207-519041CB7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D9AE6-D935-4163-BEC2-0127DBFB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CE67-7CE6-4A33-98C0-3FD0B8B50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1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F1C84-8104-4009-B296-156491BC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EFFAB-1B66-4880-A8E7-38FF839EE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F1D4F-CC23-4152-94ED-EEE5B0207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28BA-C949-47D7-8240-A3EC44A48A6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66406-E333-41EE-B465-913C07DBF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F1CF9-CDB7-4C0A-A2DC-D6C336B85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CE67-7CE6-4A33-98C0-3FD0B8B50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6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2B71-1E1A-482C-B7E1-0D8A7D46F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19DDB-4529-4B53-AB8C-2D58B8A58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3A2A4-6B16-40E2-A31F-C03AD39A9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28BA-C949-47D7-8240-A3EC44A48A6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750C7-B099-45B9-BBC3-B1D57DF62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3381A-34DA-4AE2-8079-88365E5F6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CE67-7CE6-4A33-98C0-3FD0B8B50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6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48AE5-0DD6-4854-89D8-65948947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727FF-77F1-4CDA-8169-1130A19A4A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6391B-CE4A-4C21-8DFB-F60E98073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3E883-0E5B-41AD-A6FF-BEA91FC82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28BA-C949-47D7-8240-A3EC44A48A6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F99D2-AC6F-4B7D-8656-CC976CA7D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C6446-3780-4C37-A0D1-88F51287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CE67-7CE6-4A33-98C0-3FD0B8B50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4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715F-EF75-49A3-9738-E086406E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3044C-2A8F-4662-BFE6-102A26B6D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74BD0-62D6-4E52-A68F-8AF04CA8C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A0E87C-6F52-43B4-BB80-1E9CBAA2A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9B62E4-6B77-4881-A92F-931CE75B5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F33A2B-55C1-4463-BBAE-14172CB6F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28BA-C949-47D7-8240-A3EC44A48A6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B5ABCC-4250-4CAE-A2AB-C4BC8B53F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BA9356-63E6-4336-B457-1AC97A903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CE67-7CE6-4A33-98C0-3FD0B8B50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2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8B50-2B53-49FE-B08D-005AAC0C2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4AFAD5-358E-45ED-A653-3E4480E63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28BA-C949-47D7-8240-A3EC44A48A6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A0633B-1F67-420F-A018-F5B50994A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49961-1A28-44B6-9D40-63991CC10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CE67-7CE6-4A33-98C0-3FD0B8B50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4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CAAF61-8CCC-4A1D-A7AC-8C879FBF0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28BA-C949-47D7-8240-A3EC44A48A6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EE8319-0DC4-4381-90B1-D2F47D62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D58EC-D8CD-44CE-A9EE-7CFAC906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CE67-7CE6-4A33-98C0-3FD0B8B50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2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D4964-5AD4-47F0-B605-083CBFFC7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8B955-F8D9-4059-9EF2-12ADD7624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EC17D-BEA8-4BB8-9FDC-85CC570D0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8810F-79EF-49B9-9E7F-1388AF192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28BA-C949-47D7-8240-A3EC44A48A6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31E2D-B900-490F-81F7-F598FADA6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3DD37-9317-4D56-98F4-27EC9965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CE67-7CE6-4A33-98C0-3FD0B8B50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07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5175A-AA43-4A8C-AC35-96BA7AB02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DE65FB-B133-4C73-8123-56427F21D2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07BBA-C75A-4673-ADDE-BA527C06A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46F5F-C622-4050-91F2-7FCECC63A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28BA-C949-47D7-8240-A3EC44A48A6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8F8F5-F956-4DC4-AFA3-1D2C7F51C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889BC-7C58-44CD-97DA-3EE79108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CE67-7CE6-4A33-98C0-3FD0B8B50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4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0B81E7-BC67-494B-84DE-21BD19B1C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C6D1E-C694-42B1-A3D0-08004EB10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389AA-EAC3-4577-BB72-1DD0C9B68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A28BA-C949-47D7-8240-A3EC44A48A6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50399-5FA2-4C4E-892B-DE2577819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B8CDF-FA7F-4E7A-A3CF-554DE548E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CCE67-7CE6-4A33-98C0-3FD0B8B50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5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EE26A-7643-42DF-B249-6D7222B41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31AB7-8301-4042-BF5C-3B7D8F69DA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3 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DBDEEF-793A-4CE3-BA9F-D5D8F934A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732811"/>
              </p:ext>
            </p:extLst>
          </p:nvPr>
        </p:nvGraphicFramePr>
        <p:xfrm>
          <a:off x="2653001" y="4334764"/>
          <a:ext cx="7349981" cy="8589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49981">
                  <a:extLst>
                    <a:ext uri="{9D8B030D-6E8A-4147-A177-3AD203B41FA5}">
                      <a16:colId xmlns:a16="http://schemas.microsoft.com/office/drawing/2014/main" val="2734635332"/>
                    </a:ext>
                  </a:extLst>
                </a:gridCol>
              </a:tblGrid>
              <a:tr h="858983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Conditions,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logic, logical operators; ranges; Control statements: if-else, loops (for, while).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2372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335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954F-D2EA-4C84-85CF-D2C3F5B2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 While Loops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B14AE-B248-4645-9FAF-811A62422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 Loops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has two primitive loop commands: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while loops</a:t>
            </a:r>
          </a:p>
          <a:p>
            <a:pPr lvl="1"/>
            <a:r>
              <a:rPr lang="en-US" dirty="0"/>
              <a:t>for loops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36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1317-4147-400B-9673-4B3F96C9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while Loop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3907E-0687-4028-A654-C94A08904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With the while loop we can execute a set of statements as long as a condition is true.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#Print </a:t>
            </a:r>
            <a:r>
              <a:rPr lang="en-US" dirty="0" err="1"/>
              <a:t>i</a:t>
            </a:r>
            <a:r>
              <a:rPr lang="en-US" dirty="0"/>
              <a:t> as long as </a:t>
            </a:r>
            <a:r>
              <a:rPr lang="en-US" dirty="0" err="1"/>
              <a:t>i</a:t>
            </a:r>
            <a:r>
              <a:rPr lang="en-US" dirty="0"/>
              <a:t> is less than 6: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i</a:t>
            </a:r>
            <a:r>
              <a:rPr lang="en-US" dirty="0"/>
              <a:t> = 1</a:t>
            </a:r>
            <a:br>
              <a:rPr lang="en-US" dirty="0"/>
            </a:br>
            <a:r>
              <a:rPr lang="en-US" dirty="0"/>
              <a:t>while </a:t>
            </a:r>
            <a:r>
              <a:rPr lang="en-US" dirty="0" err="1"/>
              <a:t>i</a:t>
            </a:r>
            <a:r>
              <a:rPr lang="en-US" dirty="0"/>
              <a:t> &lt; 6:</a:t>
            </a:r>
            <a:br>
              <a:rPr lang="en-US" dirty="0"/>
            </a:br>
            <a:r>
              <a:rPr lang="en-US" dirty="0"/>
              <a:t>  print(</a:t>
            </a:r>
            <a:r>
              <a:rPr lang="en-US" dirty="0" err="1"/>
              <a:t>i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 += 1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 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66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1BDD4-5431-4280-BAA7-910A0CBB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 For Loops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4EC49-FA31-47E3-9057-574B35A76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for loop is used for iterating over a sequence (that is either a list, a tuple, a dictionary, a set, or a string).</a:t>
            </a:r>
          </a:p>
          <a:p>
            <a:r>
              <a:rPr lang="en-US" dirty="0"/>
              <a:t>This is less like the for keyword in other programming languages, and works more like an iterator method as found in other object-orientated programming languages.</a:t>
            </a:r>
          </a:p>
          <a:p>
            <a:r>
              <a:rPr lang="en-US" dirty="0"/>
              <a:t>With the for loop we can execute a set of statements, once for each item in a list, tuple, set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596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64EF-0795-4E47-978B-8ECFA3E5C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84E30-6CCD-43AB-9C16-5448A02A9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Print each fruit in a fruit list: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fruits = ["apple", "banana", "cherry"]</a:t>
            </a:r>
            <a:br>
              <a:rPr lang="en-US" dirty="0"/>
            </a:br>
            <a:r>
              <a:rPr lang="en-US" dirty="0"/>
              <a:t>for x in fruits:</a:t>
            </a:r>
            <a:br>
              <a:rPr lang="en-US" dirty="0"/>
            </a:br>
            <a:r>
              <a:rPr lang="en-US" dirty="0"/>
              <a:t>  print(x)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732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512D8-2FFB-40B8-BAD2-ED1EB9FCB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Through a String Example: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9603D-7A19-4FBD-BA0F-8A60AABCD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Loop through the letters in the word "banana":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for x in "banana":</a:t>
            </a:r>
            <a:br>
              <a:rPr lang="en-US" dirty="0"/>
            </a:br>
            <a:r>
              <a:rPr lang="en-US" dirty="0"/>
              <a:t>  print(x)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882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A0810-0781-47CD-9807-E5C8DF41E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break Statement</a:t>
            </a:r>
            <a:br>
              <a:rPr lang="en-US" dirty="0"/>
            </a:br>
            <a:r>
              <a:rPr lang="en-US" sz="1600" dirty="0"/>
              <a:t>With the break statement we can stop the loop before it has looped through all the items.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6EF6CD-118A-4B56-BF85-D9BD05F265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2875366"/>
            <a:ext cx="8201025" cy="2251858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Exit the loop when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is "banana":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fruits = 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cs typeface="Arial" panose="020B0604020202020204" pitchFamily="34" charset="0"/>
              </a:rPr>
              <a:t>"apple"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cs typeface="Arial" panose="020B0604020202020204" pitchFamily="34" charset="0"/>
              </a:rPr>
              <a:t>"banana"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cs typeface="Arial" panose="020B0604020202020204" pitchFamily="34" charset="0"/>
              </a:rPr>
              <a:t>"cherry"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]   #this is a list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cs typeface="Arial" panose="020B0604020202020204" pitchFamily="34" charset="0"/>
              </a:rPr>
              <a:t>for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x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cs typeface="Arial" panose="020B0604020202020204" pitchFamily="34" charset="0"/>
              </a:rPr>
              <a:t>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fruits: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cs typeface="Arial" panose="020B0604020202020204" pitchFamily="34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(x)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cs typeface="Arial" panose="020B0604020202020204" pitchFamily="34" charset="0"/>
              </a:rPr>
              <a:t>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x ==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cs typeface="Arial" panose="020B0604020202020204" pitchFamily="34" charset="0"/>
              </a:rPr>
              <a:t>"banana"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cs typeface="Arial" panose="020B0604020202020204" pitchFamily="34" charset="0"/>
              </a:rPr>
              <a:t>break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554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0E5C0-7982-4702-9C80-D784ED908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ABEE9-B265-4F23-8CFC-D1AA6D20D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Exit the loop when x is “banana”, but this time break comes before print: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fruits = ["apple", "banana", "</a:t>
            </a:r>
            <a:r>
              <a:rPr lang="en-US"/>
              <a:t>cherry"]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for x in fruits:</a:t>
            </a:r>
            <a:br>
              <a:rPr lang="en-US" dirty="0"/>
            </a:br>
            <a:r>
              <a:rPr lang="en-US"/>
              <a:t> 	</a:t>
            </a:r>
            <a:r>
              <a:rPr lang="en-US" dirty="0"/>
              <a:t> if x == "banana":</a:t>
            </a:r>
            <a:br>
              <a:rPr lang="en-US" dirty="0"/>
            </a:br>
            <a:r>
              <a:rPr lang="en-US"/>
              <a:t>    		break</a:t>
            </a:r>
            <a:br>
              <a:rPr lang="en-US" dirty="0"/>
            </a:br>
            <a:r>
              <a:rPr lang="en-US"/>
              <a:t>    		print</a:t>
            </a:r>
            <a:r>
              <a:rPr lang="en-US" dirty="0"/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2884425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F3826-3E4C-44BF-AC76-15EFD8BF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1BCC2-00EF-4EB8-8F06-2C39DDF54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On your own try </a:t>
            </a:r>
            <a:r>
              <a:rPr lang="en-US"/>
              <a:t>the following:</a:t>
            </a:r>
            <a:endParaRPr 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Exit the loop when </a:t>
            </a:r>
            <a:r>
              <a:rPr lang="en-US" altLang="en-US" dirty="0">
                <a:solidFill>
                  <a:srgbClr val="DC143C"/>
                </a:solidFill>
                <a:cs typeface="Arial" panose="020B0604020202020204" pitchFamily="34" charset="0"/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is “cherry“.  What do you put in your “IF” Statement?  Look back at our previous examples.  What is output?</a:t>
            </a:r>
            <a:endParaRPr lang="en-US" altLang="en-US" sz="1600" dirty="0"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fruits = [</a:t>
            </a:r>
            <a:r>
              <a:rPr lang="en-US" altLang="en-US" dirty="0">
                <a:solidFill>
                  <a:srgbClr val="A52A2A"/>
                </a:solidFill>
                <a:cs typeface="Arial" panose="020B0604020202020204" pitchFamily="34" charset="0"/>
              </a:rPr>
              <a:t>"apple"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 </a:t>
            </a:r>
            <a:r>
              <a:rPr lang="en-US" altLang="en-US" dirty="0">
                <a:solidFill>
                  <a:srgbClr val="A52A2A"/>
                </a:solidFill>
                <a:cs typeface="Arial" panose="020B0604020202020204" pitchFamily="34" charset="0"/>
              </a:rPr>
              <a:t>"banana"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 </a:t>
            </a:r>
            <a:r>
              <a:rPr lang="en-US" altLang="en-US" dirty="0">
                <a:solidFill>
                  <a:srgbClr val="A52A2A"/>
                </a:solidFill>
                <a:cs typeface="Arial" panose="020B0604020202020204" pitchFamily="34" charset="0"/>
              </a:rPr>
              <a:t>"cherry"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]   #this is a list</a:t>
            </a:r>
            <a:b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altLang="en-US" dirty="0">
                <a:solidFill>
                  <a:srgbClr val="0000CD"/>
                </a:solidFill>
                <a:cs typeface="Arial" panose="020B0604020202020204" pitchFamily="34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x </a:t>
            </a:r>
            <a:r>
              <a:rPr lang="en-US" altLang="en-US" dirty="0">
                <a:solidFill>
                  <a:srgbClr val="0000CD"/>
                </a:solidFill>
                <a:cs typeface="Arial" panose="020B0604020202020204" pitchFamily="34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fruits:</a:t>
            </a:r>
            <a:b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 </a:t>
            </a:r>
            <a:r>
              <a:rPr lang="en-US" altLang="en-US" dirty="0">
                <a:solidFill>
                  <a:srgbClr val="0000CD"/>
                </a:solidFill>
                <a:cs typeface="Arial" panose="020B0604020202020204" pitchFamily="34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(x)</a:t>
            </a:r>
            <a:b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altLang="en-US" dirty="0">
                <a:solidFill>
                  <a:srgbClr val="000000"/>
                </a:solidFill>
                <a:highlight>
                  <a:srgbClr val="FFFF00"/>
                </a:highlight>
                <a:cs typeface="Arial" panose="020B0604020202020204" pitchFamily="34" charset="0"/>
              </a:rPr>
              <a:t>  </a:t>
            </a:r>
            <a:r>
              <a:rPr lang="en-US" altLang="en-US" dirty="0">
                <a:solidFill>
                  <a:srgbClr val="0000CD"/>
                </a:solidFill>
                <a:highlight>
                  <a:srgbClr val="FFFF00"/>
                </a:highlight>
                <a:cs typeface="Arial" panose="020B0604020202020204" pitchFamily="34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highlight>
                  <a:srgbClr val="FFFF00"/>
                </a:highlight>
                <a:cs typeface="Arial" panose="020B0604020202020204" pitchFamily="34" charset="0"/>
              </a:rPr>
              <a:t> x == </a:t>
            </a:r>
            <a:r>
              <a:rPr lang="en-US" altLang="en-US" dirty="0">
                <a:solidFill>
                  <a:srgbClr val="A52A2A"/>
                </a:solidFill>
                <a:highlight>
                  <a:srgbClr val="FFFF00"/>
                </a:highlight>
                <a:cs typeface="Arial" panose="020B0604020202020204" pitchFamily="34" charset="0"/>
              </a:rPr>
              <a:t>“                "</a:t>
            </a:r>
            <a:r>
              <a:rPr lang="en-US" altLang="en-US" dirty="0">
                <a:solidFill>
                  <a:srgbClr val="000000"/>
                </a:solidFill>
                <a:highlight>
                  <a:srgbClr val="FFFF00"/>
                </a:highlight>
                <a:cs typeface="Arial" panose="020B0604020202020204" pitchFamily="34" charset="0"/>
              </a:rPr>
              <a:t>:</a:t>
            </a:r>
            <a:br>
              <a:rPr lang="en-US" altLang="en-US" dirty="0">
                <a:solidFill>
                  <a:srgbClr val="000000"/>
                </a:solidFill>
                <a:highlight>
                  <a:srgbClr val="FFFF00"/>
                </a:highlight>
                <a:cs typeface="Arial" panose="020B0604020202020204" pitchFamily="34" charset="0"/>
              </a:rPr>
            </a:b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   </a:t>
            </a:r>
            <a:r>
              <a:rPr lang="en-US" altLang="en-US" dirty="0">
                <a:solidFill>
                  <a:srgbClr val="0000CD"/>
                </a:solidFill>
                <a:cs typeface="Arial" panose="020B0604020202020204" pitchFamily="34" charset="0"/>
              </a:rPr>
              <a:t>break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34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1C1F2-6E2B-44C8-9B31-1DBE50ED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from 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18531-ED2B-4546-A010-41E66B534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Comments</a:t>
            </a:r>
          </a:p>
          <a:p>
            <a:r>
              <a:rPr lang="en-US" dirty="0"/>
              <a:t>Syntax</a:t>
            </a:r>
          </a:p>
          <a:p>
            <a:r>
              <a:rPr lang="en-US" dirty="0"/>
              <a:t>Data Types</a:t>
            </a:r>
          </a:p>
          <a:p>
            <a:pPr lvl="1"/>
            <a:r>
              <a:rPr lang="en-US" dirty="0"/>
              <a:t>Strings – print(“Hello”)   or print(‘Hello”)</a:t>
            </a:r>
          </a:p>
          <a:p>
            <a:pPr lvl="1"/>
            <a:r>
              <a:rPr lang="en-US" dirty="0"/>
              <a:t>Numbers – int, float, complex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Examples:		x = 1  	# int</a:t>
            </a:r>
          </a:p>
          <a:p>
            <a:pPr marL="457200" lvl="1" indent="0">
              <a:buNone/>
            </a:pPr>
            <a:r>
              <a:rPr lang="en-US" dirty="0"/>
              <a:t>			y = 2.8 	# float</a:t>
            </a:r>
          </a:p>
          <a:p>
            <a:pPr marL="457200" lvl="1" indent="0">
              <a:buNone/>
            </a:pPr>
            <a:r>
              <a:rPr lang="en-US" dirty="0"/>
              <a:t>			z = 1j 	#complex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Calculator Example Review</a:t>
            </a:r>
          </a:p>
        </p:txBody>
      </p:sp>
    </p:spTree>
    <p:extLst>
      <p:ext uri="{BB962C8B-B14F-4D97-AF65-F5344CB8AC3E}">
        <p14:creationId xmlns:p14="http://schemas.microsoft.com/office/powerpoint/2010/main" val="50218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9073-4079-4A6B-99CF-0579B1D2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EAD0C-D520-405F-B895-2F90DDB3F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Booleans represent one of two values – True or False.</a:t>
            </a:r>
          </a:p>
          <a:p>
            <a:r>
              <a:rPr lang="en-US" dirty="0"/>
              <a:t>It’s used for comparing two values.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marL="457200" lvl="1" indent="0">
              <a:buNone/>
            </a:pPr>
            <a:r>
              <a:rPr lang="en-US" dirty="0"/>
              <a:t>print(10 &gt; 9)</a:t>
            </a:r>
            <a:br>
              <a:rPr lang="en-US" dirty="0"/>
            </a:br>
            <a:r>
              <a:rPr lang="en-US" dirty="0"/>
              <a:t>print(10 == 9)</a:t>
            </a:r>
            <a:br>
              <a:rPr lang="en-US" dirty="0"/>
            </a:br>
            <a:r>
              <a:rPr lang="en-US" dirty="0"/>
              <a:t>print(10 &lt; 9)</a:t>
            </a:r>
          </a:p>
        </p:txBody>
      </p:sp>
    </p:spTree>
    <p:extLst>
      <p:ext uri="{BB962C8B-B14F-4D97-AF65-F5344CB8AC3E}">
        <p14:creationId xmlns:p14="http://schemas.microsoft.com/office/powerpoint/2010/main" val="319413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D34E3-BADC-49FE-9681-CCDF7BE33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Values and Variables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D54A7-F053-420A-86D3-88ED72758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bool() function allows you to evaluate any value, and give True or False in return.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lvl="1"/>
            <a:r>
              <a:rPr lang="en-US" dirty="0"/>
              <a:t>print(bool("Hello"))</a:t>
            </a:r>
          </a:p>
          <a:p>
            <a:pPr lvl="1"/>
            <a:r>
              <a:rPr lang="en-US" dirty="0"/>
              <a:t>print(bool(15))</a:t>
            </a:r>
          </a:p>
        </p:txBody>
      </p:sp>
    </p:spTree>
    <p:extLst>
      <p:ext uri="{BB962C8B-B14F-4D97-AF65-F5344CB8AC3E}">
        <p14:creationId xmlns:p14="http://schemas.microsoft.com/office/powerpoint/2010/main" val="2513624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C6B31-6F02-4746-ADF9-B6090AD4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the bool()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42E0F-0288-4856-A737-48C5A083B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 2:</a:t>
            </a:r>
          </a:p>
          <a:p>
            <a:r>
              <a:rPr lang="en-US" dirty="0"/>
              <a:t>Evaluate two variables: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x = "Hello"</a:t>
            </a:r>
            <a:br>
              <a:rPr lang="en-US" dirty="0"/>
            </a:br>
            <a:r>
              <a:rPr lang="en-US" dirty="0"/>
              <a:t>	y = 15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print(bool(x))</a:t>
            </a:r>
            <a:br>
              <a:rPr lang="en-US" dirty="0"/>
            </a:br>
            <a:r>
              <a:rPr lang="en-US" dirty="0"/>
              <a:t>	print(bool(y))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15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B9EF-C9FD-46A6-84A4-A333C4A3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1EF779-6B9D-4148-AB4C-CEBDEF1FC6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0474557"/>
              </p:ext>
            </p:extLst>
          </p:nvPr>
        </p:nvGraphicFramePr>
        <p:xfrm>
          <a:off x="3823082" y="1825627"/>
          <a:ext cx="4545836" cy="4351334"/>
        </p:xfrm>
        <a:graphic>
          <a:graphicData uri="http://schemas.openxmlformats.org/drawingml/2006/table">
            <a:tbl>
              <a:tblPr/>
              <a:tblGrid>
                <a:gridCol w="1136459">
                  <a:extLst>
                    <a:ext uri="{9D8B030D-6E8A-4147-A177-3AD203B41FA5}">
                      <a16:colId xmlns:a16="http://schemas.microsoft.com/office/drawing/2014/main" val="3933161370"/>
                    </a:ext>
                  </a:extLst>
                </a:gridCol>
                <a:gridCol w="1136459">
                  <a:extLst>
                    <a:ext uri="{9D8B030D-6E8A-4147-A177-3AD203B41FA5}">
                      <a16:colId xmlns:a16="http://schemas.microsoft.com/office/drawing/2014/main" val="4034942130"/>
                    </a:ext>
                  </a:extLst>
                </a:gridCol>
                <a:gridCol w="1136459">
                  <a:extLst>
                    <a:ext uri="{9D8B030D-6E8A-4147-A177-3AD203B41FA5}">
                      <a16:colId xmlns:a16="http://schemas.microsoft.com/office/drawing/2014/main" val="2818494027"/>
                    </a:ext>
                  </a:extLst>
                </a:gridCol>
                <a:gridCol w="1136459">
                  <a:extLst>
                    <a:ext uri="{9D8B030D-6E8A-4147-A177-3AD203B41FA5}">
                      <a16:colId xmlns:a16="http://schemas.microsoft.com/office/drawing/2014/main" val="2770087273"/>
                    </a:ext>
                  </a:extLst>
                </a:gridCol>
              </a:tblGrid>
              <a:tr h="33471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=</a:t>
                      </a:r>
                    </a:p>
                  </a:txBody>
                  <a:tcPr marL="90464" marR="45232" marT="45232" marB="4523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x = 5</a:t>
                      </a:r>
                    </a:p>
                  </a:txBody>
                  <a:tcPr marL="45232" marR="45232" marT="45232" marB="4523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x = 5</a:t>
                      </a:r>
                    </a:p>
                  </a:txBody>
                  <a:tcPr marL="45232" marR="45232" marT="45232" marB="4523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45232" marR="45232" marT="45232" marB="4523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947812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+=</a:t>
                      </a:r>
                    </a:p>
                  </a:txBody>
                  <a:tcPr marL="90464" marR="45232" marT="45232" marB="4523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X +=3</a:t>
                      </a:r>
                    </a:p>
                  </a:txBody>
                  <a:tcPr marL="45232" marR="45232" marT="45232" marB="4523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x = x + 3</a:t>
                      </a:r>
                    </a:p>
                  </a:txBody>
                  <a:tcPr marL="45232" marR="45232" marT="45232" marB="4523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45232" marR="45232" marT="45232" marB="4523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496701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-=</a:t>
                      </a:r>
                    </a:p>
                  </a:txBody>
                  <a:tcPr marL="90464" marR="45232" marT="45232" marB="4523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x -= 3</a:t>
                      </a:r>
                    </a:p>
                  </a:txBody>
                  <a:tcPr marL="45232" marR="45232" marT="45232" marB="4523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x = x - 3</a:t>
                      </a:r>
                    </a:p>
                  </a:txBody>
                  <a:tcPr marL="45232" marR="45232" marT="45232" marB="4523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45232" marR="45232" marT="45232" marB="4523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907263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*=</a:t>
                      </a:r>
                    </a:p>
                  </a:txBody>
                  <a:tcPr marL="90464" marR="45232" marT="45232" marB="4523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x *= 3</a:t>
                      </a:r>
                    </a:p>
                  </a:txBody>
                  <a:tcPr marL="45232" marR="45232" marT="45232" marB="4523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x = x * 3</a:t>
                      </a:r>
                    </a:p>
                  </a:txBody>
                  <a:tcPr marL="45232" marR="45232" marT="45232" marB="4523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45232" marR="45232" marT="45232" marB="4523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777507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/=</a:t>
                      </a:r>
                    </a:p>
                  </a:txBody>
                  <a:tcPr marL="90464" marR="45232" marT="45232" marB="4523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x /= 3</a:t>
                      </a:r>
                    </a:p>
                  </a:txBody>
                  <a:tcPr marL="45232" marR="45232" marT="45232" marB="4523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x = x / 3</a:t>
                      </a:r>
                    </a:p>
                  </a:txBody>
                  <a:tcPr marL="45232" marR="45232" marT="45232" marB="4523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45232" marR="45232" marT="45232" marB="4523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466772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%=</a:t>
                      </a:r>
                    </a:p>
                  </a:txBody>
                  <a:tcPr marL="90464" marR="45232" marT="45232" marB="4523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x %= 3</a:t>
                      </a:r>
                    </a:p>
                  </a:txBody>
                  <a:tcPr marL="45232" marR="45232" marT="45232" marB="4523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x = x % 3</a:t>
                      </a:r>
                    </a:p>
                  </a:txBody>
                  <a:tcPr marL="45232" marR="45232" marT="45232" marB="4523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45232" marR="45232" marT="45232" marB="4523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46161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//=</a:t>
                      </a:r>
                    </a:p>
                  </a:txBody>
                  <a:tcPr marL="90464" marR="45232" marT="45232" marB="4523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x //= 3</a:t>
                      </a:r>
                    </a:p>
                  </a:txBody>
                  <a:tcPr marL="45232" marR="45232" marT="45232" marB="4523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x = x // 3</a:t>
                      </a:r>
                    </a:p>
                  </a:txBody>
                  <a:tcPr marL="45232" marR="45232" marT="45232" marB="4523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45232" marR="45232" marT="45232" marB="4523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426031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**=</a:t>
                      </a:r>
                    </a:p>
                  </a:txBody>
                  <a:tcPr marL="90464" marR="45232" marT="45232" marB="4523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x **= 3</a:t>
                      </a:r>
                    </a:p>
                  </a:txBody>
                  <a:tcPr marL="45232" marR="45232" marT="45232" marB="4523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x = x ** 3</a:t>
                      </a:r>
                    </a:p>
                  </a:txBody>
                  <a:tcPr marL="45232" marR="45232" marT="45232" marB="4523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45232" marR="45232" marT="45232" marB="4523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84866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&amp;=</a:t>
                      </a:r>
                    </a:p>
                  </a:txBody>
                  <a:tcPr marL="90464" marR="45232" marT="45232" marB="4523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x &amp;= 3</a:t>
                      </a:r>
                    </a:p>
                  </a:txBody>
                  <a:tcPr marL="45232" marR="45232" marT="45232" marB="4523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x = x &amp; 3</a:t>
                      </a:r>
                    </a:p>
                  </a:txBody>
                  <a:tcPr marL="45232" marR="45232" marT="45232" marB="4523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45232" marR="45232" marT="45232" marB="4523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316832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|=</a:t>
                      </a:r>
                    </a:p>
                  </a:txBody>
                  <a:tcPr marL="90464" marR="45232" marT="45232" marB="4523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x |= 3</a:t>
                      </a:r>
                    </a:p>
                  </a:txBody>
                  <a:tcPr marL="45232" marR="45232" marT="45232" marB="4523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x = x | 3</a:t>
                      </a:r>
                    </a:p>
                  </a:txBody>
                  <a:tcPr marL="45232" marR="45232" marT="45232" marB="4523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45232" marR="45232" marT="45232" marB="4523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533263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^=</a:t>
                      </a:r>
                    </a:p>
                  </a:txBody>
                  <a:tcPr marL="90464" marR="45232" marT="45232" marB="4523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x ^= 3</a:t>
                      </a:r>
                    </a:p>
                  </a:txBody>
                  <a:tcPr marL="45232" marR="45232" marT="45232" marB="4523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x = x ^ 3</a:t>
                      </a:r>
                    </a:p>
                  </a:txBody>
                  <a:tcPr marL="45232" marR="45232" marT="45232" marB="4523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45232" marR="45232" marT="45232" marB="4523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362416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&gt;&gt;=</a:t>
                      </a:r>
                    </a:p>
                  </a:txBody>
                  <a:tcPr marL="90464" marR="45232" marT="45232" marB="4523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x &gt;&gt;= 3</a:t>
                      </a:r>
                    </a:p>
                  </a:txBody>
                  <a:tcPr marL="45232" marR="45232" marT="45232" marB="4523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x = x &gt;&gt; 3</a:t>
                      </a:r>
                    </a:p>
                  </a:txBody>
                  <a:tcPr marL="45232" marR="45232" marT="45232" marB="4523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45232" marR="45232" marT="45232" marB="4523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677462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&lt;&lt;=</a:t>
                      </a:r>
                    </a:p>
                  </a:txBody>
                  <a:tcPr marL="90464" marR="45232" marT="45232" marB="4523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x &lt;&lt;= 3</a:t>
                      </a:r>
                    </a:p>
                  </a:txBody>
                  <a:tcPr marL="45232" marR="45232" marT="45232" marB="4523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x = x &lt;&lt; 3</a:t>
                      </a:r>
                    </a:p>
                  </a:txBody>
                  <a:tcPr marL="45232" marR="45232" marT="45232" marB="4523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418" marR="81418" marT="40709" marB="40709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84065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07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E724-1C16-4932-B9D9-5814AE05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Comparison Operators</a:t>
            </a:r>
            <a:br>
              <a:rPr lang="en-US" dirty="0"/>
            </a:br>
            <a:r>
              <a:rPr lang="en-US" sz="1800" dirty="0"/>
              <a:t>Comparison operators are used to compare two values: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41856C-3059-403F-B1A6-A40F9EB04F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2459734"/>
              </p:ext>
            </p:extLst>
          </p:nvPr>
        </p:nvGraphicFramePr>
        <p:xfrm>
          <a:off x="3543301" y="1862614"/>
          <a:ext cx="5105398" cy="3180080"/>
        </p:xfrm>
        <a:graphic>
          <a:graphicData uri="http://schemas.openxmlformats.org/drawingml/2006/table">
            <a:tbl>
              <a:tblPr/>
              <a:tblGrid>
                <a:gridCol w="1262581">
                  <a:extLst>
                    <a:ext uri="{9D8B030D-6E8A-4147-A177-3AD203B41FA5}">
                      <a16:colId xmlns:a16="http://schemas.microsoft.com/office/drawing/2014/main" val="2788751415"/>
                    </a:ext>
                  </a:extLst>
                </a:gridCol>
                <a:gridCol w="1758291">
                  <a:extLst>
                    <a:ext uri="{9D8B030D-6E8A-4147-A177-3AD203B41FA5}">
                      <a16:colId xmlns:a16="http://schemas.microsoft.com/office/drawing/2014/main" val="229032758"/>
                    </a:ext>
                  </a:extLst>
                </a:gridCol>
                <a:gridCol w="1516791">
                  <a:extLst>
                    <a:ext uri="{9D8B030D-6E8A-4147-A177-3AD203B41FA5}">
                      <a16:colId xmlns:a16="http://schemas.microsoft.com/office/drawing/2014/main" val="1375766733"/>
                    </a:ext>
                  </a:extLst>
                </a:gridCol>
                <a:gridCol w="567735">
                  <a:extLst>
                    <a:ext uri="{9D8B030D-6E8A-4147-A177-3AD203B41FA5}">
                      <a16:colId xmlns:a16="http://schemas.microsoft.com/office/drawing/2014/main" val="27212001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Operator</a:t>
                      </a:r>
                    </a:p>
                  </a:txBody>
                  <a:tcPr marL="1016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Name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Example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684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==</a:t>
                      </a:r>
                    </a:p>
                  </a:txBody>
                  <a:tcPr marL="1016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Equal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== y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148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!=</a:t>
                      </a:r>
                    </a:p>
                  </a:txBody>
                  <a:tcPr marL="1016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Not equal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!= y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525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&gt;</a:t>
                      </a:r>
                    </a:p>
                  </a:txBody>
                  <a:tcPr marL="1016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Greater than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&gt; y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85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</a:t>
                      </a:r>
                    </a:p>
                  </a:txBody>
                  <a:tcPr marL="1016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Less than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&lt; y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170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&gt;=</a:t>
                      </a:r>
                    </a:p>
                  </a:txBody>
                  <a:tcPr marL="1016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Greater than or equal to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&gt;= y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9258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&lt;=</a:t>
                      </a:r>
                    </a:p>
                  </a:txBody>
                  <a:tcPr marL="1016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Less than or equal to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&lt;= y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07904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199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AE165-9364-4A49-BED5-6BBDDA778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Conditions and If statements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0DEBA-4F39-4C47-A083-C23455F2B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 supports the usual logical conditions from mathematics: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Equals: a == b</a:t>
            </a:r>
          </a:p>
          <a:p>
            <a:pPr lvl="1"/>
            <a:r>
              <a:rPr lang="en-US" dirty="0"/>
              <a:t>Not Equals: a != b</a:t>
            </a:r>
          </a:p>
          <a:p>
            <a:pPr lvl="1"/>
            <a:r>
              <a:rPr lang="en-US" dirty="0"/>
              <a:t>Less than: a &lt; b</a:t>
            </a:r>
          </a:p>
          <a:p>
            <a:pPr lvl="1"/>
            <a:r>
              <a:rPr lang="en-US" dirty="0"/>
              <a:t>Less than or equal to: a &lt;= b</a:t>
            </a:r>
          </a:p>
          <a:p>
            <a:pPr lvl="1"/>
            <a:r>
              <a:rPr lang="en-US" dirty="0"/>
              <a:t>Greater than: a &gt; b</a:t>
            </a:r>
          </a:p>
          <a:p>
            <a:pPr lvl="1"/>
            <a:r>
              <a:rPr lang="en-US" dirty="0"/>
              <a:t>Greater than or equal to: a &gt;= 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623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0E84-B731-43CC-ACD6-DF03A8E7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14C34-1D5A-4F90-BDD8-0C3C2F3A3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statement: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 = 33</a:t>
            </a:r>
            <a:br>
              <a:rPr lang="en-US" dirty="0"/>
            </a:br>
            <a:r>
              <a:rPr lang="en-US" dirty="0"/>
              <a:t>b = 200</a:t>
            </a:r>
            <a:br>
              <a:rPr lang="en-US" dirty="0"/>
            </a:br>
            <a:r>
              <a:rPr lang="en-US" dirty="0"/>
              <a:t>if b &gt; a:</a:t>
            </a:r>
            <a:br>
              <a:rPr lang="en-US" dirty="0"/>
            </a:br>
            <a:r>
              <a:rPr lang="en-US" dirty="0"/>
              <a:t>  print("b is greater than a")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NOTE:   Spacing counts in 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591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930</Words>
  <Application>Microsoft Office PowerPoint</Application>
  <PresentationFormat>Widescreen</PresentationFormat>
  <Paragraphs>165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Intro to Python</vt:lpstr>
      <vt:lpstr>Review from Last Week</vt:lpstr>
      <vt:lpstr>Booleans</vt:lpstr>
      <vt:lpstr>Evaluate Values and Variables </vt:lpstr>
      <vt:lpstr>More on the bool() function</vt:lpstr>
      <vt:lpstr>More on Operators</vt:lpstr>
      <vt:lpstr>Python Comparison Operators Comparison operators are used to compare two values:</vt:lpstr>
      <vt:lpstr>Python Conditions and If statements </vt:lpstr>
      <vt:lpstr>If Statement Example:</vt:lpstr>
      <vt:lpstr>Python While Loops </vt:lpstr>
      <vt:lpstr>The while Loop </vt:lpstr>
      <vt:lpstr>Python For Loops </vt:lpstr>
      <vt:lpstr>For Loop Example:</vt:lpstr>
      <vt:lpstr>Looping Through a String Example: </vt:lpstr>
      <vt:lpstr>The break Statement With the break statement we can stop the loop before it has looped through all the items.</vt:lpstr>
      <vt:lpstr>More Examples: </vt:lpstr>
      <vt:lpstr>Homework: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Python</dc:title>
  <dc:creator>Gallagher, Timothy A</dc:creator>
  <cp:lastModifiedBy>Sean</cp:lastModifiedBy>
  <cp:revision>51</cp:revision>
  <dcterms:created xsi:type="dcterms:W3CDTF">2020-06-17T18:03:07Z</dcterms:created>
  <dcterms:modified xsi:type="dcterms:W3CDTF">2021-03-02T23:32:21Z</dcterms:modified>
</cp:coreProperties>
</file>