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317" r:id="rId4"/>
    <p:sldId id="318" r:id="rId5"/>
    <p:sldId id="319" r:id="rId6"/>
    <p:sldId id="330" r:id="rId7"/>
    <p:sldId id="329" r:id="rId8"/>
    <p:sldId id="328" r:id="rId9"/>
    <p:sldId id="320" r:id="rId10"/>
    <p:sldId id="321" r:id="rId11"/>
    <p:sldId id="322" r:id="rId12"/>
    <p:sldId id="323" r:id="rId13"/>
    <p:sldId id="324" r:id="rId14"/>
    <p:sldId id="327" r:id="rId15"/>
    <p:sldId id="331" r:id="rId16"/>
    <p:sldId id="332" r:id="rId17"/>
    <p:sldId id="333" r:id="rId18"/>
    <p:sldId id="334" r:id="rId19"/>
    <p:sldId id="335" r:id="rId20"/>
    <p:sldId id="336" r:id="rId21"/>
    <p:sldId id="31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" initials="S" lastIdx="1" clrIdx="0">
    <p:extLst>
      <p:ext uri="{19B8F6BF-5375-455C-9EA6-DF929625EA0E}">
        <p15:presenceInfo xmlns:p15="http://schemas.microsoft.com/office/powerpoint/2012/main" userId="8782d4e607daba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Intro to Python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Class 10</a:t>
            </a: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400" dirty="0"/>
              <a:t>Chat Bots</a:t>
            </a:r>
            <a:endParaRPr sz="44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37A5-06F9-43A4-B0CB-610BBD98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Terms Continued: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CC903-1CD1-4B18-BF6A-0B7233111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highlight>
                  <a:srgbClr val="FFFF00"/>
                </a:highlight>
              </a:rPr>
              <a:t>Natural Language Processing (NLP): </a:t>
            </a:r>
            <a:r>
              <a:rPr lang="en-US" sz="2400" dirty="0"/>
              <a:t>NLP examines an utterance and extracts the intent and entities. NLP software includes Amazon Lex, Facebook’s Wit.ai, and Microsoft’s LUIS.</a:t>
            </a:r>
          </a:p>
          <a:p>
            <a:r>
              <a:rPr lang="en-US" sz="2400" b="1" dirty="0">
                <a:highlight>
                  <a:srgbClr val="FFFF00"/>
                </a:highlight>
              </a:rPr>
              <a:t>Pilot:</a:t>
            </a:r>
            <a:r>
              <a:rPr lang="en-US" sz="2400" dirty="0"/>
              <a:t> The stage of development where the chatbot is deployed to a small group of users for testing. Pilots are especially critical for chatbots, because unlike a web application, the range of possible user input is unlimited.</a:t>
            </a:r>
          </a:p>
          <a:p>
            <a:r>
              <a:rPr lang="en-US" sz="2400" b="1" dirty="0">
                <a:highlight>
                  <a:srgbClr val="FFFF00"/>
                </a:highlight>
              </a:rPr>
              <a:t>Proof-of-concept (POC):</a:t>
            </a:r>
            <a:r>
              <a:rPr lang="en-US" sz="2400" dirty="0">
                <a:highlight>
                  <a:srgbClr val="FFFF00"/>
                </a:highlight>
              </a:rPr>
              <a:t> </a:t>
            </a:r>
            <a:r>
              <a:rPr lang="en-US" sz="2400" dirty="0"/>
              <a:t>The stage of development where the chatbot functions properly so long as the input is artificially constrained. A POC demonstrates the potential. POCs are especially useful for emerging technologies that are not fully understood by stakeholders, like chatbots.</a:t>
            </a:r>
          </a:p>
          <a:p>
            <a:r>
              <a:rPr lang="en-US" sz="2400" b="1" dirty="0">
                <a:highlight>
                  <a:srgbClr val="FFFF00"/>
                </a:highlight>
              </a:rPr>
              <a:t>Response:</a:t>
            </a:r>
            <a:r>
              <a:rPr lang="en-US" sz="2400" dirty="0"/>
              <a:t> Anything the bot says in response to user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6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5C21-EC6A-4B5D-AA0D-38E70E83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Intent File:</a:t>
            </a:r>
            <a:br>
              <a:rPr lang="en-US" dirty="0"/>
            </a:br>
            <a:r>
              <a:rPr lang="en-US" dirty="0"/>
              <a:t>	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5EE86-0318-4412-9734-79B363493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7650"/>
            <a:ext cx="10515600" cy="4659313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92968-3374-4DB1-8A10-47B39A9F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676400"/>
            <a:ext cx="9610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5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08A3-FE58-468F-AA87-E59E8662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 - Imports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7FAE2-9301-473E-A522-1A40CFFDA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sz="1800" i="1" dirty="0"/>
              <a:t>#import necessary libraries</a:t>
            </a:r>
            <a:endParaRPr lang="en-US" sz="1800" dirty="0"/>
          </a:p>
          <a:p>
            <a:pPr marL="114300" indent="0">
              <a:buNone/>
            </a:pPr>
            <a:r>
              <a:rPr lang="en-US" sz="1800" i="1" dirty="0"/>
              <a:t>import</a:t>
            </a:r>
            <a:r>
              <a:rPr lang="en-US" sz="1800" dirty="0"/>
              <a:t> </a:t>
            </a:r>
            <a:r>
              <a:rPr lang="en-US" sz="1800" dirty="0" err="1"/>
              <a:t>io</a:t>
            </a:r>
            <a:endParaRPr lang="en-US" sz="1800" dirty="0"/>
          </a:p>
          <a:p>
            <a:pPr marL="114300" indent="0">
              <a:buNone/>
            </a:pPr>
            <a:r>
              <a:rPr lang="en-US" sz="1800" i="1" dirty="0"/>
              <a:t>import</a:t>
            </a:r>
            <a:r>
              <a:rPr lang="en-US" sz="1800" dirty="0"/>
              <a:t> random</a:t>
            </a:r>
          </a:p>
          <a:p>
            <a:pPr marL="114300" indent="0">
              <a:buNone/>
            </a:pPr>
            <a:r>
              <a:rPr lang="en-US" sz="1800" i="1" dirty="0"/>
              <a:t>import</a:t>
            </a:r>
            <a:r>
              <a:rPr lang="en-US" sz="1800" dirty="0"/>
              <a:t> string </a:t>
            </a:r>
            <a:r>
              <a:rPr lang="en-US" sz="1800" i="1" dirty="0"/>
              <a:t># to process standard python strings</a:t>
            </a:r>
            <a:endParaRPr lang="en-US" sz="1800" dirty="0"/>
          </a:p>
          <a:p>
            <a:pPr marL="114300" indent="0">
              <a:buNone/>
            </a:pPr>
            <a:r>
              <a:rPr lang="en-US" sz="1800" i="1" dirty="0"/>
              <a:t>import</a:t>
            </a:r>
            <a:r>
              <a:rPr lang="en-US" sz="1800" dirty="0"/>
              <a:t> warnings</a:t>
            </a:r>
          </a:p>
          <a:p>
            <a:pPr marL="114300" indent="0">
              <a:buNone/>
            </a:pPr>
            <a:r>
              <a:rPr lang="en-US" sz="1800" i="1" dirty="0"/>
              <a:t>import</a:t>
            </a:r>
            <a:r>
              <a:rPr lang="en-US" sz="1800" dirty="0"/>
              <a:t> </a:t>
            </a:r>
            <a:r>
              <a:rPr lang="en-US" sz="1800" dirty="0" err="1"/>
              <a:t>numpy</a:t>
            </a:r>
            <a:r>
              <a:rPr lang="en-US" sz="1800" dirty="0"/>
              <a:t> </a:t>
            </a:r>
            <a:r>
              <a:rPr lang="en-US" sz="1800" i="1" dirty="0"/>
              <a:t>as</a:t>
            </a:r>
            <a:r>
              <a:rPr lang="en-US" sz="1800" dirty="0"/>
              <a:t> np</a:t>
            </a:r>
          </a:p>
          <a:p>
            <a:pPr marL="114300" indent="0">
              <a:buNone/>
            </a:pPr>
            <a:r>
              <a:rPr lang="en-US" sz="1800" i="1" dirty="0"/>
              <a:t>from</a:t>
            </a:r>
            <a:r>
              <a:rPr lang="en-US" sz="1800" dirty="0"/>
              <a:t> </a:t>
            </a:r>
            <a:r>
              <a:rPr lang="en-US" sz="1800" dirty="0" err="1"/>
              <a:t>sklearn.feature_extraction.text</a:t>
            </a:r>
            <a:r>
              <a:rPr lang="en-US" sz="1800" dirty="0"/>
              <a:t> </a:t>
            </a:r>
            <a:r>
              <a:rPr lang="en-US" sz="1800" i="1" dirty="0"/>
              <a:t>import</a:t>
            </a:r>
            <a:r>
              <a:rPr lang="en-US" sz="1800" dirty="0"/>
              <a:t> </a:t>
            </a:r>
            <a:r>
              <a:rPr lang="en-US" sz="1800" dirty="0" err="1"/>
              <a:t>TfidfVectorizer</a:t>
            </a:r>
            <a:endParaRPr lang="en-US" sz="1800" dirty="0"/>
          </a:p>
          <a:p>
            <a:pPr marL="114300" indent="0">
              <a:buNone/>
            </a:pPr>
            <a:r>
              <a:rPr lang="en-US" sz="1800" i="1" dirty="0"/>
              <a:t>from</a:t>
            </a:r>
            <a:r>
              <a:rPr lang="en-US" sz="1800" dirty="0"/>
              <a:t> </a:t>
            </a:r>
            <a:r>
              <a:rPr lang="en-US" sz="1800" dirty="0" err="1"/>
              <a:t>sklearn.metrics.pairwise</a:t>
            </a:r>
            <a:r>
              <a:rPr lang="en-US" sz="1800" dirty="0"/>
              <a:t> </a:t>
            </a:r>
            <a:r>
              <a:rPr lang="en-US" sz="1800" i="1" dirty="0"/>
              <a:t>import</a:t>
            </a:r>
            <a:r>
              <a:rPr lang="en-US" sz="1800" dirty="0"/>
              <a:t> </a:t>
            </a:r>
            <a:r>
              <a:rPr lang="en-US" sz="1800" dirty="0" err="1"/>
              <a:t>cosine_similarity</a:t>
            </a:r>
            <a:endParaRPr lang="en-US" sz="1800" dirty="0"/>
          </a:p>
          <a:p>
            <a:pPr marL="114300" indent="0">
              <a:buNone/>
            </a:pPr>
            <a:r>
              <a:rPr lang="en-US" sz="1800" i="1" dirty="0"/>
              <a:t>import</a:t>
            </a:r>
            <a:r>
              <a:rPr lang="en-US" sz="1800" dirty="0"/>
              <a:t> warnings</a:t>
            </a:r>
          </a:p>
          <a:p>
            <a:pPr marL="114300" indent="0">
              <a:buNone/>
            </a:pPr>
            <a:r>
              <a:rPr lang="en-US" sz="1800" dirty="0" err="1"/>
              <a:t>warnings.filterwarnings</a:t>
            </a:r>
            <a:r>
              <a:rPr lang="en-US" sz="1800" dirty="0"/>
              <a:t>('ignore')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FCBF-CF4E-4A56-8291-80F9AABB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95E3B-5669-4307-8806-370845497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i="1" dirty="0"/>
              <a:t>import</a:t>
            </a:r>
            <a:r>
              <a:rPr lang="en-US" dirty="0"/>
              <a:t> </a:t>
            </a:r>
            <a:r>
              <a:rPr lang="en-US" dirty="0" err="1"/>
              <a:t>nltk</a:t>
            </a:r>
            <a:endParaRPr lang="en-US" dirty="0"/>
          </a:p>
          <a:p>
            <a:pPr marL="114300" indent="0">
              <a:buNone/>
            </a:pPr>
            <a:r>
              <a:rPr lang="en-US" i="1" dirty="0"/>
              <a:t>from</a:t>
            </a:r>
            <a:r>
              <a:rPr lang="en-US" dirty="0"/>
              <a:t> </a:t>
            </a:r>
            <a:r>
              <a:rPr lang="en-US" dirty="0" err="1"/>
              <a:t>nltk.stem</a:t>
            </a:r>
            <a:r>
              <a:rPr lang="en-US" dirty="0"/>
              <a:t> </a:t>
            </a:r>
            <a:r>
              <a:rPr lang="en-US" i="1" dirty="0"/>
              <a:t>import</a:t>
            </a:r>
            <a:r>
              <a:rPr lang="en-US" dirty="0"/>
              <a:t> </a:t>
            </a:r>
            <a:r>
              <a:rPr lang="en-US" dirty="0" err="1"/>
              <a:t>WordNetLemmatizer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nltk.download</a:t>
            </a:r>
            <a:r>
              <a:rPr lang="en-US" dirty="0"/>
              <a:t>('popular', quiet=True) </a:t>
            </a:r>
            <a:r>
              <a:rPr lang="en-US" i="1" dirty="0"/>
              <a:t># for downloading packages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6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2C6A-C26F-49C1-9441-6F377480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our intents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2927-FA78-4DBA-ADA0-FC1A3D106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i="1" dirty="0"/>
              <a:t>#Reading in the intents (note they are from a file you create called chatbot.txt</a:t>
            </a:r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i="1" dirty="0"/>
              <a:t>with</a:t>
            </a:r>
            <a:r>
              <a:rPr lang="en-US" dirty="0"/>
              <a:t> open('</a:t>
            </a:r>
            <a:r>
              <a:rPr lang="en-US" dirty="0" err="1"/>
              <a:t>chatbot.txt','r</a:t>
            </a:r>
            <a:r>
              <a:rPr lang="en-US" dirty="0"/>
              <a:t>', encoding='utf8', errors ='ignore') </a:t>
            </a:r>
            <a:r>
              <a:rPr lang="en-US" i="1" dirty="0"/>
              <a:t>as</a:t>
            </a:r>
            <a:r>
              <a:rPr lang="en-US" dirty="0"/>
              <a:t> fin:</a:t>
            </a:r>
          </a:p>
          <a:p>
            <a:pPr marL="114300" indent="0">
              <a:buNone/>
            </a:pPr>
            <a:r>
              <a:rPr lang="en-US" dirty="0"/>
              <a:t>    raw = </a:t>
            </a:r>
            <a:r>
              <a:rPr lang="en-US" dirty="0" err="1"/>
              <a:t>fin.read</a:t>
            </a:r>
            <a:r>
              <a:rPr lang="en-US" dirty="0"/>
              <a:t>().lower()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8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965C-B7B9-48B9-8B24-AFFD2CC5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 your intents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92A7E-DA46-42BE-90EB-588D444C9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i="1" dirty="0"/>
              <a:t>#Tokenisation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sent_tokens</a:t>
            </a:r>
            <a:r>
              <a:rPr lang="en-US" dirty="0"/>
              <a:t> = </a:t>
            </a:r>
            <a:r>
              <a:rPr lang="en-US" dirty="0" err="1"/>
              <a:t>nltk.sent_tokenize</a:t>
            </a:r>
            <a:r>
              <a:rPr lang="en-US" dirty="0"/>
              <a:t>(raw)</a:t>
            </a:r>
            <a:r>
              <a:rPr lang="en-US" i="1" dirty="0"/>
              <a:t># converts to list of sentences 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word_tokens</a:t>
            </a:r>
            <a:r>
              <a:rPr lang="en-US" dirty="0"/>
              <a:t> = </a:t>
            </a:r>
            <a:r>
              <a:rPr lang="en-US" dirty="0" err="1"/>
              <a:t>nltk.word_tokenize</a:t>
            </a:r>
            <a:r>
              <a:rPr lang="en-US" dirty="0"/>
              <a:t>(raw)</a:t>
            </a:r>
            <a:r>
              <a:rPr lang="en-US" i="1" dirty="0"/>
              <a:t># converts to list of words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8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8F63-9732-4650-9EAC-371CFE9F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B322B-72D8-4ABF-AE39-F4A448D7C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i="1" dirty="0"/>
              <a:t># Preprocessing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 err="1"/>
              <a:t>lemmer</a:t>
            </a:r>
            <a:r>
              <a:rPr lang="en-US" sz="2000" dirty="0"/>
              <a:t> = </a:t>
            </a:r>
            <a:r>
              <a:rPr lang="en-US" sz="2000" dirty="0" err="1"/>
              <a:t>WordNetLemmatizer</a:t>
            </a:r>
            <a:r>
              <a:rPr lang="en-US" sz="2000" dirty="0"/>
              <a:t>()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def </a:t>
            </a:r>
            <a:r>
              <a:rPr lang="en-US" sz="2000" dirty="0" err="1"/>
              <a:t>LemTokens</a:t>
            </a:r>
            <a:r>
              <a:rPr lang="en-US" sz="2000" dirty="0"/>
              <a:t>(tokens):</a:t>
            </a:r>
          </a:p>
          <a:p>
            <a:pPr marL="114300" indent="0">
              <a:buNone/>
            </a:pPr>
            <a:r>
              <a:rPr lang="en-US" sz="2000" dirty="0"/>
              <a:t>    </a:t>
            </a:r>
            <a:r>
              <a:rPr lang="en-US" sz="2000" i="1" dirty="0"/>
              <a:t>return</a:t>
            </a:r>
            <a:r>
              <a:rPr lang="en-US" sz="2000" dirty="0"/>
              <a:t> [</a:t>
            </a:r>
            <a:r>
              <a:rPr lang="en-US" sz="2000" dirty="0" err="1"/>
              <a:t>lemmer.lemmatize</a:t>
            </a:r>
            <a:r>
              <a:rPr lang="en-US" sz="2000" dirty="0"/>
              <a:t>(token) </a:t>
            </a:r>
            <a:r>
              <a:rPr lang="en-US" sz="2000" i="1" dirty="0"/>
              <a:t>for</a:t>
            </a:r>
            <a:r>
              <a:rPr lang="en-US" sz="2000" dirty="0"/>
              <a:t> token </a:t>
            </a:r>
            <a:r>
              <a:rPr lang="en-US" sz="2000" i="1" dirty="0"/>
              <a:t>in</a:t>
            </a:r>
            <a:r>
              <a:rPr lang="en-US" sz="2000" dirty="0"/>
              <a:t> tokens]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err="1"/>
              <a:t>remove_punct_dict</a:t>
            </a:r>
            <a:r>
              <a:rPr lang="en-US" sz="2000" dirty="0"/>
              <a:t> = </a:t>
            </a:r>
            <a:r>
              <a:rPr lang="en-US" sz="2000" dirty="0" err="1"/>
              <a:t>dict</a:t>
            </a:r>
            <a:r>
              <a:rPr lang="en-US" sz="2000" dirty="0"/>
              <a:t>((</a:t>
            </a:r>
            <a:r>
              <a:rPr lang="en-US" sz="2000" dirty="0" err="1"/>
              <a:t>ord</a:t>
            </a:r>
            <a:r>
              <a:rPr lang="en-US" sz="2000" dirty="0"/>
              <a:t>(</a:t>
            </a:r>
            <a:r>
              <a:rPr lang="en-US" sz="2000" dirty="0" err="1"/>
              <a:t>punct</a:t>
            </a:r>
            <a:r>
              <a:rPr lang="en-US" sz="2000" dirty="0"/>
              <a:t>), None) </a:t>
            </a:r>
            <a:r>
              <a:rPr lang="en-US" sz="2000" i="1" dirty="0"/>
              <a:t>for</a:t>
            </a:r>
            <a:r>
              <a:rPr lang="en-US" sz="2000" dirty="0"/>
              <a:t> </a:t>
            </a:r>
            <a:r>
              <a:rPr lang="en-US" sz="2000" dirty="0" err="1"/>
              <a:t>punct</a:t>
            </a:r>
            <a:r>
              <a:rPr lang="en-US" sz="2000" dirty="0"/>
              <a:t> </a:t>
            </a:r>
            <a:r>
              <a:rPr lang="en-US" sz="2000" i="1" dirty="0"/>
              <a:t>in</a:t>
            </a:r>
            <a:r>
              <a:rPr lang="en-US" sz="2000" dirty="0"/>
              <a:t> </a:t>
            </a:r>
            <a:r>
              <a:rPr lang="en-US" sz="2000" dirty="0" err="1"/>
              <a:t>string.punctuation</a:t>
            </a:r>
            <a:r>
              <a:rPr lang="en-US" sz="2000" dirty="0"/>
              <a:t>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def </a:t>
            </a:r>
            <a:r>
              <a:rPr lang="en-US" sz="2000" dirty="0" err="1"/>
              <a:t>LemNormalize</a:t>
            </a:r>
            <a:r>
              <a:rPr lang="en-US" sz="2000" dirty="0"/>
              <a:t>(text):</a:t>
            </a:r>
          </a:p>
          <a:p>
            <a:pPr marL="114300" indent="0">
              <a:buNone/>
            </a:pPr>
            <a:r>
              <a:rPr lang="en-US" sz="2000" dirty="0"/>
              <a:t>    </a:t>
            </a:r>
            <a:r>
              <a:rPr lang="en-US" sz="2000" i="1" dirty="0"/>
              <a:t>return</a:t>
            </a:r>
            <a:r>
              <a:rPr lang="en-US" sz="2000" dirty="0"/>
              <a:t> </a:t>
            </a:r>
            <a:r>
              <a:rPr lang="en-US" sz="2000" dirty="0" err="1"/>
              <a:t>LemTokens</a:t>
            </a:r>
            <a:r>
              <a:rPr lang="en-US" sz="2000" dirty="0"/>
              <a:t>(</a:t>
            </a:r>
            <a:r>
              <a:rPr lang="en-US" sz="2000" dirty="0" err="1"/>
              <a:t>nltk.word_tokenize</a:t>
            </a:r>
            <a:r>
              <a:rPr lang="en-US" sz="2000" dirty="0"/>
              <a:t>(</a:t>
            </a:r>
            <a:r>
              <a:rPr lang="en-US" sz="2000" dirty="0" err="1"/>
              <a:t>text.lower</a:t>
            </a:r>
            <a:r>
              <a:rPr lang="en-US" sz="2000" dirty="0"/>
              <a:t>().translate(</a:t>
            </a:r>
            <a:r>
              <a:rPr lang="en-US" sz="2000" dirty="0" err="1"/>
              <a:t>remove_punct_dict</a:t>
            </a:r>
            <a:r>
              <a:rPr lang="en-US" sz="2000" dirty="0"/>
              <a:t>)))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5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0E5F-73FD-43DB-AF41-54442814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to match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4A491-7294-4E2B-B132-EA1434005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i="1" dirty="0"/>
              <a:t># Keyword Matching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GREETING_INPUTS = ("hello", "hi", "greetings", "sup", "what's </a:t>
            </a:r>
            <a:r>
              <a:rPr lang="en-US" dirty="0" err="1"/>
              <a:t>up","hey</a:t>
            </a:r>
            <a:r>
              <a:rPr lang="en-US" dirty="0"/>
              <a:t>",)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GREETING_RESPONSES = ["hi", "hey", "*nods*", "hi there", "hello", "I am glad! You are talking to me"]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CE91-D8C1-427B-AE5D-014F129D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Greeting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D3C3F-2C34-41E0-86FB-DE03528EF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def greeting(sentence):</a:t>
            </a:r>
          </a:p>
          <a:p>
            <a:pPr marL="114300" indent="0">
              <a:buNone/>
            </a:pPr>
            <a:r>
              <a:rPr lang="en-US" dirty="0"/>
              <a:t>    </a:t>
            </a:r>
            <a:r>
              <a:rPr lang="en-US" i="1" dirty="0"/>
              <a:t>"""If user's input is a greeting, return a greeting response""“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    </a:t>
            </a:r>
            <a:r>
              <a:rPr lang="en-US" i="1" dirty="0"/>
              <a:t>for</a:t>
            </a:r>
            <a:r>
              <a:rPr lang="en-US" dirty="0"/>
              <a:t> word </a:t>
            </a:r>
            <a:r>
              <a:rPr lang="en-US" i="1" dirty="0"/>
              <a:t>in</a:t>
            </a:r>
            <a:r>
              <a:rPr lang="en-US" dirty="0"/>
              <a:t> </a:t>
            </a:r>
            <a:r>
              <a:rPr lang="en-US" dirty="0" err="1"/>
              <a:t>sentence.split</a:t>
            </a:r>
            <a:r>
              <a:rPr lang="en-US" dirty="0"/>
              <a:t>():</a:t>
            </a:r>
          </a:p>
          <a:p>
            <a:pPr marL="114300" indent="0">
              <a:buNone/>
            </a:pPr>
            <a:r>
              <a:rPr lang="en-US" dirty="0"/>
              <a:t>        </a:t>
            </a:r>
            <a:r>
              <a:rPr lang="en-US" i="1" dirty="0"/>
              <a:t>if</a:t>
            </a:r>
            <a:r>
              <a:rPr lang="en-US" dirty="0"/>
              <a:t> </a:t>
            </a:r>
            <a:r>
              <a:rPr lang="en-US" dirty="0" err="1"/>
              <a:t>word.lower</a:t>
            </a:r>
            <a:r>
              <a:rPr lang="en-US" dirty="0"/>
              <a:t>() in GREETING_INPUTS:</a:t>
            </a:r>
          </a:p>
          <a:p>
            <a:pPr marL="114300" indent="0">
              <a:buNone/>
            </a:pPr>
            <a:r>
              <a:rPr lang="en-US" dirty="0"/>
              <a:t>            </a:t>
            </a:r>
            <a:r>
              <a:rPr lang="en-US" i="1" dirty="0"/>
              <a:t>return</a:t>
            </a:r>
            <a:r>
              <a:rPr lang="en-US" dirty="0"/>
              <a:t> </a:t>
            </a:r>
            <a:r>
              <a:rPr lang="en-US" dirty="0" err="1"/>
              <a:t>random.choice</a:t>
            </a:r>
            <a:r>
              <a:rPr lang="en-US" dirty="0"/>
              <a:t>(GREETING_RESPONSES)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5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65D3-DB57-49B3-944E-FA3481C7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response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59F28-907F-4FC6-AEB2-59A0B0F77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900" i="1" dirty="0"/>
              <a:t># Generating response</a:t>
            </a:r>
            <a:endParaRPr lang="en-US" sz="900" dirty="0"/>
          </a:p>
          <a:p>
            <a:pPr marL="114300" indent="0">
              <a:buNone/>
            </a:pPr>
            <a:r>
              <a:rPr lang="en-US" sz="900" dirty="0"/>
              <a:t>def response(</a:t>
            </a:r>
            <a:r>
              <a:rPr lang="en-US" sz="900" dirty="0" err="1"/>
              <a:t>user_response</a:t>
            </a:r>
            <a:r>
              <a:rPr lang="en-US" sz="900" dirty="0"/>
              <a:t>):</a:t>
            </a:r>
          </a:p>
          <a:p>
            <a:pPr marL="114300" indent="0">
              <a:buNone/>
            </a:pPr>
            <a:r>
              <a:rPr lang="en-US" sz="900" dirty="0"/>
              <a:t>    </a:t>
            </a:r>
            <a:r>
              <a:rPr lang="en-US" sz="900" dirty="0" err="1"/>
              <a:t>robo_response</a:t>
            </a:r>
            <a:r>
              <a:rPr lang="en-US" sz="900" dirty="0"/>
              <a:t>=‘’   # response variable – initialize it</a:t>
            </a:r>
          </a:p>
          <a:p>
            <a:pPr marL="114300" indent="0">
              <a:buNone/>
            </a:pPr>
            <a:r>
              <a:rPr lang="en-US" sz="900" dirty="0"/>
              <a:t>    </a:t>
            </a:r>
            <a:r>
              <a:rPr lang="en-US" sz="900" dirty="0" err="1"/>
              <a:t>sent_tokens.append</a:t>
            </a:r>
            <a:r>
              <a:rPr lang="en-US" sz="900" dirty="0"/>
              <a:t>(</a:t>
            </a:r>
            <a:r>
              <a:rPr lang="en-US" sz="900" dirty="0" err="1"/>
              <a:t>user_response</a:t>
            </a:r>
            <a:r>
              <a:rPr lang="en-US" sz="900" dirty="0"/>
              <a:t>)</a:t>
            </a:r>
          </a:p>
          <a:p>
            <a:pPr marL="114300" indent="0">
              <a:buNone/>
            </a:pPr>
            <a:r>
              <a:rPr lang="en-US" sz="900" dirty="0"/>
              <a:t>    </a:t>
            </a:r>
            <a:r>
              <a:rPr lang="en-US" sz="900" dirty="0" err="1"/>
              <a:t>TfidfVec</a:t>
            </a:r>
            <a:r>
              <a:rPr lang="en-US" sz="900" dirty="0"/>
              <a:t> = </a:t>
            </a:r>
            <a:r>
              <a:rPr lang="en-US" sz="900" dirty="0" err="1"/>
              <a:t>TfidfVectorizer</a:t>
            </a:r>
            <a:r>
              <a:rPr lang="en-US" sz="900" dirty="0"/>
              <a:t>(tokenizer=</a:t>
            </a:r>
            <a:r>
              <a:rPr lang="en-US" sz="900" dirty="0" err="1"/>
              <a:t>LemNormalize</a:t>
            </a:r>
            <a:r>
              <a:rPr lang="en-US" sz="900" dirty="0"/>
              <a:t>, </a:t>
            </a:r>
            <a:r>
              <a:rPr lang="en-US" sz="900" dirty="0" err="1"/>
              <a:t>stop_words</a:t>
            </a:r>
            <a:r>
              <a:rPr lang="en-US" sz="900" dirty="0"/>
              <a:t>='</a:t>
            </a:r>
            <a:r>
              <a:rPr lang="en-US" sz="900" dirty="0" err="1"/>
              <a:t>english</a:t>
            </a:r>
            <a:r>
              <a:rPr lang="en-US" sz="900" dirty="0"/>
              <a:t>')</a:t>
            </a:r>
          </a:p>
          <a:p>
            <a:pPr marL="114300" indent="0">
              <a:buNone/>
            </a:pPr>
            <a:r>
              <a:rPr lang="en-US" sz="900" dirty="0"/>
              <a:t>    </a:t>
            </a:r>
            <a:r>
              <a:rPr lang="en-US" sz="900" dirty="0" err="1"/>
              <a:t>tfidf</a:t>
            </a:r>
            <a:r>
              <a:rPr lang="en-US" sz="900" dirty="0"/>
              <a:t> = </a:t>
            </a:r>
            <a:r>
              <a:rPr lang="en-US" sz="900" dirty="0" err="1"/>
              <a:t>TfidfVec.fit_transform</a:t>
            </a:r>
            <a:r>
              <a:rPr lang="en-US" sz="900" dirty="0"/>
              <a:t>(</a:t>
            </a:r>
            <a:r>
              <a:rPr lang="en-US" sz="900" dirty="0" err="1"/>
              <a:t>sent_tokens</a:t>
            </a:r>
            <a:r>
              <a:rPr lang="en-US" sz="900" dirty="0"/>
              <a:t>)</a:t>
            </a:r>
          </a:p>
          <a:p>
            <a:pPr marL="114300" indent="0">
              <a:buNone/>
            </a:pPr>
            <a:r>
              <a:rPr lang="en-US" sz="900" dirty="0"/>
              <a:t>    </a:t>
            </a:r>
            <a:r>
              <a:rPr lang="en-US" sz="900" dirty="0" err="1"/>
              <a:t>vals</a:t>
            </a:r>
            <a:r>
              <a:rPr lang="en-US" sz="900" dirty="0"/>
              <a:t> = </a:t>
            </a:r>
            <a:r>
              <a:rPr lang="en-US" sz="900" dirty="0" err="1"/>
              <a:t>cosine_similarity</a:t>
            </a:r>
            <a:r>
              <a:rPr lang="en-US" sz="900" dirty="0"/>
              <a:t>(</a:t>
            </a:r>
            <a:r>
              <a:rPr lang="en-US" sz="900" dirty="0" err="1"/>
              <a:t>tfidf</a:t>
            </a:r>
            <a:r>
              <a:rPr lang="en-US" sz="900" dirty="0"/>
              <a:t>[-1], </a:t>
            </a:r>
            <a:r>
              <a:rPr lang="en-US" sz="900" dirty="0" err="1"/>
              <a:t>tfidf</a:t>
            </a:r>
            <a:r>
              <a:rPr lang="en-US" sz="900" dirty="0"/>
              <a:t>)</a:t>
            </a:r>
          </a:p>
          <a:p>
            <a:pPr marL="114300" indent="0">
              <a:buNone/>
            </a:pPr>
            <a:r>
              <a:rPr lang="en-US" sz="900" dirty="0"/>
              <a:t>    </a:t>
            </a:r>
            <a:r>
              <a:rPr lang="en-US" sz="900" dirty="0" err="1"/>
              <a:t>idx</a:t>
            </a:r>
            <a:r>
              <a:rPr lang="en-US" sz="900" dirty="0"/>
              <a:t>=</a:t>
            </a:r>
            <a:r>
              <a:rPr lang="en-US" sz="900" dirty="0" err="1"/>
              <a:t>vals.argsort</a:t>
            </a:r>
            <a:r>
              <a:rPr lang="en-US" sz="900" dirty="0"/>
              <a:t>()[0][-2]</a:t>
            </a:r>
          </a:p>
          <a:p>
            <a:pPr marL="114300" indent="0">
              <a:buNone/>
            </a:pPr>
            <a:r>
              <a:rPr lang="en-US" sz="900" dirty="0"/>
              <a:t>    flat = </a:t>
            </a:r>
            <a:r>
              <a:rPr lang="en-US" sz="900" dirty="0" err="1"/>
              <a:t>vals.flatten</a:t>
            </a:r>
            <a:r>
              <a:rPr lang="en-US" sz="900" dirty="0"/>
              <a:t>()</a:t>
            </a:r>
          </a:p>
          <a:p>
            <a:pPr marL="114300" indent="0">
              <a:buNone/>
            </a:pPr>
            <a:r>
              <a:rPr lang="en-US" sz="900" dirty="0"/>
              <a:t>    </a:t>
            </a:r>
            <a:r>
              <a:rPr lang="en-US" sz="900" dirty="0" err="1"/>
              <a:t>flat.sort</a:t>
            </a:r>
            <a:r>
              <a:rPr lang="en-US" sz="900" dirty="0"/>
              <a:t>()</a:t>
            </a:r>
          </a:p>
          <a:p>
            <a:pPr marL="114300" indent="0">
              <a:buNone/>
            </a:pPr>
            <a:r>
              <a:rPr lang="en-US" sz="900" dirty="0"/>
              <a:t>    </a:t>
            </a:r>
            <a:r>
              <a:rPr lang="en-US" sz="900" dirty="0" err="1"/>
              <a:t>req_tfidf</a:t>
            </a:r>
            <a:r>
              <a:rPr lang="en-US" sz="900" dirty="0"/>
              <a:t> = flat[-2]</a:t>
            </a:r>
          </a:p>
          <a:p>
            <a:pPr marL="114300" indent="0">
              <a:buNone/>
            </a:pPr>
            <a:r>
              <a:rPr lang="en-US" sz="900" dirty="0"/>
              <a:t>    </a:t>
            </a:r>
            <a:r>
              <a:rPr lang="en-US" sz="900" i="1" dirty="0"/>
              <a:t>if</a:t>
            </a:r>
            <a:r>
              <a:rPr lang="en-US" sz="900" dirty="0"/>
              <a:t>(</a:t>
            </a:r>
            <a:r>
              <a:rPr lang="en-US" sz="900" dirty="0" err="1"/>
              <a:t>req_tfidf</a:t>
            </a:r>
            <a:r>
              <a:rPr lang="en-US" sz="900" dirty="0"/>
              <a:t>==0):</a:t>
            </a:r>
          </a:p>
          <a:p>
            <a:pPr marL="114300" indent="0">
              <a:buNone/>
            </a:pPr>
            <a:r>
              <a:rPr lang="en-US" sz="900" dirty="0"/>
              <a:t>        </a:t>
            </a:r>
            <a:r>
              <a:rPr lang="en-US" sz="900" dirty="0" err="1"/>
              <a:t>robo_response</a:t>
            </a:r>
            <a:r>
              <a:rPr lang="en-US" sz="900" dirty="0"/>
              <a:t>=</a:t>
            </a:r>
            <a:r>
              <a:rPr lang="en-US" sz="900" dirty="0" err="1"/>
              <a:t>robo_response+"I</a:t>
            </a:r>
            <a:r>
              <a:rPr lang="en-US" sz="900" dirty="0"/>
              <a:t> am sorry! I don't understand you"</a:t>
            </a:r>
          </a:p>
          <a:p>
            <a:pPr marL="114300" indent="0">
              <a:buNone/>
            </a:pPr>
            <a:r>
              <a:rPr lang="en-US" sz="900" dirty="0"/>
              <a:t>        </a:t>
            </a:r>
            <a:r>
              <a:rPr lang="en-US" sz="900" i="1" dirty="0"/>
              <a:t>return</a:t>
            </a:r>
            <a:r>
              <a:rPr lang="en-US" sz="900" dirty="0"/>
              <a:t> </a:t>
            </a:r>
            <a:r>
              <a:rPr lang="en-US" sz="900" dirty="0" err="1"/>
              <a:t>robo_response</a:t>
            </a:r>
            <a:endParaRPr lang="en-US" sz="900" dirty="0"/>
          </a:p>
          <a:p>
            <a:pPr marL="114300" indent="0">
              <a:buNone/>
            </a:pPr>
            <a:r>
              <a:rPr lang="en-US" sz="900" dirty="0"/>
              <a:t>    </a:t>
            </a:r>
            <a:r>
              <a:rPr lang="en-US" sz="900" i="1" dirty="0"/>
              <a:t>else</a:t>
            </a:r>
            <a:r>
              <a:rPr lang="en-US" sz="900" dirty="0"/>
              <a:t>:</a:t>
            </a:r>
          </a:p>
          <a:p>
            <a:pPr marL="114300" indent="0">
              <a:buNone/>
            </a:pPr>
            <a:r>
              <a:rPr lang="en-US" sz="900" dirty="0"/>
              <a:t>        </a:t>
            </a:r>
            <a:r>
              <a:rPr lang="en-US" sz="900" dirty="0" err="1"/>
              <a:t>robo_response</a:t>
            </a:r>
            <a:r>
              <a:rPr lang="en-US" sz="900" dirty="0"/>
              <a:t> = </a:t>
            </a:r>
            <a:r>
              <a:rPr lang="en-US" sz="900" dirty="0" err="1"/>
              <a:t>robo_response+sent_tokens</a:t>
            </a:r>
            <a:r>
              <a:rPr lang="en-US" sz="900" dirty="0"/>
              <a:t>[</a:t>
            </a:r>
            <a:r>
              <a:rPr lang="en-US" sz="900" dirty="0" err="1"/>
              <a:t>idx</a:t>
            </a:r>
            <a:r>
              <a:rPr lang="en-US" sz="900" dirty="0"/>
              <a:t>]</a:t>
            </a:r>
          </a:p>
          <a:p>
            <a:pPr marL="114300" indent="0">
              <a:buNone/>
            </a:pPr>
            <a:r>
              <a:rPr lang="en-US" sz="900" dirty="0"/>
              <a:t>        </a:t>
            </a:r>
            <a:r>
              <a:rPr lang="en-US" sz="900" i="1" dirty="0"/>
              <a:t>return</a:t>
            </a:r>
            <a:r>
              <a:rPr lang="en-US" sz="900" dirty="0"/>
              <a:t> </a:t>
            </a:r>
            <a:r>
              <a:rPr lang="en-US" sz="900" dirty="0" err="1"/>
              <a:t>robo_response</a:t>
            </a:r>
            <a:endParaRPr lang="en-US" sz="900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5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Review from Last Time</a:t>
            </a:r>
            <a:endParaRPr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76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</a:p>
          <a:p>
            <a:pPr marL="685800" lvl="1" indent="-76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000"/>
              <a:t>Our Pong Game</a:t>
            </a:r>
            <a:endParaRPr lang="en-US" sz="4000" dirty="0"/>
          </a:p>
          <a:p>
            <a:pPr marL="0" lvl="0" indent="0" algn="ctr">
              <a:buSzPts val="2400"/>
              <a:buNone/>
            </a:pPr>
            <a:endParaRPr lang="en-US" dirty="0"/>
          </a:p>
          <a:p>
            <a:pPr marL="952500" lvl="1">
              <a:spcBef>
                <a:spcPts val="0"/>
              </a:spcBef>
              <a:buSzPts val="2400"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C648-6D60-4375-8810-D3C3D19E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use a loop to for a conversation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1338A-6ABC-4E08-A2C5-FCAA9AD6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2755"/>
            <a:ext cx="10515600" cy="4624208"/>
          </a:xfrm>
        </p:spPr>
        <p:txBody>
          <a:bodyPr/>
          <a:lstStyle/>
          <a:p>
            <a:pPr marL="114300" indent="0">
              <a:buNone/>
            </a:pPr>
            <a:r>
              <a:rPr lang="en-US" sz="800" dirty="0"/>
              <a:t>flag=True</a:t>
            </a:r>
          </a:p>
          <a:p>
            <a:pPr marL="114300" indent="0">
              <a:buNone/>
            </a:pPr>
            <a:r>
              <a:rPr lang="en-US" sz="800" dirty="0"/>
              <a:t>print("ROBO: My name is Robo. I will answer your queries about Chatbots. If you want to exit, type Bye!")</a:t>
            </a:r>
          </a:p>
          <a:p>
            <a:pPr marL="114300" indent="0">
              <a:buNone/>
            </a:pPr>
            <a:r>
              <a:rPr lang="en-US" sz="800" i="1" dirty="0"/>
              <a:t>while</a:t>
            </a:r>
            <a:r>
              <a:rPr lang="en-US" sz="800" dirty="0"/>
              <a:t>(flag==True):</a:t>
            </a:r>
          </a:p>
          <a:p>
            <a:pPr marL="114300" indent="0">
              <a:buNone/>
            </a:pPr>
            <a:r>
              <a:rPr lang="en-US" sz="800" dirty="0"/>
              <a:t>    </a:t>
            </a:r>
            <a:r>
              <a:rPr lang="en-US" sz="800" dirty="0" err="1"/>
              <a:t>user_response</a:t>
            </a:r>
            <a:r>
              <a:rPr lang="en-US" sz="800" dirty="0"/>
              <a:t> = input()</a:t>
            </a:r>
          </a:p>
          <a:p>
            <a:pPr marL="114300" indent="0">
              <a:buNone/>
            </a:pPr>
            <a:r>
              <a:rPr lang="en-US" sz="800" dirty="0"/>
              <a:t>    </a:t>
            </a:r>
            <a:r>
              <a:rPr lang="en-US" sz="800" dirty="0" err="1"/>
              <a:t>user_response</a:t>
            </a:r>
            <a:r>
              <a:rPr lang="en-US" sz="800" dirty="0"/>
              <a:t>=</a:t>
            </a:r>
            <a:r>
              <a:rPr lang="en-US" sz="800" dirty="0" err="1"/>
              <a:t>user_response.lower</a:t>
            </a:r>
            <a:r>
              <a:rPr lang="en-US" sz="800" dirty="0"/>
              <a:t>()</a:t>
            </a:r>
          </a:p>
          <a:p>
            <a:pPr marL="114300" indent="0">
              <a:buNone/>
            </a:pPr>
            <a:r>
              <a:rPr lang="en-US" sz="800" dirty="0"/>
              <a:t>    </a:t>
            </a:r>
            <a:r>
              <a:rPr lang="en-US" sz="800" i="1" dirty="0"/>
              <a:t>if</a:t>
            </a:r>
            <a:r>
              <a:rPr lang="en-US" sz="800" dirty="0"/>
              <a:t>(</a:t>
            </a:r>
            <a:r>
              <a:rPr lang="en-US" sz="800" dirty="0" err="1"/>
              <a:t>user_response</a:t>
            </a:r>
            <a:r>
              <a:rPr lang="en-US" sz="800" dirty="0"/>
              <a:t>!='bye'):</a:t>
            </a:r>
          </a:p>
          <a:p>
            <a:pPr marL="114300" indent="0">
              <a:buNone/>
            </a:pPr>
            <a:r>
              <a:rPr lang="en-US" sz="800" dirty="0"/>
              <a:t>        </a:t>
            </a:r>
            <a:r>
              <a:rPr lang="en-US" sz="800" i="1" dirty="0"/>
              <a:t>if</a:t>
            </a:r>
            <a:r>
              <a:rPr lang="en-US" sz="800" dirty="0"/>
              <a:t>(</a:t>
            </a:r>
            <a:r>
              <a:rPr lang="en-US" sz="800" dirty="0" err="1"/>
              <a:t>user_response</a:t>
            </a:r>
            <a:r>
              <a:rPr lang="en-US" sz="800" dirty="0"/>
              <a:t>=='thanks' or </a:t>
            </a:r>
            <a:r>
              <a:rPr lang="en-US" sz="800" dirty="0" err="1"/>
              <a:t>user_response</a:t>
            </a:r>
            <a:r>
              <a:rPr lang="en-US" sz="800" dirty="0"/>
              <a:t>=='thank you' ):</a:t>
            </a:r>
          </a:p>
          <a:p>
            <a:pPr marL="114300" indent="0">
              <a:buNone/>
            </a:pPr>
            <a:r>
              <a:rPr lang="en-US" sz="800" dirty="0"/>
              <a:t>            flag=False</a:t>
            </a:r>
          </a:p>
          <a:p>
            <a:pPr marL="114300" indent="0">
              <a:buNone/>
            </a:pPr>
            <a:r>
              <a:rPr lang="en-US" sz="800" dirty="0"/>
              <a:t>            print("ROBO: You are welcome..")</a:t>
            </a:r>
          </a:p>
          <a:p>
            <a:pPr marL="114300" indent="0">
              <a:buNone/>
            </a:pPr>
            <a:r>
              <a:rPr lang="en-US" sz="800" dirty="0"/>
              <a:t>        </a:t>
            </a:r>
            <a:r>
              <a:rPr lang="en-US" sz="800" i="1" dirty="0"/>
              <a:t>else</a:t>
            </a:r>
            <a:r>
              <a:rPr lang="en-US" sz="800" dirty="0"/>
              <a:t>:</a:t>
            </a:r>
          </a:p>
          <a:p>
            <a:pPr marL="114300" indent="0">
              <a:buNone/>
            </a:pPr>
            <a:r>
              <a:rPr lang="en-US" sz="800" dirty="0"/>
              <a:t>            </a:t>
            </a:r>
            <a:r>
              <a:rPr lang="en-US" sz="800" i="1" dirty="0"/>
              <a:t>if</a:t>
            </a:r>
            <a:r>
              <a:rPr lang="en-US" sz="800" dirty="0"/>
              <a:t>(greeting(</a:t>
            </a:r>
            <a:r>
              <a:rPr lang="en-US" sz="800" dirty="0" err="1"/>
              <a:t>user_response</a:t>
            </a:r>
            <a:r>
              <a:rPr lang="en-US" sz="800" dirty="0"/>
              <a:t>)!=None):</a:t>
            </a:r>
          </a:p>
          <a:p>
            <a:pPr marL="114300" indent="0">
              <a:buNone/>
            </a:pPr>
            <a:r>
              <a:rPr lang="en-US" sz="800" dirty="0"/>
              <a:t>                print("ROBO: "+greeting(</a:t>
            </a:r>
            <a:r>
              <a:rPr lang="en-US" sz="800" dirty="0" err="1"/>
              <a:t>user_response</a:t>
            </a:r>
            <a:r>
              <a:rPr lang="en-US" sz="800" dirty="0"/>
              <a:t>))</a:t>
            </a:r>
          </a:p>
          <a:p>
            <a:pPr marL="114300" indent="0">
              <a:buNone/>
            </a:pPr>
            <a:r>
              <a:rPr lang="en-US" sz="800" dirty="0"/>
              <a:t>            </a:t>
            </a:r>
            <a:r>
              <a:rPr lang="en-US" sz="800" i="1" dirty="0"/>
              <a:t>else</a:t>
            </a:r>
            <a:r>
              <a:rPr lang="en-US" sz="800" dirty="0"/>
              <a:t>:</a:t>
            </a:r>
          </a:p>
          <a:p>
            <a:pPr marL="114300" indent="0">
              <a:buNone/>
            </a:pPr>
            <a:r>
              <a:rPr lang="en-US" sz="800" dirty="0"/>
              <a:t>                print("ROBO: ",end="")</a:t>
            </a:r>
          </a:p>
          <a:p>
            <a:pPr marL="114300" indent="0">
              <a:buNone/>
            </a:pPr>
            <a:r>
              <a:rPr lang="en-US" sz="800" dirty="0"/>
              <a:t>                print(response(</a:t>
            </a:r>
            <a:r>
              <a:rPr lang="en-US" sz="800" dirty="0" err="1"/>
              <a:t>user_response</a:t>
            </a:r>
            <a:r>
              <a:rPr lang="en-US" sz="800" dirty="0"/>
              <a:t>))</a:t>
            </a:r>
          </a:p>
          <a:p>
            <a:pPr marL="114300" indent="0">
              <a:buNone/>
            </a:pPr>
            <a:r>
              <a:rPr lang="en-US" sz="800" dirty="0"/>
              <a:t>                </a:t>
            </a:r>
            <a:r>
              <a:rPr lang="en-US" sz="800" dirty="0" err="1"/>
              <a:t>sent_tokens.remove</a:t>
            </a:r>
            <a:r>
              <a:rPr lang="en-US" sz="800" dirty="0"/>
              <a:t>(</a:t>
            </a:r>
            <a:r>
              <a:rPr lang="en-US" sz="800" dirty="0" err="1"/>
              <a:t>user_response</a:t>
            </a:r>
            <a:r>
              <a:rPr lang="en-US" sz="800" dirty="0"/>
              <a:t>)</a:t>
            </a:r>
          </a:p>
          <a:p>
            <a:pPr marL="114300" indent="0">
              <a:buNone/>
            </a:pPr>
            <a:r>
              <a:rPr lang="en-US" sz="800" dirty="0"/>
              <a:t>    </a:t>
            </a:r>
            <a:r>
              <a:rPr lang="en-US" sz="800" i="1" dirty="0"/>
              <a:t>else</a:t>
            </a:r>
            <a:r>
              <a:rPr lang="en-US" sz="800" dirty="0"/>
              <a:t>:</a:t>
            </a:r>
          </a:p>
          <a:p>
            <a:pPr marL="114300" indent="0">
              <a:buNone/>
            </a:pPr>
            <a:r>
              <a:rPr lang="en-US" sz="800" dirty="0"/>
              <a:t>        flag=False</a:t>
            </a:r>
          </a:p>
          <a:p>
            <a:pPr marL="114300" indent="0">
              <a:buNone/>
            </a:pPr>
            <a:r>
              <a:rPr lang="en-US" sz="800" dirty="0"/>
              <a:t>        print("ROBO: Bye! take care..")  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81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72E0-F950-48D0-8828-72DAAAD4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5237"/>
          </a:xfrm>
        </p:spPr>
        <p:txBody>
          <a:bodyPr/>
          <a:lstStyle/>
          <a:p>
            <a:r>
              <a:rPr lang="en-US" dirty="0"/>
              <a:t>Homework: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CB342-41D5-4158-8D0C-5F45F2A9F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Add to your intent file and test </a:t>
            </a:r>
            <a:r>
              <a:rPr lang="en-US"/>
              <a:t>your results 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1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1987-9BE4-46FA-8B67-F62A325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Bots!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28CE4-7433-4091-B6F0-D1BE31FED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At the most basic level, a chatbot is a computer program that simulates and processes human conversation (either written or spoken), allowing humans to interact with digital devices as if they were communicating with a real person. Chatbots can be as simple as rudimentary programs that answer a simple query with a single-line response, or as sophisticated as digital assistants that learn and evolve to deliver increasing levels of personalization as they gather and process information.</a:t>
            </a:r>
          </a:p>
        </p:txBody>
      </p:sp>
    </p:spTree>
    <p:extLst>
      <p:ext uri="{BB962C8B-B14F-4D97-AF65-F5344CB8AC3E}">
        <p14:creationId xmlns:p14="http://schemas.microsoft.com/office/powerpoint/2010/main" val="71702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A6A3-0A36-4047-B863-5A7C0BEC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Bot Example – Free Form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3CA38-F20D-4D93-8545-BCC92F24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92" y="1825625"/>
            <a:ext cx="7172325" cy="414016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179AA-5B3D-4957-8F75-0B14A740B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06858"/>
            <a:ext cx="10515600" cy="457010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012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47AB-A0F4-40F4-A7B0-ADA2F03D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get started: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2CAA8-D7B5-4385-BE82-9B90DDC1C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3.6 or Higher (uninstall or reinstall if needed)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pip install </a:t>
            </a:r>
            <a:r>
              <a:rPr lang="en-US" dirty="0" err="1">
                <a:highlight>
                  <a:srgbClr val="FFFF00"/>
                </a:highlight>
              </a:rPr>
              <a:t>nltk</a:t>
            </a:r>
            <a:r>
              <a:rPr lang="en-US" dirty="0"/>
              <a:t>(natural language tool kit)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Note:  To uninstall anything it is – </a:t>
            </a:r>
            <a:r>
              <a:rPr lang="en-US" dirty="0">
                <a:highlight>
                  <a:srgbClr val="FFFF00"/>
                </a:highlight>
              </a:rPr>
              <a:t>pip uninstall </a:t>
            </a:r>
            <a:r>
              <a:rPr lang="en-US" i="1" dirty="0">
                <a:highlight>
                  <a:srgbClr val="FFFF00"/>
                </a:highlight>
              </a:rPr>
              <a:t>name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2688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BFFF-6114-4559-A119-3753A040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what is installed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8289B-091F-4CA9-9804-94CB3980A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pip list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F905D-CDB2-411D-A78C-EC27A201B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34" y="3091402"/>
            <a:ext cx="9363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991F75-43F0-402A-8538-3D99DDC2E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22" y="557846"/>
            <a:ext cx="10301377" cy="574230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BB85D-A7E6-4F60-90D2-587217812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21502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B470-C211-4BC9-BE3C-5DE7271D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6E70-52F8-452D-BE5D-85D551508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highlight>
                  <a:srgbClr val="FFFF00"/>
                </a:highlight>
              </a:rPr>
              <a:t>Utterance:</a:t>
            </a:r>
            <a:r>
              <a:rPr lang="en-US" sz="2400" dirty="0"/>
              <a:t> Anything the user says. For example, if a user types “show me yesterday’s financial news”, the entire sentence is the utterance.</a:t>
            </a:r>
          </a:p>
          <a:p>
            <a:r>
              <a:rPr lang="en-US" sz="2400" b="1" dirty="0">
                <a:highlight>
                  <a:srgbClr val="FFFF00"/>
                </a:highlight>
              </a:rPr>
              <a:t>Intent:</a:t>
            </a:r>
            <a:r>
              <a:rPr lang="en-US" sz="2400" dirty="0"/>
              <a:t> An </a:t>
            </a:r>
            <a:r>
              <a:rPr lang="en-US" sz="2400" i="1" dirty="0"/>
              <a:t>intent</a:t>
            </a:r>
            <a:r>
              <a:rPr lang="en-US" sz="2400" dirty="0"/>
              <a:t> is the user’s intention. For example, if a user types “show me yesterday’s financial news”, the user’s intent is to retrieve a list of financial headlines. Intents are given a name, often a verb and a noun, such as “</a:t>
            </a:r>
            <a:r>
              <a:rPr lang="en-US" sz="2400" dirty="0" err="1"/>
              <a:t>showNews</a:t>
            </a:r>
            <a:r>
              <a:rPr lang="en-US" sz="2400" dirty="0"/>
              <a:t>”.</a:t>
            </a:r>
          </a:p>
          <a:p>
            <a:r>
              <a:rPr lang="en-US" b="1" dirty="0">
                <a:highlight>
                  <a:srgbClr val="FFFF00"/>
                </a:highlight>
              </a:rPr>
              <a:t>Entity:</a:t>
            </a:r>
            <a:r>
              <a:rPr lang="en-US" b="1" dirty="0"/>
              <a:t> </a:t>
            </a:r>
            <a:r>
              <a:rPr lang="en-US" dirty="0"/>
              <a:t>An </a:t>
            </a:r>
            <a:r>
              <a:rPr lang="en-US" i="1" dirty="0"/>
              <a:t>entity</a:t>
            </a:r>
            <a:r>
              <a:rPr lang="en-US" dirty="0"/>
              <a:t> modifies an intent. For example, if a user types “show me yesterday’s financial news”, the entities are “yesterday” and “financial”. Entities are given a name, such as “</a:t>
            </a:r>
            <a:r>
              <a:rPr lang="en-US" dirty="0" err="1"/>
              <a:t>dateTime</a:t>
            </a:r>
            <a:r>
              <a:rPr lang="en-US" dirty="0"/>
              <a:t>” and “</a:t>
            </a:r>
            <a:r>
              <a:rPr lang="en-US" dirty="0" err="1"/>
              <a:t>newsType</a:t>
            </a:r>
            <a:r>
              <a:rPr lang="en-US" dirty="0"/>
              <a:t>”. Entities are sometimes referred to as </a:t>
            </a:r>
            <a:r>
              <a:rPr lang="en-US" i="1" dirty="0"/>
              <a:t>slots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8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9A45-AF4E-4EAF-8819-04F19A59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Terms: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D9EBD-8FFC-44C8-8A88-C520BF6CB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highlight>
                  <a:srgbClr val="FFFF00"/>
                </a:highlight>
              </a:rPr>
              <a:t>Broadcast: </a:t>
            </a:r>
            <a:r>
              <a:rPr lang="en-US" sz="2400" dirty="0"/>
              <a:t>A </a:t>
            </a:r>
            <a:r>
              <a:rPr lang="en-US" sz="2400" i="1" dirty="0"/>
              <a:t>broadcast</a:t>
            </a:r>
            <a:r>
              <a:rPr lang="en-US" sz="2400" dirty="0"/>
              <a:t> is a message sent proactively to users. It is not a response to user input. Also referred to as “subscription messaging”, a broadcast is the chatbot equivalent of a push message in a mobile app.</a:t>
            </a:r>
          </a:p>
          <a:p>
            <a:r>
              <a:rPr lang="en-US" sz="2400" b="1" dirty="0">
                <a:highlight>
                  <a:srgbClr val="FFFF00"/>
                </a:highlight>
              </a:rPr>
              <a:t>Channel: </a:t>
            </a:r>
            <a:r>
              <a:rPr lang="en-US" sz="2400" i="1" dirty="0"/>
              <a:t>Channels</a:t>
            </a:r>
            <a:r>
              <a:rPr lang="en-US" sz="2400" dirty="0"/>
              <a:t> are the medium for chatbot conversations. Examples of channels include Facebook Messenger, Skype, Slack and SMS. Email and web chat windows are also mediums.</a:t>
            </a:r>
          </a:p>
          <a:p>
            <a:r>
              <a:rPr lang="en-US" sz="2400" b="1" dirty="0">
                <a:highlight>
                  <a:srgbClr val="FFFF00"/>
                </a:highlight>
              </a:rPr>
              <a:t>Conversational UI:</a:t>
            </a:r>
            <a:r>
              <a:rPr lang="en-US" sz="2400" dirty="0">
                <a:highlight>
                  <a:srgbClr val="FFFF00"/>
                </a:highlight>
              </a:rPr>
              <a:t> </a:t>
            </a:r>
            <a:r>
              <a:rPr lang="en-US" sz="2400" dirty="0"/>
              <a:t>User interfaces based on human speech, either written or spoken. Conversational UIs don’t use buttons, links or other graphical elements. Many chatbots, including </a:t>
            </a:r>
            <a:r>
              <a:rPr lang="en-US" sz="2400" dirty="0" err="1"/>
              <a:t>Tangowork</a:t>
            </a:r>
            <a:r>
              <a:rPr lang="en-US" sz="2400" dirty="0"/>
              <a:t>, mix conversational UI with graphical UI.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5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1504</Words>
  <Application>Microsoft Office PowerPoint</Application>
  <PresentationFormat>Widescreen</PresentationFormat>
  <Paragraphs>132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Intro to Python</vt:lpstr>
      <vt:lpstr>Review from Last Time</vt:lpstr>
      <vt:lpstr>Chat Bots!</vt:lpstr>
      <vt:lpstr>Chat Bot Example – Free Form Text</vt:lpstr>
      <vt:lpstr>What you need to get started:</vt:lpstr>
      <vt:lpstr>Verify what is installed</vt:lpstr>
      <vt:lpstr>PowerPoint Presentation</vt:lpstr>
      <vt:lpstr>Definitions:</vt:lpstr>
      <vt:lpstr>Other Terms:</vt:lpstr>
      <vt:lpstr>Other Terms Continued:</vt:lpstr>
      <vt:lpstr>Example of Intent File:  </vt:lpstr>
      <vt:lpstr>Let’s start coding - Imports</vt:lpstr>
      <vt:lpstr>More Imports</vt:lpstr>
      <vt:lpstr>Read our intents</vt:lpstr>
      <vt:lpstr>Convert  your intents</vt:lpstr>
      <vt:lpstr>Preprocessing</vt:lpstr>
      <vt:lpstr>Keywords to match</vt:lpstr>
      <vt:lpstr>Let’s make a Greeting Function</vt:lpstr>
      <vt:lpstr>Let’s make a response function</vt:lpstr>
      <vt:lpstr>Let’s use a loop to for a conversation</vt:lpstr>
      <vt:lpstr>Homework: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cp:lastModifiedBy>Sean</cp:lastModifiedBy>
  <cp:revision>118</cp:revision>
  <dcterms:modified xsi:type="dcterms:W3CDTF">2020-12-31T20:20:03Z</dcterms:modified>
</cp:coreProperties>
</file>