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Lst>
  <p:sldSz cy="5143500" cx="9144000"/>
  <p:notesSz cx="6858000" cy="9144000"/>
  <p:embeddedFontLst>
    <p:embeddedFont>
      <p:font typeface="Montserrat"/>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Montserrat-regular.fntdata"/><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font" Target="fonts/Montserrat-italic.fntdata"/><Relationship Id="rId41" Type="http://schemas.openxmlformats.org/officeDocument/2006/relationships/slide" Target="slides/slide37.xml"/><Relationship Id="rId85" Type="http://schemas.openxmlformats.org/officeDocument/2006/relationships/font" Target="fonts/Montserrat-bold.fntdata"/><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font" Target="fonts/Montserrat-bold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4: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2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ba94f9b4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4ba94f9b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11390171c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1390171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ba94f9b48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4ba94f9b4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ba94f9b48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4ba94f9b4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2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2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3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ba94f9b48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4ba94f9b4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3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88: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8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1390171cb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1390171c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0b88c60e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0b88c60e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bad4db7a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4bad4db7a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1575a54c86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575a54c8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3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3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10978f00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10978f0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64dd5ffc4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364dd5ffc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4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4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7682e1f32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7682e1f3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64dd5ffc4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64dd5ffc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64dd5ffc4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64dd5ffc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4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64dd5ffc4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364dd5ffc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4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4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4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23e12563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23e12563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5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5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5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5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5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5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5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6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6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20b9d577cf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20b9d577c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20b9d577cf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0b9d577c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3783c01f1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3783c01f1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6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6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23e12563a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23e12563a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6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6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6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6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6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6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7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7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60ba5f5e0f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60ba5f5e0f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0ba5f5e0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60ba5f5e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7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7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267848a56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267848a56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60ba5f5e0f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60ba5f5e0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60ba5f5e0f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60ba5f5e0f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7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7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77: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7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79: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7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60ba5f5e0f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60ba5f5e0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21351c91ee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21351c91e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8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8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8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8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8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8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60ba5f5e0f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60ba5f5e0f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267848a56f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267848a56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1: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bad4db7a1_1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4bad4db7a1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4bad4db7a1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4bad4db7a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4bad4db7a1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4bad4db7a1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252e7d66c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52e7d6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4bad4db7a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4bad4db7a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1575a54c8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1575a54c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21351c91ee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g21351c91e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p92: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9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 &lt;link&gt; element can be used in an HTML document to tell the browser where to find the CSS file used to style the page.  lives inside the &lt;head&gt; element.</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href  - This specifies the path to the CSS file This attribute specifies the type of document being linked to. The value should be text/css.</a:t>
            </a:r>
            <a:endParaRPr/>
          </a:p>
          <a:p>
            <a:pPr indent="0" lvl="0" marL="0" marR="0" rtl="0" algn="l">
              <a:spcBef>
                <a:spcPts val="0"/>
              </a:spcBef>
              <a:spcAft>
                <a:spcPts val="0"/>
              </a:spcAft>
              <a:buClr>
                <a:schemeClr val="dk1"/>
              </a:buClr>
              <a:buFont typeface="Arial"/>
              <a:buNone/>
            </a:pPr>
            <a:r>
              <a:t/>
            </a:r>
            <a:endParaRPr b="0" i="0" sz="12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200" u="none" cap="none" strike="noStrike">
                <a:solidFill>
                  <a:schemeClr val="dk1"/>
                </a:solidFill>
              </a:rPr>
              <a:t>rel -This specifies the relationship between the HTML page and the file it is linked to. The value should be stylesheet when linking to a CSS file.</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p94: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p9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13: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5:notes"/>
          <p:cNvSpPr/>
          <p:nvPr>
            <p:ph idx="2" type="sldImg"/>
          </p:nvPr>
        </p:nvSpPr>
        <p:spPr>
          <a:xfrm>
            <a:off x="381175"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33333"/>
              </a:buClr>
              <a:buFont typeface="Verdana"/>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se">
  <p:cSld name="Blank inverse">
    <p:bg>
      <p:bgPr>
        <a:solidFill>
          <a:srgbClr val="434343"/>
        </a:solidFill>
      </p:bgPr>
    </p:bg>
    <p:spTree>
      <p:nvGrpSpPr>
        <p:cNvPr id="8" name="Shape 8"/>
        <p:cNvGrpSpPr/>
        <p:nvPr/>
      </p:nvGrpSpPr>
      <p:grpSpPr>
        <a:xfrm>
          <a:off x="0" y="0"/>
          <a:ext cx="0" cy="0"/>
          <a:chOff x="0" y="0"/>
          <a:chExt cx="0" cy="0"/>
        </a:xfrm>
      </p:grpSpPr>
      <p:sp>
        <p:nvSpPr>
          <p:cNvPr id="9" name="Google Shape;9;p2"/>
          <p:cNvSpPr/>
          <p:nvPr/>
        </p:nvSpPr>
        <p:spPr>
          <a:xfrm>
            <a:off x="558124" y="550425"/>
            <a:ext cx="8028197" cy="4042637"/>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1" name="Shape 41"/>
        <p:cNvGrpSpPr/>
        <p:nvPr/>
      </p:nvGrpSpPr>
      <p:grpSpPr>
        <a:xfrm>
          <a:off x="0" y="0"/>
          <a:ext cx="0" cy="0"/>
          <a:chOff x="0" y="0"/>
          <a:chExt cx="0" cy="0"/>
        </a:xfrm>
      </p:grpSpPr>
      <p:sp>
        <p:nvSpPr>
          <p:cNvPr id="42" name="Google Shape;42;p11"/>
          <p:cNvSpPr/>
          <p:nvPr/>
        </p:nvSpPr>
        <p:spPr>
          <a:xfrm flipH="1" rot="10800000">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43" name="Google Shape;43;p11"/>
          <p:cNvSpPr txBox="1"/>
          <p:nvPr>
            <p:ph idx="1" type="body"/>
          </p:nvPr>
        </p:nvSpPr>
        <p:spPr>
          <a:xfrm>
            <a:off x="3104100" y="4513082"/>
            <a:ext cx="2935800" cy="519599"/>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360"/>
              </a:spcBef>
              <a:spcAft>
                <a:spcPts val="0"/>
              </a:spcAft>
              <a:buClr>
                <a:srgbClr val="999999"/>
              </a:buClr>
              <a:buSzPts val="1400"/>
              <a:buFont typeface="Droid Serif"/>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 name="Shape 10"/>
        <p:cNvGrpSpPr/>
        <p:nvPr/>
      </p:nvGrpSpPr>
      <p:grpSpPr>
        <a:xfrm>
          <a:off x="0" y="0"/>
          <a:ext cx="0" cy="0"/>
          <a:chOff x="0" y="0"/>
          <a:chExt cx="0" cy="0"/>
        </a:xfrm>
      </p:grpSpPr>
      <p:sp>
        <p:nvSpPr>
          <p:cNvPr id="11" name="Google Shape;11;p3"/>
          <p:cNvSpPr/>
          <p:nvPr/>
        </p:nvSpPr>
        <p:spPr>
          <a:xfrm>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2" name="Google Shape;12;p3"/>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3" name="Google Shape;13;p3"/>
          <p:cNvSpPr txBox="1"/>
          <p:nvPr>
            <p:ph idx="1" type="body"/>
          </p:nvPr>
        </p:nvSpPr>
        <p:spPr>
          <a:xfrm>
            <a:off x="840975" y="956004"/>
            <a:ext cx="3621899" cy="2965498"/>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4" name="Google Shape;14;p3"/>
          <p:cNvSpPr txBox="1"/>
          <p:nvPr>
            <p:ph idx="2" type="body"/>
          </p:nvPr>
        </p:nvSpPr>
        <p:spPr>
          <a:xfrm>
            <a:off x="4681051" y="956004"/>
            <a:ext cx="3621899" cy="2965498"/>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Subtitle">
    <p:bg>
      <p:bgPr>
        <a:solidFill>
          <a:srgbClr val="FF9E00"/>
        </a:solidFill>
      </p:bgPr>
    </p:bg>
    <p:spTree>
      <p:nvGrpSpPr>
        <p:cNvPr id="15" name="Shape 15"/>
        <p:cNvGrpSpPr/>
        <p:nvPr/>
      </p:nvGrpSpPr>
      <p:grpSpPr>
        <a:xfrm>
          <a:off x="0" y="0"/>
          <a:ext cx="0" cy="0"/>
          <a:chOff x="0" y="0"/>
          <a:chExt cx="0" cy="0"/>
        </a:xfrm>
      </p:grpSpPr>
      <p:sp>
        <p:nvSpPr>
          <p:cNvPr id="16" name="Google Shape;16;p4"/>
          <p:cNvSpPr/>
          <p:nvPr/>
        </p:nvSpPr>
        <p:spPr>
          <a:xfrm>
            <a:off x="818062" y="805650"/>
            <a:ext cx="7507875"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FFFF"/>
            </a:solidFill>
            <a:prstDash val="solid"/>
            <a:miter lim="8000"/>
            <a:headEnd len="sm" w="sm" type="none"/>
            <a:tailEnd len="sm" w="sm" type="none"/>
          </a:ln>
        </p:spPr>
      </p:sp>
      <p:sp>
        <p:nvSpPr>
          <p:cNvPr id="17" name="Google Shape;17;p4"/>
          <p:cNvSpPr txBox="1"/>
          <p:nvPr>
            <p:ph type="ctrTitle"/>
          </p:nvPr>
        </p:nvSpPr>
        <p:spPr>
          <a:xfrm>
            <a:off x="1933200" y="2189999"/>
            <a:ext cx="5277598"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
        <p:nvSpPr>
          <p:cNvPr id="18" name="Google Shape;18;p4"/>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9" name="Shape 19"/>
        <p:cNvGrpSpPr/>
        <p:nvPr/>
      </p:nvGrpSpPr>
      <p:grpSpPr>
        <a:xfrm>
          <a:off x="0" y="0"/>
          <a:ext cx="0" cy="0"/>
          <a:chOff x="0" y="0"/>
          <a:chExt cx="0" cy="0"/>
        </a:xfrm>
      </p:grpSpPr>
      <p:sp>
        <p:nvSpPr>
          <p:cNvPr id="20" name="Google Shape;20;p5"/>
          <p:cNvSpPr/>
          <p:nvPr/>
        </p:nvSpPr>
        <p:spPr>
          <a:xfrm>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21" name="Google Shape;21;p5"/>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22" name="Google Shape;22;p5"/>
          <p:cNvSpPr txBox="1"/>
          <p:nvPr>
            <p:ph idx="1" type="body"/>
          </p:nvPr>
        </p:nvSpPr>
        <p:spPr>
          <a:xfrm>
            <a:off x="916650" y="950850"/>
            <a:ext cx="7310698"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9E00"/>
        </a:solidFill>
      </p:bgPr>
    </p:bg>
    <p:spTree>
      <p:nvGrpSpPr>
        <p:cNvPr id="23" name="Shape 23"/>
        <p:cNvGrpSpPr/>
        <p:nvPr/>
      </p:nvGrpSpPr>
      <p:grpSpPr>
        <a:xfrm>
          <a:off x="0" y="0"/>
          <a:ext cx="0" cy="0"/>
          <a:chOff x="0" y="0"/>
          <a:chExt cx="0" cy="0"/>
        </a:xfrm>
      </p:grpSpPr>
      <p:sp>
        <p:nvSpPr>
          <p:cNvPr id="24" name="Google Shape;24;p6"/>
          <p:cNvSpPr/>
          <p:nvPr/>
        </p:nvSpPr>
        <p:spPr>
          <a:xfrm>
            <a:off x="818062" y="805650"/>
            <a:ext cx="7507875"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152400">
            <a:solidFill>
              <a:srgbClr val="FFFFFF"/>
            </a:solidFill>
            <a:prstDash val="solid"/>
            <a:miter lim="8000"/>
            <a:headEnd len="sm" w="sm" type="none"/>
            <a:tailEnd len="sm" w="sm" type="none"/>
          </a:ln>
        </p:spPr>
      </p:sp>
      <p:sp>
        <p:nvSpPr>
          <p:cNvPr id="25" name="Google Shape;25;p6"/>
          <p:cNvSpPr txBox="1"/>
          <p:nvPr>
            <p:ph type="ctrTitle"/>
          </p:nvPr>
        </p:nvSpPr>
        <p:spPr>
          <a:xfrm>
            <a:off x="2296350" y="1991850"/>
            <a:ext cx="4551298" cy="1159797"/>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7"/>
          <p:cNvSpPr/>
          <p:nvPr/>
        </p:nvSpPr>
        <p:spPr>
          <a:xfrm>
            <a:off x="558124" y="550425"/>
            <a:ext cx="8028197" cy="4042637"/>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8"/>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30" name="Google Shape;30;p8"/>
          <p:cNvSpPr/>
          <p:nvPr/>
        </p:nvSpPr>
        <p:spPr>
          <a:xfrm>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 + 3 columns">
    <p:spTree>
      <p:nvGrpSpPr>
        <p:cNvPr id="31" name="Shape 31"/>
        <p:cNvGrpSpPr/>
        <p:nvPr/>
      </p:nvGrpSpPr>
      <p:grpSpPr>
        <a:xfrm>
          <a:off x="0" y="0"/>
          <a:ext cx="0" cy="0"/>
          <a:chOff x="0" y="0"/>
          <a:chExt cx="0" cy="0"/>
        </a:xfrm>
      </p:grpSpPr>
      <p:sp>
        <p:nvSpPr>
          <p:cNvPr id="32" name="Google Shape;32;p9"/>
          <p:cNvSpPr/>
          <p:nvPr/>
        </p:nvSpPr>
        <p:spPr>
          <a:xfrm>
            <a:off x="259950" y="274275"/>
            <a:ext cx="8624125" cy="459495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33" name="Google Shape;33;p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34" name="Google Shape;34;p9"/>
          <p:cNvSpPr txBox="1"/>
          <p:nvPr>
            <p:ph idx="1" type="body"/>
          </p:nvPr>
        </p:nvSpPr>
        <p:spPr>
          <a:xfrm>
            <a:off x="753900" y="971550"/>
            <a:ext cx="2440499"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35" name="Google Shape;35;p9"/>
          <p:cNvSpPr txBox="1"/>
          <p:nvPr>
            <p:ph idx="2" type="body"/>
          </p:nvPr>
        </p:nvSpPr>
        <p:spPr>
          <a:xfrm>
            <a:off x="3319596" y="971550"/>
            <a:ext cx="2440499"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36" name="Google Shape;36;p9"/>
          <p:cNvSpPr txBox="1"/>
          <p:nvPr>
            <p:ph idx="3" type="body"/>
          </p:nvPr>
        </p:nvSpPr>
        <p:spPr>
          <a:xfrm>
            <a:off x="5885291" y="971550"/>
            <a:ext cx="2440499"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434343"/>
        </a:solidFill>
      </p:bgPr>
    </p:bg>
    <p:spTree>
      <p:nvGrpSpPr>
        <p:cNvPr id="37" name="Shape 37"/>
        <p:cNvGrpSpPr/>
        <p:nvPr/>
      </p:nvGrpSpPr>
      <p:grpSpPr>
        <a:xfrm>
          <a:off x="0" y="0"/>
          <a:ext cx="0" cy="0"/>
          <a:chOff x="0" y="0"/>
          <a:chExt cx="0" cy="0"/>
        </a:xfrm>
      </p:grpSpPr>
      <p:sp>
        <p:nvSpPr>
          <p:cNvPr id="38" name="Google Shape;38;p10"/>
          <p:cNvSpPr/>
          <p:nvPr/>
        </p:nvSpPr>
        <p:spPr>
          <a:xfrm>
            <a:off x="818062" y="805650"/>
            <a:ext cx="7507875"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9E00"/>
            </a:solidFill>
            <a:prstDash val="solid"/>
            <a:miter lim="8000"/>
            <a:headEnd len="sm" w="sm" type="none"/>
            <a:tailEnd len="sm" w="sm" type="none"/>
          </a:ln>
        </p:spPr>
      </p:sp>
      <p:sp>
        <p:nvSpPr>
          <p:cNvPr id="39" name="Google Shape;39;p10"/>
          <p:cNvSpPr txBox="1"/>
          <p:nvPr>
            <p:ph idx="1" type="body"/>
          </p:nvPr>
        </p:nvSpPr>
        <p:spPr>
          <a:xfrm>
            <a:off x="2037600" y="2161800"/>
            <a:ext cx="5068797" cy="819898"/>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40" name="Google Shape;40;p10"/>
          <p:cNvSpPr txBox="1"/>
          <p:nvPr/>
        </p:nvSpPr>
        <p:spPr>
          <a:xfrm>
            <a:off x="3853200" y="293590"/>
            <a:ext cx="1437600" cy="65369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7" name="Google Shape;7;p1"/>
          <p:cNvSpPr txBox="1"/>
          <p:nvPr>
            <p:ph idx="1" type="body"/>
          </p:nvPr>
        </p:nvSpPr>
        <p:spPr>
          <a:xfrm>
            <a:off x="916650" y="950850"/>
            <a:ext cx="7310698"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48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w3schools.com/cssref/css_colors_legal.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www.rapidtables.com/web/color/RGB_Color.htm" TargetMode="External"/><Relationship Id="rId4" Type="http://schemas.openxmlformats.org/officeDocument/2006/relationships/hyperlink" Target="http://www.w3schools.com/cssref/css_colors.asp" TargetMode="External"/><Relationship Id="rId5" Type="http://schemas.openxmlformats.org/officeDocument/2006/relationships/hyperlink" Target="http://hslpicker.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developers.google.com/fonts/" TargetMode="Externa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myfonts.com/WhatTheFon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6.png"/><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2.png"/><Relationship Id="rId4"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3.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3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s://teamtreehouse.com/library/how-to-make-a-website" TargetMode="External"/><Relationship Id="rId4" Type="http://schemas.openxmlformats.org/officeDocument/2006/relationships/hyperlink" Target="https://teamtreehouse.com/library/introduction-to-html-and-css" TargetMode="External"/><Relationship Id="rId5" Type="http://schemas.openxmlformats.org/officeDocument/2006/relationships/hyperlink" Target="https://teamtreehouse.com/library/css-basic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2"/>
          <p:cNvSpPr txBox="1"/>
          <p:nvPr>
            <p:ph idx="4294967295" type="ctrTitle"/>
          </p:nvPr>
        </p:nvSpPr>
        <p:spPr>
          <a:xfrm>
            <a:off x="1603800" y="1803599"/>
            <a:ext cx="5936400" cy="115979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CSS 1</a:t>
            </a:r>
            <a:endParaRPr/>
          </a:p>
        </p:txBody>
      </p:sp>
      <p:grpSp>
        <p:nvGrpSpPr>
          <p:cNvPr id="49" name="Google Shape;49;p12"/>
          <p:cNvGrpSpPr/>
          <p:nvPr/>
        </p:nvGrpSpPr>
        <p:grpSpPr>
          <a:xfrm>
            <a:off x="4233498" y="499003"/>
            <a:ext cx="677027" cy="1103728"/>
            <a:chOff x="6730350" y="2315900"/>
            <a:chExt cx="257700" cy="420100"/>
          </a:xfrm>
        </p:grpSpPr>
        <p:sp>
          <p:nvSpPr>
            <p:cNvPr id="50" name="Google Shape;50;p12"/>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1" name="Google Shape;51;p12"/>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2" name="Google Shape;52;p12"/>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3" name="Google Shape;53;p12"/>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54" name="Google Shape;54;p12"/>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116" name="Google Shape;116;p21"/>
          <p:cNvSpPr txBox="1"/>
          <p:nvPr>
            <p:ph idx="1" type="body"/>
          </p:nvPr>
        </p:nvSpPr>
        <p:spPr>
          <a:xfrm>
            <a:off x="916650" y="558950"/>
            <a:ext cx="7536900" cy="32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rgbClr val="0000FF"/>
                </a:solidFill>
                <a:latin typeface="Droid Serif"/>
                <a:ea typeface="Droid Serif"/>
                <a:cs typeface="Droid Serif"/>
                <a:sym typeface="Droid Serif"/>
              </a:rPr>
              <a:t>Selectors:</a:t>
            </a:r>
            <a:endParaRPr>
              <a:solidFill>
                <a:srgbClr val="0000FF"/>
              </a:solidFill>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b="0" i="0" lang="en" sz="1800" u="none" cap="none" strike="noStrike">
                <a:solidFill>
                  <a:schemeClr val="dk2"/>
                </a:solidFill>
                <a:latin typeface="Droid Serif"/>
                <a:ea typeface="Droid Serif"/>
                <a:cs typeface="Droid Serif"/>
                <a:sym typeface="Droid Serif"/>
              </a:rPr>
              <a:t>Allow you to target rules to specific elements in an HTML document</a:t>
            </a:r>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Can be HTML Tags </a:t>
            </a:r>
            <a:endParaRPr sz="1800">
              <a:solidFill>
                <a:schemeClr val="dk2"/>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Can be </a:t>
            </a:r>
            <a:r>
              <a:rPr lang="en" sz="1800">
                <a:solidFill>
                  <a:schemeClr val="dk2"/>
                </a:solidFill>
                <a:latin typeface="Droid Serif"/>
                <a:ea typeface="Droid Serif"/>
                <a:cs typeface="Droid Serif"/>
                <a:sym typeface="Droid Serif"/>
              </a:rPr>
              <a:t>IDs </a:t>
            </a:r>
            <a:endParaRPr sz="1800">
              <a:solidFill>
                <a:schemeClr val="dk2"/>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Classes</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FF"/>
              </a:solidFill>
              <a:latin typeface="Droid Serif"/>
              <a:ea typeface="Droid Serif"/>
              <a:cs typeface="Droid Serif"/>
              <a:sym typeface="Droid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Selectors </a:t>
            </a:r>
            <a:endParaRPr/>
          </a:p>
        </p:txBody>
      </p:sp>
      <p:pic>
        <p:nvPicPr>
          <p:cNvPr id="122" name="Google Shape;122;p22"/>
          <p:cNvPicPr preferRelativeResize="0"/>
          <p:nvPr/>
        </p:nvPicPr>
        <p:blipFill rotWithShape="1">
          <a:blip r:embed="rId3">
            <a:alphaModFix/>
          </a:blip>
          <a:srcRect b="0" l="0" r="0" t="0"/>
          <a:stretch/>
        </p:blipFill>
        <p:spPr>
          <a:xfrm>
            <a:off x="1428750" y="329975"/>
            <a:ext cx="6005649" cy="449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Selectors </a:t>
            </a:r>
            <a:endParaRPr/>
          </a:p>
        </p:txBody>
      </p:sp>
      <p:sp>
        <p:nvSpPr>
          <p:cNvPr id="128" name="Google Shape;128;p23"/>
          <p:cNvSpPr txBox="1"/>
          <p:nvPr/>
        </p:nvSpPr>
        <p:spPr>
          <a:xfrm>
            <a:off x="675625" y="1940075"/>
            <a:ext cx="7831500" cy="1423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FF"/>
              </a:buClr>
              <a:buFont typeface="Droid Serif"/>
              <a:buNone/>
            </a:pPr>
            <a:r>
              <a:rPr b="1" i="0" lang="en" sz="1400" u="none" cap="none" strike="noStrike">
                <a:solidFill>
                  <a:srgbClr val="0000FF"/>
                </a:solidFill>
                <a:latin typeface="Droid Serif"/>
                <a:ea typeface="Droid Serif"/>
                <a:cs typeface="Droid Serif"/>
                <a:sym typeface="Droid Serif"/>
              </a:rPr>
              <a:t>The </a:t>
            </a:r>
            <a:r>
              <a:rPr b="1" lang="en">
                <a:solidFill>
                  <a:srgbClr val="0000FF"/>
                </a:solidFill>
                <a:latin typeface="Droid Serif"/>
                <a:ea typeface="Droid Serif"/>
                <a:cs typeface="Droid Serif"/>
                <a:sym typeface="Droid Serif"/>
              </a:rPr>
              <a:t>ID</a:t>
            </a:r>
            <a:r>
              <a:rPr b="1" i="0" lang="en" sz="1400" u="none" cap="none" strike="noStrike">
                <a:solidFill>
                  <a:srgbClr val="0000FF"/>
                </a:solidFill>
                <a:latin typeface="Droid Serif"/>
                <a:ea typeface="Droid Serif"/>
                <a:cs typeface="Droid Serif"/>
                <a:sym typeface="Droid Serif"/>
              </a:rPr>
              <a:t> </a:t>
            </a:r>
            <a:r>
              <a:rPr b="1" lang="en">
                <a:solidFill>
                  <a:srgbClr val="0000FF"/>
                </a:solidFill>
                <a:latin typeface="Droid Serif"/>
                <a:ea typeface="Droid Serif"/>
                <a:cs typeface="Droid Serif"/>
                <a:sym typeface="Droid Serif"/>
              </a:rPr>
              <a:t>s</a:t>
            </a:r>
            <a:r>
              <a:rPr b="1" i="0" lang="en" sz="1400" u="none" cap="none" strike="noStrike">
                <a:solidFill>
                  <a:srgbClr val="0000FF"/>
                </a:solidFill>
                <a:latin typeface="Droid Serif"/>
                <a:ea typeface="Droid Serif"/>
                <a:cs typeface="Droid Serif"/>
                <a:sym typeface="Droid Serif"/>
              </a:rPr>
              <a:t>elector (combined with HTML Element) Unique</a:t>
            </a:r>
            <a:endParaRPr b="1" i="0" sz="1400" u="none" cap="none" strike="noStrike">
              <a:solidFill>
                <a:srgbClr val="0000FF"/>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FF"/>
              </a:buClr>
              <a:buFont typeface="Droid Serif"/>
              <a:buNone/>
            </a:pPr>
            <a:r>
              <a:t/>
            </a:r>
            <a:endParaRPr b="1">
              <a:solidFill>
                <a:srgbClr val="0000FF"/>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FF"/>
              </a:buClr>
              <a:buFont typeface="Droid Serif"/>
              <a:buNone/>
            </a:pPr>
            <a:r>
              <a:rPr lang="en">
                <a:solidFill>
                  <a:srgbClr val="434343"/>
                </a:solidFill>
                <a:latin typeface="Droid Serif"/>
                <a:ea typeface="Droid Serif"/>
                <a:cs typeface="Droid Serif"/>
                <a:sym typeface="Droid Serif"/>
              </a:rPr>
              <a:t>We need ways to select tags in an HTML document. The basic elements like </a:t>
            </a:r>
            <a:r>
              <a:rPr lang="en">
                <a:solidFill>
                  <a:srgbClr val="980000"/>
                </a:solidFill>
                <a:latin typeface="Droid Serif"/>
                <a:ea typeface="Droid Serif"/>
                <a:cs typeface="Droid Serif"/>
                <a:sym typeface="Droid Serif"/>
              </a:rPr>
              <a:t>&lt;h1&gt;</a:t>
            </a:r>
            <a:r>
              <a:rPr lang="en">
                <a:solidFill>
                  <a:srgbClr val="434343"/>
                </a:solidFill>
                <a:latin typeface="Droid Serif"/>
                <a:ea typeface="Droid Serif"/>
                <a:cs typeface="Droid Serif"/>
                <a:sym typeface="Droid Serif"/>
              </a:rPr>
              <a:t>, </a:t>
            </a:r>
            <a:r>
              <a:rPr lang="en">
                <a:solidFill>
                  <a:srgbClr val="980000"/>
                </a:solidFill>
                <a:latin typeface="Droid Serif"/>
                <a:ea typeface="Droid Serif"/>
                <a:cs typeface="Droid Serif"/>
                <a:sym typeface="Droid Serif"/>
              </a:rPr>
              <a:t>&lt;p&gt;</a:t>
            </a:r>
            <a:r>
              <a:rPr lang="en">
                <a:solidFill>
                  <a:srgbClr val="434343"/>
                </a:solidFill>
                <a:latin typeface="Droid Serif"/>
                <a:ea typeface="Droid Serif"/>
                <a:cs typeface="Droid Serif"/>
                <a:sym typeface="Droid Serif"/>
              </a:rPr>
              <a:t>, and </a:t>
            </a:r>
            <a:r>
              <a:rPr lang="en">
                <a:solidFill>
                  <a:srgbClr val="980000"/>
                </a:solidFill>
                <a:latin typeface="Droid Serif"/>
                <a:ea typeface="Droid Serif"/>
                <a:cs typeface="Droid Serif"/>
                <a:sym typeface="Droid Serif"/>
              </a:rPr>
              <a:t>&lt;ul&gt;</a:t>
            </a:r>
            <a:r>
              <a:rPr lang="en">
                <a:solidFill>
                  <a:srgbClr val="434343"/>
                </a:solidFill>
                <a:latin typeface="Droid Serif"/>
                <a:ea typeface="Droid Serif"/>
                <a:cs typeface="Droid Serif"/>
                <a:sym typeface="Droid Serif"/>
              </a:rPr>
              <a:t> will often do the job, but our basic set of tags doesn't cover every possible type of page element or layout choice. For this we need ID's and Classes. For example </a:t>
            </a:r>
            <a:r>
              <a:rPr lang="en">
                <a:solidFill>
                  <a:srgbClr val="980000"/>
                </a:solidFill>
                <a:latin typeface="Droid Serif"/>
                <a:ea typeface="Droid Serif"/>
                <a:cs typeface="Droid Serif"/>
                <a:sym typeface="Droid Serif"/>
              </a:rPr>
              <a:t>&lt;ul id="nav"&gt;</a:t>
            </a:r>
            <a:r>
              <a:rPr lang="en">
                <a:solidFill>
                  <a:srgbClr val="434343"/>
                </a:solidFill>
                <a:latin typeface="Droid Serif"/>
                <a:ea typeface="Droid Serif"/>
                <a:cs typeface="Droid Serif"/>
                <a:sym typeface="Droid Serif"/>
              </a:rPr>
              <a:t>, this will give us the chance to target this unordered list specifically, so that we may manipulate it uniquely to other unordered lists on our page.</a:t>
            </a:r>
            <a:endParaRPr>
              <a:solidFill>
                <a:srgbClr val="434343"/>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FF"/>
              </a:buClr>
              <a:buFont typeface="Droid Serif"/>
              <a:buNone/>
            </a:pPr>
            <a:r>
              <a:t/>
            </a:r>
            <a:endParaRPr b="1">
              <a:solidFill>
                <a:srgbClr val="0000FF"/>
              </a:solidFill>
              <a:latin typeface="Droid Serif"/>
              <a:ea typeface="Droid Serif"/>
              <a:cs typeface="Droid Serif"/>
              <a:sym typeface="Droid Serif"/>
            </a:endParaRPr>
          </a:p>
          <a:p>
            <a:pPr indent="-228600" lvl="0" marL="457200" marR="0" rtl="0" algn="l">
              <a:lnSpc>
                <a:spcPct val="115000"/>
              </a:lnSpc>
              <a:spcBef>
                <a:spcPts val="400"/>
              </a:spcBef>
              <a:spcAft>
                <a:spcPts val="0"/>
              </a:spcAft>
              <a:buClr>
                <a:schemeClr val="dk2"/>
              </a:buClr>
              <a:buSzPts val="1400"/>
              <a:buFont typeface="Droid Serif"/>
              <a:buChar char="●"/>
            </a:pPr>
            <a:r>
              <a:rPr i="0" lang="en" sz="1400" u="none" cap="none" strike="noStrike">
                <a:solidFill>
                  <a:schemeClr val="dk2"/>
                </a:solidFill>
                <a:latin typeface="Droid Serif"/>
                <a:ea typeface="Droid Serif"/>
                <a:cs typeface="Droid Serif"/>
                <a:sym typeface="Droid Serif"/>
              </a:rPr>
              <a:t>The </a:t>
            </a:r>
            <a:r>
              <a:rPr lang="en">
                <a:solidFill>
                  <a:schemeClr val="dk2"/>
                </a:solidFill>
                <a:latin typeface="Droid Serif"/>
                <a:ea typeface="Droid Serif"/>
                <a:cs typeface="Droid Serif"/>
                <a:sym typeface="Droid Serif"/>
              </a:rPr>
              <a:t>ID</a:t>
            </a:r>
            <a:r>
              <a:rPr i="0" lang="en" sz="1400" u="none" cap="none" strike="noStrike">
                <a:solidFill>
                  <a:schemeClr val="dk2"/>
                </a:solidFill>
                <a:latin typeface="Droid Serif"/>
                <a:ea typeface="Droid Serif"/>
                <a:cs typeface="Droid Serif"/>
                <a:sym typeface="Droid Serif"/>
              </a:rPr>
              <a:t> selector uses the </a:t>
            </a:r>
            <a:r>
              <a:rPr lang="en">
                <a:solidFill>
                  <a:schemeClr val="dk2"/>
                </a:solidFill>
                <a:latin typeface="Droid Serif"/>
                <a:ea typeface="Droid Serif"/>
                <a:cs typeface="Droid Serif"/>
                <a:sym typeface="Droid Serif"/>
              </a:rPr>
              <a:t>ID</a:t>
            </a:r>
            <a:r>
              <a:rPr i="0" lang="en" sz="1400" u="none" cap="none" strike="noStrike">
                <a:solidFill>
                  <a:schemeClr val="dk2"/>
                </a:solidFill>
                <a:latin typeface="Droid Serif"/>
                <a:ea typeface="Droid Serif"/>
                <a:cs typeface="Droid Serif"/>
                <a:sym typeface="Droid Serif"/>
              </a:rPr>
              <a:t> attribute of an HTML element to select a </a:t>
            </a:r>
            <a:r>
              <a:rPr i="0" lang="en" sz="1400" u="none" cap="none" strike="noStrike">
                <a:solidFill>
                  <a:srgbClr val="FF0000"/>
                </a:solidFill>
                <a:latin typeface="Droid Serif"/>
                <a:ea typeface="Droid Serif"/>
                <a:cs typeface="Droid Serif"/>
                <a:sym typeface="Droid Serif"/>
              </a:rPr>
              <a:t>specific</a:t>
            </a:r>
            <a:r>
              <a:rPr i="0" lang="en" sz="1400" u="none" cap="none" strike="noStrike">
                <a:solidFill>
                  <a:schemeClr val="dk2"/>
                </a:solidFill>
                <a:latin typeface="Droid Serif"/>
                <a:ea typeface="Droid Serif"/>
                <a:cs typeface="Droid Serif"/>
                <a:sym typeface="Droid Serif"/>
              </a:rPr>
              <a:t> element</a:t>
            </a:r>
            <a:endParaRPr i="0" sz="1400" u="none" cap="none" strike="noStrike">
              <a:solidFill>
                <a:schemeClr val="dk2"/>
              </a:solidFill>
              <a:latin typeface="Droid Serif"/>
              <a:ea typeface="Droid Serif"/>
              <a:cs typeface="Droid Serif"/>
              <a:sym typeface="Droid Serif"/>
            </a:endParaRPr>
          </a:p>
          <a:p>
            <a:pPr indent="-228600" lvl="0" marL="457200" rtl="0" algn="l">
              <a:lnSpc>
                <a:spcPct val="115000"/>
              </a:lnSpc>
              <a:spcBef>
                <a:spcPts val="0"/>
              </a:spcBef>
              <a:spcAft>
                <a:spcPts val="0"/>
              </a:spcAft>
              <a:buClr>
                <a:srgbClr val="434343"/>
              </a:buClr>
              <a:buSzPts val="1400"/>
              <a:buFont typeface="Droid Serif"/>
              <a:buChar char="●"/>
            </a:pPr>
            <a:r>
              <a:rPr lang="en">
                <a:solidFill>
                  <a:srgbClr val="434343"/>
                </a:solidFill>
                <a:latin typeface="Droid Serif"/>
                <a:ea typeface="Droid Serif"/>
                <a:cs typeface="Droid Serif"/>
                <a:sym typeface="Droid Serif"/>
              </a:rPr>
              <a:t>Each element can have only one ID</a:t>
            </a:r>
            <a:endParaRPr>
              <a:solidFill>
                <a:srgbClr val="434343"/>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i="0" lang="en" sz="1400" u="none" cap="none" strike="noStrike">
                <a:solidFill>
                  <a:schemeClr val="dk2"/>
                </a:solidFill>
                <a:latin typeface="Droid Serif"/>
                <a:ea typeface="Droid Serif"/>
                <a:cs typeface="Droid Serif"/>
                <a:sym typeface="Droid Serif"/>
              </a:rPr>
              <a:t>The </a:t>
            </a:r>
            <a:r>
              <a:rPr lang="en">
                <a:solidFill>
                  <a:schemeClr val="dk2"/>
                </a:solidFill>
                <a:latin typeface="Droid Serif"/>
                <a:ea typeface="Droid Serif"/>
                <a:cs typeface="Droid Serif"/>
                <a:sym typeface="Droid Serif"/>
              </a:rPr>
              <a:t>ID</a:t>
            </a:r>
            <a:r>
              <a:rPr i="0" lang="en" sz="1400" u="none" cap="none" strike="noStrike">
                <a:solidFill>
                  <a:schemeClr val="dk2"/>
                </a:solidFill>
                <a:latin typeface="Droid Serif"/>
                <a:ea typeface="Droid Serif"/>
                <a:cs typeface="Droid Serif"/>
                <a:sym typeface="Droid Serif"/>
              </a:rPr>
              <a:t> of an element should be unique within a page, so the </a:t>
            </a:r>
            <a:r>
              <a:rPr lang="en">
                <a:solidFill>
                  <a:schemeClr val="dk2"/>
                </a:solidFill>
                <a:latin typeface="Droid Serif"/>
                <a:ea typeface="Droid Serif"/>
                <a:cs typeface="Droid Serif"/>
                <a:sym typeface="Droid Serif"/>
              </a:rPr>
              <a:t>ID</a:t>
            </a:r>
            <a:r>
              <a:rPr i="0" lang="en" sz="1400" u="none" cap="none" strike="noStrike">
                <a:solidFill>
                  <a:schemeClr val="dk2"/>
                </a:solidFill>
                <a:latin typeface="Droid Serif"/>
                <a:ea typeface="Droid Serif"/>
                <a:cs typeface="Droid Serif"/>
                <a:sym typeface="Droid Serif"/>
              </a:rPr>
              <a:t> selector is used to select one unique element</a:t>
            </a:r>
            <a:endParaRPr i="0" sz="1400" u="none" cap="none" strike="noStrike">
              <a:solidFill>
                <a:schemeClr val="dk2"/>
              </a:solidFill>
              <a:latin typeface="Droid Serif"/>
              <a:ea typeface="Droid Serif"/>
              <a:cs typeface="Droid Serif"/>
              <a:sym typeface="Droid Serif"/>
            </a:endParaRPr>
          </a:p>
          <a:p>
            <a:pPr indent="-228600" lvl="0" marL="457200" rtl="0" algn="l">
              <a:lnSpc>
                <a:spcPct val="115000"/>
              </a:lnSpc>
              <a:spcBef>
                <a:spcPts val="0"/>
              </a:spcBef>
              <a:spcAft>
                <a:spcPts val="0"/>
              </a:spcAft>
              <a:buClr>
                <a:srgbClr val="434343"/>
              </a:buClr>
              <a:buSzPts val="1400"/>
              <a:buFont typeface="Droid Serif"/>
              <a:buChar char="●"/>
            </a:pPr>
            <a:r>
              <a:rPr lang="en">
                <a:solidFill>
                  <a:srgbClr val="434343"/>
                </a:solidFill>
                <a:latin typeface="Droid Serif"/>
                <a:ea typeface="Droid Serif"/>
                <a:cs typeface="Droid Serif"/>
                <a:sym typeface="Droid Serif"/>
              </a:rPr>
              <a:t>Each page can have only one element with that ID</a:t>
            </a:r>
            <a:endParaRPr>
              <a:solidFill>
                <a:srgbClr val="434343"/>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i="0" lang="en" sz="1400" u="none" cap="none" strike="noStrike">
                <a:solidFill>
                  <a:schemeClr val="dk2"/>
                </a:solidFill>
                <a:latin typeface="Droid Serif"/>
                <a:ea typeface="Droid Serif"/>
                <a:cs typeface="Droid Serif"/>
                <a:sym typeface="Droid Serif"/>
              </a:rPr>
              <a:t>To select an element with a specific </a:t>
            </a:r>
            <a:r>
              <a:rPr lang="en">
                <a:solidFill>
                  <a:schemeClr val="dk2"/>
                </a:solidFill>
                <a:latin typeface="Droid Serif"/>
                <a:ea typeface="Droid Serif"/>
                <a:cs typeface="Droid Serif"/>
                <a:sym typeface="Droid Serif"/>
              </a:rPr>
              <a:t>ID</a:t>
            </a:r>
            <a:r>
              <a:rPr i="0" lang="en" sz="1400" u="none" cap="none" strike="noStrike">
                <a:solidFill>
                  <a:schemeClr val="dk2"/>
                </a:solidFill>
                <a:latin typeface="Droid Serif"/>
                <a:ea typeface="Droid Serif"/>
                <a:cs typeface="Droid Serif"/>
                <a:sym typeface="Droid Serif"/>
              </a:rPr>
              <a:t>, write a hash (#) character, followed by the </a:t>
            </a:r>
            <a:r>
              <a:rPr lang="en">
                <a:solidFill>
                  <a:schemeClr val="dk2"/>
                </a:solidFill>
                <a:latin typeface="Droid Serif"/>
                <a:ea typeface="Droid Serif"/>
                <a:cs typeface="Droid Serif"/>
                <a:sym typeface="Droid Serif"/>
              </a:rPr>
              <a:t>ID</a:t>
            </a:r>
            <a:r>
              <a:rPr i="0" lang="en" sz="1400" u="none" cap="none" strike="noStrike">
                <a:solidFill>
                  <a:schemeClr val="dk2"/>
                </a:solidFill>
                <a:latin typeface="Droid Serif"/>
                <a:ea typeface="Droid Serif"/>
                <a:cs typeface="Droid Serif"/>
                <a:sym typeface="Droid Serif"/>
              </a:rPr>
              <a:t> name of the element,</a:t>
            </a:r>
            <a:r>
              <a:rPr lang="en">
                <a:solidFill>
                  <a:schemeClr val="dk2"/>
                </a:solidFill>
                <a:latin typeface="Droid Serif"/>
                <a:ea typeface="Droid Serif"/>
                <a:cs typeface="Droid Serif"/>
                <a:sym typeface="Droid Serif"/>
              </a:rPr>
              <a:t> e.g.: </a:t>
            </a:r>
            <a:r>
              <a:rPr lang="en" sz="1000">
                <a:solidFill>
                  <a:srgbClr val="303336"/>
                </a:solidFill>
                <a:highlight>
                  <a:srgbClr val="EFF0F1"/>
                </a:highlight>
                <a:latin typeface="Consolas"/>
                <a:ea typeface="Consolas"/>
                <a:cs typeface="Consolas"/>
                <a:sym typeface="Consolas"/>
              </a:rPr>
              <a:t>#news { </a:t>
            </a:r>
            <a:r>
              <a:rPr lang="en" sz="1000">
                <a:solidFill>
                  <a:srgbClr val="101094"/>
                </a:solidFill>
                <a:highlight>
                  <a:srgbClr val="EFF0F1"/>
                </a:highlight>
                <a:latin typeface="Consolas"/>
                <a:ea typeface="Consolas"/>
                <a:cs typeface="Consolas"/>
                <a:sym typeface="Consolas"/>
              </a:rPr>
              <a:t>color</a:t>
            </a:r>
            <a:r>
              <a:rPr lang="en" sz="1000">
                <a:solidFill>
                  <a:srgbClr val="303336"/>
                </a:solidFill>
                <a:highlight>
                  <a:srgbClr val="EFF0F1"/>
                </a:highlight>
                <a:latin typeface="Consolas"/>
                <a:ea typeface="Consolas"/>
                <a:cs typeface="Consolas"/>
                <a:sym typeface="Consolas"/>
              </a:rPr>
              <a:t>: red; }</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Selectors </a:t>
            </a:r>
            <a:endParaRPr/>
          </a:p>
        </p:txBody>
      </p:sp>
      <p:sp>
        <p:nvSpPr>
          <p:cNvPr id="134" name="Google Shape;134;p24"/>
          <p:cNvSpPr txBox="1"/>
          <p:nvPr/>
        </p:nvSpPr>
        <p:spPr>
          <a:xfrm>
            <a:off x="653850" y="1217650"/>
            <a:ext cx="7969500" cy="142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0000FF"/>
              </a:buClr>
              <a:buFont typeface="Droid Serif"/>
              <a:buNone/>
            </a:pPr>
            <a:r>
              <a:rPr b="1" i="0" lang="en" sz="1400" u="none" cap="none" strike="noStrike">
                <a:solidFill>
                  <a:srgbClr val="0000FF"/>
                </a:solidFill>
                <a:latin typeface="Droid Serif"/>
                <a:ea typeface="Droid Serif"/>
                <a:cs typeface="Droid Serif"/>
                <a:sym typeface="Droid Serif"/>
              </a:rPr>
              <a:t>The </a:t>
            </a:r>
            <a:r>
              <a:rPr b="1" i="1" lang="en" sz="1400" u="none" cap="none" strike="noStrike">
                <a:solidFill>
                  <a:srgbClr val="0000FF"/>
                </a:solidFill>
                <a:latin typeface="Droid Serif"/>
                <a:ea typeface="Droid Serif"/>
                <a:cs typeface="Droid Serif"/>
                <a:sym typeface="Droid Serif"/>
              </a:rPr>
              <a:t>.class</a:t>
            </a:r>
            <a:r>
              <a:rPr b="1" i="0" lang="en" sz="1400" u="none" cap="none" strike="noStrike">
                <a:solidFill>
                  <a:srgbClr val="0000FF"/>
                </a:solidFill>
                <a:latin typeface="Droid Serif"/>
                <a:ea typeface="Droid Serif"/>
                <a:cs typeface="Droid Serif"/>
                <a:sym typeface="Droid Serif"/>
              </a:rPr>
              <a:t> selector (combined with HTML Element) </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2"/>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b="0" i="0" lang="en" sz="1400" u="none" cap="none" strike="noStrike">
                <a:solidFill>
                  <a:schemeClr val="dk2"/>
                </a:solidFill>
                <a:latin typeface="Droid Serif"/>
                <a:ea typeface="Droid Serif"/>
                <a:cs typeface="Droid Serif"/>
                <a:sym typeface="Droid Serif"/>
              </a:rPr>
              <a:t>Selects elements with a specific class attribute</a:t>
            </a:r>
            <a:endParaRPr/>
          </a:p>
          <a:p>
            <a:pPr indent="-228600" lvl="0" marL="457200" marR="0" rtl="0" algn="l">
              <a:lnSpc>
                <a:spcPct val="100000"/>
              </a:lnSpc>
              <a:spcBef>
                <a:spcPts val="0"/>
              </a:spcBef>
              <a:spcAft>
                <a:spcPts val="0"/>
              </a:spcAft>
              <a:buClr>
                <a:schemeClr val="dk2"/>
              </a:buClr>
              <a:buSzPts val="1400"/>
              <a:buFont typeface="Droid Serif"/>
              <a:buChar char="●"/>
            </a:pPr>
            <a:r>
              <a:rPr b="0" i="0" lang="en" sz="1400" u="none" cap="none" strike="noStrike">
                <a:solidFill>
                  <a:schemeClr val="dk2"/>
                </a:solidFill>
                <a:latin typeface="Droid Serif"/>
                <a:ea typeface="Droid Serif"/>
                <a:cs typeface="Droid Serif"/>
                <a:sym typeface="Droid Serif"/>
              </a:rPr>
              <a:t>To select elements with a specific class, write a period (.) character, followed by the name of the class in your CSS stylesheet or within your styling rule</a:t>
            </a:r>
            <a:endParaRPr/>
          </a:p>
          <a:p>
            <a:pPr indent="-228600" lvl="0" marL="457200" marR="0" rtl="0" algn="l">
              <a:lnSpc>
                <a:spcPct val="100000"/>
              </a:lnSpc>
              <a:spcBef>
                <a:spcPts val="0"/>
              </a:spcBef>
              <a:spcAft>
                <a:spcPts val="0"/>
              </a:spcAft>
              <a:buClr>
                <a:schemeClr val="dk2"/>
              </a:buClr>
              <a:buSzPts val="1400"/>
              <a:buFont typeface="Droid Serif"/>
              <a:buChar char="●"/>
            </a:pPr>
            <a:r>
              <a:rPr b="0" i="0" lang="en" sz="1400" u="none" cap="none" strike="noStrike">
                <a:solidFill>
                  <a:schemeClr val="dk2"/>
                </a:solidFill>
                <a:latin typeface="Droid Serif"/>
                <a:ea typeface="Droid Serif"/>
                <a:cs typeface="Droid Serif"/>
                <a:sym typeface="Droid Serif"/>
              </a:rPr>
              <a:t>You can also specify that only specific HTML elements should be affected by a class. To do this, start with the element name, then write the period (.) character, followed by the name of the class </a:t>
            </a:r>
            <a:endParaRPr/>
          </a:p>
          <a:p>
            <a:pPr indent="-228600" lvl="0" marL="457200" rtl="0" algn="l">
              <a:lnSpc>
                <a:spcPct val="115000"/>
              </a:lnSpc>
              <a:spcBef>
                <a:spcPts val="0"/>
              </a:spcBef>
              <a:spcAft>
                <a:spcPts val="0"/>
              </a:spcAft>
              <a:buClr>
                <a:schemeClr val="dk1"/>
              </a:buClr>
              <a:buSzPts val="1400"/>
              <a:buFont typeface="Arial"/>
              <a:buChar char="●"/>
            </a:pPr>
            <a:r>
              <a:rPr lang="en">
                <a:solidFill>
                  <a:schemeClr val="dk2"/>
                </a:solidFill>
                <a:latin typeface="Droid Serif"/>
                <a:ea typeface="Droid Serif"/>
                <a:cs typeface="Droid Serif"/>
                <a:sym typeface="Droid Serif"/>
              </a:rPr>
              <a:t>You can use the same class on multiple elements (those elements usually have same CSS Properties and Values).</a:t>
            </a:r>
            <a:endParaRPr>
              <a:solidFill>
                <a:schemeClr val="dk2"/>
              </a:solidFill>
              <a:latin typeface="Droid Serif"/>
              <a:ea typeface="Droid Serif"/>
              <a:cs typeface="Droid Serif"/>
              <a:sym typeface="Droid Serif"/>
            </a:endParaRPr>
          </a:p>
          <a:p>
            <a:pPr indent="-228600" lvl="0" marL="457200" rtl="0" algn="l">
              <a:lnSpc>
                <a:spcPct val="115000"/>
              </a:lnSpc>
              <a:spcBef>
                <a:spcPts val="0"/>
              </a:spcBef>
              <a:spcAft>
                <a:spcPts val="0"/>
              </a:spcAft>
              <a:buClr>
                <a:schemeClr val="dk1"/>
              </a:buClr>
              <a:buSzPts val="1400"/>
              <a:buFont typeface="Arial"/>
              <a:buChar char="●"/>
            </a:pPr>
            <a:r>
              <a:rPr lang="en">
                <a:solidFill>
                  <a:schemeClr val="dk2"/>
                </a:solidFill>
                <a:latin typeface="Droid Serif"/>
                <a:ea typeface="Droid Serif"/>
                <a:cs typeface="Droid Serif"/>
                <a:sym typeface="Droid Serif"/>
              </a:rPr>
              <a:t>You can use multiple classes on the same HTML element.</a:t>
            </a:r>
            <a:endParaRPr>
              <a:solidFill>
                <a:schemeClr val="dk2"/>
              </a:solidFill>
              <a:latin typeface="Droid Serif"/>
              <a:ea typeface="Droid Serif"/>
              <a:cs typeface="Droid Serif"/>
              <a:sym typeface="Droid Serif"/>
            </a:endParaRPr>
          </a:p>
          <a:p>
            <a:pPr indent="-228600" lvl="0" marL="457200" rtl="0" algn="l">
              <a:lnSpc>
                <a:spcPct val="115000"/>
              </a:lnSpc>
              <a:spcBef>
                <a:spcPts val="0"/>
              </a:spcBef>
              <a:spcAft>
                <a:spcPts val="0"/>
              </a:spcAft>
              <a:buClr>
                <a:schemeClr val="dk1"/>
              </a:buClr>
              <a:buSzPts val="1400"/>
              <a:buFont typeface="Arial"/>
              <a:buChar char="●"/>
            </a:pPr>
            <a:r>
              <a:rPr lang="en">
                <a:solidFill>
                  <a:schemeClr val="dk2"/>
                </a:solidFill>
                <a:latin typeface="Droid Serif"/>
                <a:ea typeface="Droid Serif"/>
                <a:cs typeface="Droid Serif"/>
                <a:sym typeface="Droid Serif"/>
              </a:rPr>
              <a:t>Any styling information that needs to be applied to multiple objects on a page should be done with a class. </a:t>
            </a:r>
            <a:endParaRPr>
              <a:solidFill>
                <a:schemeClr val="dk2"/>
              </a:solidFill>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Selectors </a:t>
            </a:r>
            <a:endParaRPr/>
          </a:p>
        </p:txBody>
      </p:sp>
      <p:sp>
        <p:nvSpPr>
          <p:cNvPr id="140" name="Google Shape;140;p25"/>
          <p:cNvSpPr txBox="1"/>
          <p:nvPr/>
        </p:nvSpPr>
        <p:spPr>
          <a:xfrm>
            <a:off x="948675" y="1684350"/>
            <a:ext cx="7027800" cy="1381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FF"/>
              </a:buClr>
              <a:buFont typeface="Droid Serif"/>
              <a:buNone/>
            </a:pPr>
            <a:r>
              <a:rPr b="1" i="0" lang="en" sz="1400" u="none" cap="none" strike="noStrike">
                <a:solidFill>
                  <a:srgbClr val="0000FF"/>
                </a:solidFill>
                <a:latin typeface="Droid Serif"/>
                <a:ea typeface="Droid Serif"/>
                <a:cs typeface="Droid Serif"/>
                <a:sym typeface="Droid Serif"/>
              </a:rPr>
              <a:t>The id Selector </a:t>
            </a:r>
            <a:r>
              <a:rPr lang="en"/>
              <a:t>and </a:t>
            </a:r>
            <a:r>
              <a:rPr b="1" i="0" lang="en" sz="1400" u="none" cap="none" strike="noStrike">
                <a:solidFill>
                  <a:srgbClr val="0000FF"/>
                </a:solidFill>
                <a:latin typeface="Droid Serif"/>
                <a:ea typeface="Droid Serif"/>
                <a:cs typeface="Droid Serif"/>
                <a:sym typeface="Droid Serif"/>
              </a:rPr>
              <a:t>The </a:t>
            </a:r>
            <a:r>
              <a:rPr b="1" i="1" lang="en" sz="1400" u="none" cap="none" strike="noStrike">
                <a:solidFill>
                  <a:srgbClr val="0000FF"/>
                </a:solidFill>
                <a:latin typeface="Droid Serif"/>
                <a:ea typeface="Droid Serif"/>
                <a:cs typeface="Droid Serif"/>
                <a:sym typeface="Droid Serif"/>
              </a:rPr>
              <a:t>.class</a:t>
            </a:r>
            <a:r>
              <a:rPr b="1" i="0" lang="en" sz="1400" u="none" cap="none" strike="noStrike">
                <a:solidFill>
                  <a:srgbClr val="0000FF"/>
                </a:solidFill>
                <a:latin typeface="Droid Serif"/>
                <a:ea typeface="Droid Serif"/>
                <a:cs typeface="Droid Serif"/>
                <a:sym typeface="Droid Serif"/>
              </a:rPr>
              <a:t> selector </a:t>
            </a:r>
            <a:endParaRPr b="1" i="0" sz="1400" u="none" cap="none" strike="noStrike">
              <a:solidFill>
                <a:srgbClr val="0000FF"/>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FF"/>
              </a:buClr>
              <a:buFont typeface="Droid Serif"/>
              <a:buNone/>
            </a:pPr>
            <a:r>
              <a:t/>
            </a:r>
            <a:endParaRPr b="1">
              <a:solidFill>
                <a:srgbClr val="0000FF"/>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FF"/>
              </a:buClr>
              <a:buFont typeface="Droid Serif"/>
              <a:buNone/>
            </a:pPr>
            <a:r>
              <a:t/>
            </a:r>
            <a:endParaRPr b="1">
              <a:solidFill>
                <a:srgbClr val="0000FF"/>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lang="en">
                <a:solidFill>
                  <a:schemeClr val="dk2"/>
                </a:solidFill>
                <a:latin typeface="Droid Serif"/>
                <a:ea typeface="Droid Serif"/>
                <a:cs typeface="Droid Serif"/>
                <a:sym typeface="Droid Serif"/>
              </a:rPr>
              <a:t>Can be combined with HTML Element  to apply styling</a:t>
            </a:r>
            <a:endParaRPr>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 sz="1000">
                <a:solidFill>
                  <a:srgbClr val="0000FF"/>
                </a:solidFill>
                <a:highlight>
                  <a:srgbClr val="EFF0F1"/>
                </a:highlight>
                <a:latin typeface="Consolas"/>
                <a:ea typeface="Consolas"/>
                <a:cs typeface="Consolas"/>
                <a:sym typeface="Consolas"/>
              </a:rPr>
              <a:t>ID </a:t>
            </a:r>
            <a:r>
              <a:rPr lang="en" sz="1000">
                <a:solidFill>
                  <a:srgbClr val="303336"/>
                </a:solidFill>
                <a:highlight>
                  <a:srgbClr val="EFF0F1"/>
                </a:highlight>
                <a:latin typeface="Consolas"/>
                <a:ea typeface="Consolas"/>
                <a:cs typeface="Consolas"/>
                <a:sym typeface="Consolas"/>
              </a:rPr>
              <a:t>- </a:t>
            </a:r>
            <a:r>
              <a:rPr lang="en" sz="1000">
                <a:solidFill>
                  <a:srgbClr val="303336"/>
                </a:solidFill>
                <a:highlight>
                  <a:srgbClr val="EFF0F1"/>
                </a:highlight>
                <a:latin typeface="Consolas"/>
                <a:ea typeface="Consolas"/>
                <a:cs typeface="Consolas"/>
                <a:sym typeface="Consolas"/>
              </a:rPr>
              <a:t>#news { </a:t>
            </a:r>
            <a:r>
              <a:rPr lang="en" sz="1000">
                <a:solidFill>
                  <a:srgbClr val="101094"/>
                </a:solidFill>
                <a:highlight>
                  <a:srgbClr val="EFF0F1"/>
                </a:highlight>
                <a:latin typeface="Consolas"/>
                <a:ea typeface="Consolas"/>
                <a:cs typeface="Consolas"/>
                <a:sym typeface="Consolas"/>
              </a:rPr>
              <a:t>color</a:t>
            </a:r>
            <a:r>
              <a:rPr lang="en" sz="1000">
                <a:solidFill>
                  <a:srgbClr val="303336"/>
                </a:solidFill>
                <a:highlight>
                  <a:srgbClr val="EFF0F1"/>
                </a:highlight>
                <a:latin typeface="Consolas"/>
                <a:ea typeface="Consolas"/>
                <a:cs typeface="Consolas"/>
                <a:sym typeface="Consolas"/>
              </a:rPr>
              <a:t>: red; }       </a:t>
            </a:r>
            <a:r>
              <a:rPr lang="en" sz="1000">
                <a:solidFill>
                  <a:srgbClr val="0000FF"/>
                </a:solidFill>
                <a:highlight>
                  <a:srgbClr val="EFF0F1"/>
                </a:highlight>
                <a:latin typeface="Consolas"/>
                <a:ea typeface="Consolas"/>
                <a:cs typeface="Consolas"/>
                <a:sym typeface="Consolas"/>
              </a:rPr>
              <a:t>CLASS</a:t>
            </a:r>
            <a:r>
              <a:rPr lang="en" sz="1000">
                <a:solidFill>
                  <a:srgbClr val="303336"/>
                </a:solidFill>
                <a:highlight>
                  <a:srgbClr val="EFF0F1"/>
                </a:highlight>
                <a:latin typeface="Consolas"/>
                <a:ea typeface="Consolas"/>
                <a:cs typeface="Consolas"/>
                <a:sym typeface="Consolas"/>
              </a:rPr>
              <a:t>-  .</a:t>
            </a:r>
            <a:r>
              <a:rPr lang="en" sz="1000">
                <a:solidFill>
                  <a:srgbClr val="303336"/>
                </a:solidFill>
                <a:highlight>
                  <a:srgbClr val="EFF0F1"/>
                </a:highlight>
                <a:latin typeface="Consolas"/>
                <a:ea typeface="Consolas"/>
                <a:cs typeface="Consolas"/>
                <a:sym typeface="Consolas"/>
              </a:rPr>
              <a:t>news { </a:t>
            </a:r>
            <a:r>
              <a:rPr lang="en" sz="1000">
                <a:solidFill>
                  <a:srgbClr val="101094"/>
                </a:solidFill>
                <a:highlight>
                  <a:srgbClr val="EFF0F1"/>
                </a:highlight>
                <a:latin typeface="Consolas"/>
                <a:ea typeface="Consolas"/>
                <a:cs typeface="Consolas"/>
                <a:sym typeface="Consolas"/>
              </a:rPr>
              <a:t>color</a:t>
            </a:r>
            <a:r>
              <a:rPr lang="en" sz="1000">
                <a:solidFill>
                  <a:srgbClr val="303336"/>
                </a:solidFill>
                <a:highlight>
                  <a:srgbClr val="EFF0F1"/>
                </a:highlight>
                <a:latin typeface="Consolas"/>
                <a:ea typeface="Consolas"/>
                <a:cs typeface="Consolas"/>
                <a:sym typeface="Consolas"/>
              </a:rPr>
              <a:t>: red; }</a:t>
            </a:r>
            <a:endParaRPr sz="1000">
              <a:solidFill>
                <a:srgbClr val="303336"/>
              </a:solidFill>
              <a:highlight>
                <a:srgbClr val="EFF0F1"/>
              </a:highlight>
              <a:latin typeface="Consolas"/>
              <a:ea typeface="Consolas"/>
              <a:cs typeface="Consolas"/>
              <a:sym typeface="Consolas"/>
            </a:endParaRPr>
          </a:p>
          <a:p>
            <a:pPr indent="0" lvl="0" marL="0" rtl="0" algn="l">
              <a:lnSpc>
                <a:spcPct val="127173"/>
              </a:lnSpc>
              <a:spcBef>
                <a:spcPts val="1100"/>
              </a:spcBef>
              <a:spcAft>
                <a:spcPts val="0"/>
              </a:spcAft>
              <a:buNone/>
            </a:pPr>
            <a:r>
              <a:rPr lang="en" sz="1150">
                <a:solidFill>
                  <a:srgbClr val="242729"/>
                </a:solidFill>
                <a:highlight>
                  <a:srgbClr val="FFFFFF"/>
                </a:highlight>
              </a:rPr>
              <a:t>If you want higher specificity, you can combine both the element and ID selectors:</a:t>
            </a:r>
            <a:endParaRPr sz="1150">
              <a:solidFill>
                <a:srgbClr val="242729"/>
              </a:solidFill>
              <a:highlight>
                <a:srgbClr val="FFFFFF"/>
              </a:highlight>
            </a:endParaRPr>
          </a:p>
          <a:p>
            <a:pPr indent="0" lvl="0" marL="0" rtl="0" algn="l">
              <a:lnSpc>
                <a:spcPct val="115000"/>
              </a:lnSpc>
              <a:spcBef>
                <a:spcPts val="1100"/>
              </a:spcBef>
              <a:spcAft>
                <a:spcPts val="0"/>
              </a:spcAft>
              <a:buNone/>
            </a:pPr>
            <a:r>
              <a:rPr lang="en" sz="1000">
                <a:solidFill>
                  <a:srgbClr val="0000FF"/>
                </a:solidFill>
                <a:highlight>
                  <a:srgbClr val="EFF0F1"/>
                </a:highlight>
                <a:latin typeface="Consolas"/>
                <a:ea typeface="Consolas"/>
                <a:cs typeface="Consolas"/>
                <a:sym typeface="Consolas"/>
              </a:rPr>
              <a:t>ID </a:t>
            </a:r>
            <a:r>
              <a:rPr lang="en" sz="1000">
                <a:solidFill>
                  <a:srgbClr val="303336"/>
                </a:solidFill>
                <a:highlight>
                  <a:srgbClr val="EFF0F1"/>
                </a:highlight>
                <a:latin typeface="Consolas"/>
                <a:ea typeface="Consolas"/>
                <a:cs typeface="Consolas"/>
                <a:sym typeface="Consolas"/>
              </a:rPr>
              <a:t>- </a:t>
            </a:r>
            <a:r>
              <a:rPr lang="en" sz="1000">
                <a:solidFill>
                  <a:srgbClr val="303336"/>
                </a:solidFill>
                <a:highlight>
                  <a:srgbClr val="EFF0F1"/>
                </a:highlight>
                <a:latin typeface="Consolas"/>
                <a:ea typeface="Consolas"/>
                <a:cs typeface="Consolas"/>
                <a:sym typeface="Consolas"/>
              </a:rPr>
              <a:t>li#news { </a:t>
            </a:r>
            <a:r>
              <a:rPr lang="en" sz="1000">
                <a:solidFill>
                  <a:srgbClr val="101094"/>
                </a:solidFill>
                <a:highlight>
                  <a:srgbClr val="EFF0F1"/>
                </a:highlight>
                <a:latin typeface="Consolas"/>
                <a:ea typeface="Consolas"/>
                <a:cs typeface="Consolas"/>
                <a:sym typeface="Consolas"/>
              </a:rPr>
              <a:t>color</a:t>
            </a:r>
            <a:r>
              <a:rPr lang="en" sz="1000">
                <a:solidFill>
                  <a:srgbClr val="303336"/>
                </a:solidFill>
                <a:highlight>
                  <a:srgbClr val="EFF0F1"/>
                </a:highlight>
                <a:latin typeface="Consolas"/>
                <a:ea typeface="Consolas"/>
                <a:cs typeface="Consolas"/>
                <a:sym typeface="Consolas"/>
              </a:rPr>
              <a:t>: red; }     </a:t>
            </a:r>
            <a:r>
              <a:rPr lang="en" sz="1000">
                <a:solidFill>
                  <a:srgbClr val="0000FF"/>
                </a:solidFill>
                <a:highlight>
                  <a:srgbClr val="EFF0F1"/>
                </a:highlight>
                <a:latin typeface="Consolas"/>
                <a:ea typeface="Consolas"/>
                <a:cs typeface="Consolas"/>
                <a:sym typeface="Consolas"/>
              </a:rPr>
              <a:t>CLASS</a:t>
            </a:r>
            <a:r>
              <a:rPr lang="en" sz="1000">
                <a:solidFill>
                  <a:srgbClr val="303336"/>
                </a:solidFill>
                <a:highlight>
                  <a:srgbClr val="EFF0F1"/>
                </a:highlight>
                <a:latin typeface="Consolas"/>
                <a:ea typeface="Consolas"/>
                <a:cs typeface="Consolas"/>
                <a:sym typeface="Consolas"/>
              </a:rPr>
              <a:t>-   </a:t>
            </a:r>
            <a:r>
              <a:rPr lang="en" sz="1000">
                <a:solidFill>
                  <a:srgbClr val="303336"/>
                </a:solidFill>
                <a:highlight>
                  <a:srgbClr val="EFF0F1"/>
                </a:highlight>
                <a:latin typeface="Consolas"/>
                <a:ea typeface="Consolas"/>
                <a:cs typeface="Consolas"/>
                <a:sym typeface="Consolas"/>
              </a:rPr>
              <a:t>li.news { </a:t>
            </a:r>
            <a:r>
              <a:rPr lang="en" sz="1000">
                <a:solidFill>
                  <a:srgbClr val="101094"/>
                </a:solidFill>
                <a:highlight>
                  <a:srgbClr val="EFF0F1"/>
                </a:highlight>
                <a:latin typeface="Consolas"/>
                <a:ea typeface="Consolas"/>
                <a:cs typeface="Consolas"/>
                <a:sym typeface="Consolas"/>
              </a:rPr>
              <a:t>color</a:t>
            </a:r>
            <a:r>
              <a:rPr lang="en" sz="1000">
                <a:solidFill>
                  <a:srgbClr val="303336"/>
                </a:solidFill>
                <a:highlight>
                  <a:srgbClr val="EFF0F1"/>
                </a:highlight>
                <a:latin typeface="Consolas"/>
                <a:ea typeface="Consolas"/>
                <a:cs typeface="Consolas"/>
                <a:sym typeface="Consolas"/>
              </a:rPr>
              <a:t>: red; }</a:t>
            </a:r>
            <a:endParaRPr sz="1000">
              <a:solidFill>
                <a:srgbClr val="303336"/>
              </a:solidFill>
              <a:highlight>
                <a:srgbClr val="EFF0F1"/>
              </a:highlight>
              <a:latin typeface="Consolas"/>
              <a:ea typeface="Consolas"/>
              <a:cs typeface="Consolas"/>
              <a:sym typeface="Consolas"/>
            </a:endParaRPr>
          </a:p>
          <a:p>
            <a:pPr indent="0" lvl="0" marL="0" marR="0" rtl="0" algn="l">
              <a:lnSpc>
                <a:spcPct val="100000"/>
              </a:lnSpc>
              <a:spcBef>
                <a:spcPts val="1100"/>
              </a:spcBef>
              <a:spcAft>
                <a:spcPts val="0"/>
              </a:spcAft>
              <a:buNone/>
            </a:pPr>
            <a:r>
              <a:t/>
            </a:r>
            <a:endParaRPr>
              <a:solidFill>
                <a:schemeClr val="dk2"/>
              </a:solidFill>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Selectors </a:t>
            </a:r>
            <a:endParaRPr/>
          </a:p>
        </p:txBody>
      </p:sp>
      <p:sp>
        <p:nvSpPr>
          <p:cNvPr id="146" name="Google Shape;146;p26"/>
          <p:cNvSpPr txBox="1"/>
          <p:nvPr/>
        </p:nvSpPr>
        <p:spPr>
          <a:xfrm>
            <a:off x="955950" y="2083950"/>
            <a:ext cx="7027800" cy="1381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FF"/>
              </a:buClr>
              <a:buFont typeface="Droid Serif"/>
              <a:buNone/>
            </a:pPr>
            <a:r>
              <a:rPr b="1" i="0" lang="en" sz="1400" u="none" cap="none" strike="noStrike">
                <a:solidFill>
                  <a:srgbClr val="0000FF"/>
                </a:solidFill>
                <a:latin typeface="Droid Serif"/>
                <a:ea typeface="Droid Serif"/>
                <a:cs typeface="Droid Serif"/>
                <a:sym typeface="Droid Serif"/>
              </a:rPr>
              <a:t>The </a:t>
            </a:r>
            <a:r>
              <a:rPr b="1" i="1" lang="en" sz="1400" u="none" cap="none" strike="noStrike">
                <a:solidFill>
                  <a:srgbClr val="0000FF"/>
                </a:solidFill>
                <a:latin typeface="Droid Serif"/>
                <a:ea typeface="Droid Serif"/>
                <a:cs typeface="Droid Serif"/>
                <a:sym typeface="Droid Serif"/>
              </a:rPr>
              <a:t>.class</a:t>
            </a:r>
            <a:r>
              <a:rPr b="1" i="0" lang="en" sz="1400" u="none" cap="none" strike="noStrike">
                <a:solidFill>
                  <a:srgbClr val="0000FF"/>
                </a:solidFill>
                <a:latin typeface="Droid Serif"/>
                <a:ea typeface="Droid Serif"/>
                <a:cs typeface="Droid Serif"/>
                <a:sym typeface="Droid Serif"/>
              </a:rPr>
              <a:t> selector </a:t>
            </a:r>
            <a:endParaRPr b="1" i="0" sz="1400" u="none" cap="none" strike="noStrike">
              <a:solidFill>
                <a:srgbClr val="0000FF"/>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FF"/>
              </a:buClr>
              <a:buFont typeface="Droid Serif"/>
              <a:buNone/>
            </a:pPr>
            <a:r>
              <a:t/>
            </a:r>
            <a:endParaRPr b="1">
              <a:solidFill>
                <a:srgbClr val="0000FF"/>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lang="en">
                <a:solidFill>
                  <a:schemeClr val="dk2"/>
                </a:solidFill>
                <a:latin typeface="Droid Serif"/>
                <a:ea typeface="Droid Serif"/>
                <a:cs typeface="Droid Serif"/>
                <a:sym typeface="Droid Serif"/>
              </a:rPr>
              <a:t>Let’s say you had a class widget?</a:t>
            </a:r>
            <a:endParaRPr>
              <a:solidFill>
                <a:schemeClr val="dk2"/>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lang="en">
                <a:solidFill>
                  <a:schemeClr val="dk2"/>
                </a:solidFill>
                <a:latin typeface="Droid Serif"/>
                <a:ea typeface="Droid Serif"/>
                <a:cs typeface="Droid Serif"/>
                <a:sym typeface="Droid Serif"/>
              </a:rPr>
              <a:t>You can now use the class name "widget" as your hook to apply the same set of styling to each one of these. But what if you need one of them to be bigger than the other, but still share all the other attributes? You can apply more than one class to the element:</a:t>
            </a:r>
            <a:endParaRPr>
              <a:solidFill>
                <a:schemeClr val="dk2"/>
              </a:solidFill>
              <a:latin typeface="Droid Serif"/>
              <a:ea typeface="Droid Serif"/>
              <a:cs typeface="Droid Serif"/>
              <a:sym typeface="Droid Serif"/>
            </a:endParaRPr>
          </a:p>
          <a:p>
            <a:pPr indent="0" lvl="0" marL="914400" marR="0" rtl="0" algn="l">
              <a:lnSpc>
                <a:spcPct val="100000"/>
              </a:lnSpc>
              <a:spcBef>
                <a:spcPts val="0"/>
              </a:spcBef>
              <a:spcAft>
                <a:spcPts val="0"/>
              </a:spcAft>
              <a:buNone/>
            </a:pPr>
            <a:r>
              <a:rPr lang="en">
                <a:solidFill>
                  <a:srgbClr val="980000"/>
                </a:solidFill>
                <a:latin typeface="Droid Serif"/>
                <a:ea typeface="Droid Serif"/>
                <a:cs typeface="Droid Serif"/>
                <a:sym typeface="Droid Serif"/>
              </a:rPr>
              <a:t>&lt;div class="widget"&gt;&lt;/div&gt;</a:t>
            </a:r>
            <a:br>
              <a:rPr lang="en">
                <a:solidFill>
                  <a:srgbClr val="980000"/>
                </a:solidFill>
                <a:latin typeface="Droid Serif"/>
                <a:ea typeface="Droid Serif"/>
                <a:cs typeface="Droid Serif"/>
                <a:sym typeface="Droid Serif"/>
              </a:rPr>
            </a:br>
            <a:r>
              <a:rPr lang="en">
                <a:solidFill>
                  <a:srgbClr val="980000"/>
                </a:solidFill>
                <a:latin typeface="Droid Serif"/>
                <a:ea typeface="Droid Serif"/>
                <a:cs typeface="Droid Serif"/>
                <a:sym typeface="Droid Serif"/>
              </a:rPr>
              <a:t>&lt;div class="widget big"&gt;&lt;/div&gt;</a:t>
            </a:r>
            <a:br>
              <a:rPr lang="en">
                <a:solidFill>
                  <a:srgbClr val="980000"/>
                </a:solidFill>
                <a:latin typeface="Droid Serif"/>
                <a:ea typeface="Droid Serif"/>
                <a:cs typeface="Droid Serif"/>
                <a:sym typeface="Droid Serif"/>
              </a:rPr>
            </a:br>
            <a:r>
              <a:rPr lang="en">
                <a:solidFill>
                  <a:srgbClr val="980000"/>
                </a:solidFill>
                <a:latin typeface="Droid Serif"/>
                <a:ea typeface="Droid Serif"/>
                <a:cs typeface="Droid Serif"/>
                <a:sym typeface="Droid Serif"/>
              </a:rPr>
              <a:t>&lt;div class="widget"&gt;&lt;/div</a:t>
            </a:r>
            <a:r>
              <a:rPr lang="en">
                <a:solidFill>
                  <a:schemeClr val="dk2"/>
                </a:solidFill>
                <a:latin typeface="Droid Serif"/>
                <a:ea typeface="Droid Serif"/>
                <a:cs typeface="Droid Serif"/>
                <a:sym typeface="Droid Serif"/>
              </a:rPr>
              <a:t>&gt;</a:t>
            </a:r>
            <a:endParaRPr>
              <a:solidFill>
                <a:schemeClr val="dk2"/>
              </a:solidFill>
              <a:latin typeface="Droid Serif"/>
              <a:ea typeface="Droid Serif"/>
              <a:cs typeface="Droid Serif"/>
              <a:sym typeface="Droid Serif"/>
            </a:endParaRPr>
          </a:p>
          <a:p>
            <a:pPr indent="0" lvl="0" marL="91440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lang="en">
                <a:solidFill>
                  <a:schemeClr val="dk2"/>
                </a:solidFill>
                <a:latin typeface="Droid Serif"/>
                <a:ea typeface="Droid Serif"/>
                <a:cs typeface="Droid Serif"/>
                <a:sym typeface="Droid Serif"/>
              </a:rPr>
              <a:t>You do not need to make a brand new class name here, just apply a new class right in the class attribute. These classes are space delimited and most browsers support any number of them (actually, it's more like thousands, but way more than you'll ever need).</a:t>
            </a:r>
            <a:endParaRPr>
              <a:solidFill>
                <a:schemeClr val="dk2"/>
              </a:solidFill>
              <a:latin typeface="Droid Serif"/>
              <a:ea typeface="Droid Serif"/>
              <a:cs typeface="Droid Serif"/>
              <a:sym typeface="Droid Serif"/>
            </a:endParaRPr>
          </a:p>
          <a:p>
            <a:pPr indent="0" lvl="0" marL="1371600" marR="0" rtl="0" algn="l">
              <a:lnSpc>
                <a:spcPct val="100000"/>
              </a:lnSpc>
              <a:spcBef>
                <a:spcPts val="0"/>
              </a:spcBef>
              <a:spcAft>
                <a:spcPts val="0"/>
              </a:spcAft>
              <a:buNone/>
            </a:pPr>
            <a:r>
              <a:t/>
            </a:r>
            <a:endParaRPr>
              <a:solidFill>
                <a:srgbClr val="980000"/>
              </a:solidFill>
              <a:latin typeface="Droid Serif"/>
              <a:ea typeface="Droid Serif"/>
              <a:cs typeface="Droid Serif"/>
              <a:sym typeface="Droid Serif"/>
            </a:endParaRPr>
          </a:p>
          <a:p>
            <a:pPr indent="0" lvl="0" marL="914400" marR="0" rtl="0" algn="l">
              <a:lnSpc>
                <a:spcPct val="100000"/>
              </a:lnSpc>
              <a:spcBef>
                <a:spcPts val="0"/>
              </a:spcBef>
              <a:spcAft>
                <a:spcPts val="0"/>
              </a:spcAft>
              <a:buClr>
                <a:schemeClr val="dk1"/>
              </a:buClr>
              <a:buSzPts val="1100"/>
              <a:buFont typeface="Arial"/>
              <a:buNone/>
            </a:pPr>
            <a:r>
              <a:rPr lang="en">
                <a:solidFill>
                  <a:srgbClr val="980000"/>
                </a:solidFill>
                <a:latin typeface="Droid Serif"/>
                <a:ea typeface="Droid Serif"/>
                <a:cs typeface="Droid Serif"/>
                <a:sym typeface="Droid Serif"/>
              </a:rPr>
              <a:t>&lt;div class="widget"&gt;&lt;/div&gt;</a:t>
            </a:r>
            <a:br>
              <a:rPr lang="en">
                <a:solidFill>
                  <a:srgbClr val="980000"/>
                </a:solidFill>
                <a:latin typeface="Droid Serif"/>
                <a:ea typeface="Droid Serif"/>
                <a:cs typeface="Droid Serif"/>
                <a:sym typeface="Droid Serif"/>
              </a:rPr>
            </a:br>
            <a:r>
              <a:rPr lang="en">
                <a:solidFill>
                  <a:srgbClr val="980000"/>
                </a:solidFill>
                <a:latin typeface="Droid Serif"/>
                <a:ea typeface="Droid Serif"/>
                <a:cs typeface="Droid Serif"/>
                <a:sym typeface="Droid Serif"/>
              </a:rPr>
              <a:t>&lt;div class="widget big"&gt;&lt;/div&gt;</a:t>
            </a:r>
            <a:br>
              <a:rPr lang="en">
                <a:solidFill>
                  <a:srgbClr val="980000"/>
                </a:solidFill>
                <a:latin typeface="Droid Serif"/>
                <a:ea typeface="Droid Serif"/>
                <a:cs typeface="Droid Serif"/>
                <a:sym typeface="Droid Serif"/>
              </a:rPr>
            </a:br>
            <a:r>
              <a:rPr lang="en">
                <a:solidFill>
                  <a:srgbClr val="980000"/>
                </a:solidFill>
                <a:latin typeface="Droid Serif"/>
                <a:ea typeface="Droid Serif"/>
                <a:cs typeface="Droid Serif"/>
                <a:sym typeface="Droid Serif"/>
              </a:rPr>
              <a:t>&lt;div class="widget"&gt;&lt;/div&gt;</a:t>
            </a:r>
            <a:endParaRPr>
              <a:solidFill>
                <a:srgbClr val="980000"/>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000">
              <a:solidFill>
                <a:srgbClr val="303336"/>
              </a:solidFill>
              <a:highlight>
                <a:srgbClr val="EFF0F1"/>
              </a:highlight>
              <a:latin typeface="Consolas"/>
              <a:ea typeface="Consolas"/>
              <a:cs typeface="Consolas"/>
              <a:sym typeface="Consolas"/>
            </a:endParaRPr>
          </a:p>
          <a:p>
            <a:pPr indent="0" lvl="0" marL="0" marR="0" rtl="0" algn="l">
              <a:lnSpc>
                <a:spcPct val="100000"/>
              </a:lnSpc>
              <a:spcBef>
                <a:spcPts val="1100"/>
              </a:spcBef>
              <a:spcAft>
                <a:spcPts val="0"/>
              </a:spcAft>
              <a:buNone/>
            </a:pPr>
            <a:r>
              <a:t/>
            </a:r>
            <a:endParaRPr>
              <a:solidFill>
                <a:schemeClr val="dk2"/>
              </a:solidFill>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Selectors </a:t>
            </a:r>
            <a:endParaRPr/>
          </a:p>
        </p:txBody>
      </p:sp>
      <p:sp>
        <p:nvSpPr>
          <p:cNvPr id="152" name="Google Shape;152;p27"/>
          <p:cNvSpPr txBox="1"/>
          <p:nvPr/>
        </p:nvSpPr>
        <p:spPr>
          <a:xfrm>
            <a:off x="922625" y="653825"/>
            <a:ext cx="76572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roid Serif"/>
                <a:ea typeface="Droid Serif"/>
                <a:cs typeface="Droid Serif"/>
                <a:sym typeface="Droid Serif"/>
              </a:rPr>
              <a:t>NOTE:</a:t>
            </a:r>
            <a:r>
              <a:rPr lang="en">
                <a:latin typeface="Droid Serif"/>
                <a:ea typeface="Droid Serif"/>
                <a:cs typeface="Droid Serif"/>
                <a:sym typeface="Droid Serif"/>
              </a:rPr>
              <a:t> </a:t>
            </a:r>
            <a:r>
              <a:rPr lang="en">
                <a:latin typeface="Droid Serif"/>
                <a:ea typeface="Droid Serif"/>
                <a:cs typeface="Droid Serif"/>
                <a:sym typeface="Droid Serif"/>
              </a:rPr>
              <a:t>Classes have no special abilities in the browser, but ID's do have one very important trick up their sleeve. This is the "</a:t>
            </a:r>
            <a:r>
              <a:rPr lang="en">
                <a:solidFill>
                  <a:srgbClr val="0000FF"/>
                </a:solidFill>
                <a:latin typeface="Droid Serif"/>
                <a:ea typeface="Droid Serif"/>
                <a:cs typeface="Droid Serif"/>
                <a:sym typeface="Droid Serif"/>
              </a:rPr>
              <a:t>hash value</a:t>
            </a:r>
            <a:r>
              <a:rPr lang="en">
                <a:latin typeface="Droid Serif"/>
                <a:ea typeface="Droid Serif"/>
                <a:cs typeface="Droid Serif"/>
                <a:sym typeface="Droid Serif"/>
              </a:rPr>
              <a:t>" in the URL.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If you have a URL like </a:t>
            </a:r>
            <a:r>
              <a:rPr lang="en">
                <a:solidFill>
                  <a:srgbClr val="980000"/>
                </a:solidFill>
                <a:latin typeface="Droid Serif"/>
                <a:ea typeface="Droid Serif"/>
                <a:cs typeface="Droid Serif"/>
                <a:sym typeface="Droid Serif"/>
              </a:rPr>
              <a:t>http://yourdomain.com#comments</a:t>
            </a:r>
            <a:r>
              <a:rPr lang="en">
                <a:latin typeface="Droid Serif"/>
                <a:ea typeface="Droid Serif"/>
                <a:cs typeface="Droid Serif"/>
                <a:sym typeface="Droid Serif"/>
              </a:rPr>
              <a:t>, the browser will attempt to locate the element with an ID of "</a:t>
            </a:r>
            <a:r>
              <a:rPr lang="en">
                <a:solidFill>
                  <a:srgbClr val="980000"/>
                </a:solidFill>
                <a:latin typeface="Droid Serif"/>
                <a:ea typeface="Droid Serif"/>
                <a:cs typeface="Droid Serif"/>
                <a:sym typeface="Droid Serif"/>
              </a:rPr>
              <a:t>comments</a:t>
            </a:r>
            <a:r>
              <a:rPr lang="en">
                <a:latin typeface="Droid Serif"/>
                <a:ea typeface="Droid Serif"/>
                <a:cs typeface="Droid Serif"/>
                <a:sym typeface="Droid Serif"/>
              </a:rPr>
              <a:t>" and will automatically scroll the page to show that element. It is important to note here that the browser will scroll whatever element it needs to in order to show that element, so if you did something special like a scrollable DIV area within your regular body, that div will be scrolled too.</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This is an important reason why having ID's be absolutely unique is important. So your browser knows where to scroll!</a:t>
            </a:r>
            <a:endParaRPr>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idx="4294967295" type="ctrTitle"/>
          </p:nvPr>
        </p:nvSpPr>
        <p:spPr>
          <a:xfrm>
            <a:off x="1134975" y="1796575"/>
            <a:ext cx="70200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CSS</a:t>
            </a:r>
            <a:endParaRPr b="1" sz="4800">
              <a:solidFill>
                <a:srgbClr val="FF9E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Placement and Parts </a:t>
            </a:r>
            <a:endParaRPr/>
          </a:p>
        </p:txBody>
      </p:sp>
      <p:grpSp>
        <p:nvGrpSpPr>
          <p:cNvPr id="158" name="Google Shape;158;p28"/>
          <p:cNvGrpSpPr/>
          <p:nvPr/>
        </p:nvGrpSpPr>
        <p:grpSpPr>
          <a:xfrm>
            <a:off x="4233534" y="499007"/>
            <a:ext cx="677029" cy="1103728"/>
            <a:chOff x="6730350" y="2315900"/>
            <a:chExt cx="257700" cy="420100"/>
          </a:xfrm>
        </p:grpSpPr>
        <p:sp>
          <p:nvSpPr>
            <p:cNvPr id="159" name="Google Shape;159;p28"/>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60" name="Google Shape;160;p28"/>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61" name="Google Shape;161;p28"/>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62" name="Google Shape;162;p28"/>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63" name="Google Shape;163;p28"/>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169" name="Google Shape;169;p29"/>
          <p:cNvSpPr txBox="1"/>
          <p:nvPr/>
        </p:nvSpPr>
        <p:spPr>
          <a:xfrm>
            <a:off x="539825" y="312350"/>
            <a:ext cx="8388000" cy="451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Consolas"/>
              <a:buNone/>
            </a:pPr>
            <a:r>
              <a:rPr b="1" lang="en">
                <a:solidFill>
                  <a:srgbClr val="980000"/>
                </a:solidFill>
                <a:latin typeface="Consolas"/>
                <a:ea typeface="Consolas"/>
                <a:cs typeface="Consolas"/>
                <a:sym typeface="Consolas"/>
              </a:rPr>
              <a:t>Review on </a:t>
            </a:r>
            <a:r>
              <a:rPr b="1" lang="en" sz="1400" u="none" cap="none" strike="noStrike">
                <a:solidFill>
                  <a:srgbClr val="980000"/>
                </a:solidFill>
                <a:latin typeface="Consolas"/>
                <a:ea typeface="Consolas"/>
                <a:cs typeface="Consolas"/>
                <a:sym typeface="Consolas"/>
              </a:rPr>
              <a:t>Parts to Styling</a:t>
            </a:r>
            <a:endParaRPr>
              <a:solidFill>
                <a:srgbClr val="980000"/>
              </a:solidFill>
            </a:endParaRPr>
          </a:p>
          <a:p>
            <a:pPr indent="0" lvl="0" marL="0" marR="0" rtl="0" algn="l">
              <a:lnSpc>
                <a:spcPct val="100000"/>
              </a:lnSpc>
              <a:spcBef>
                <a:spcPts val="0"/>
              </a:spcBef>
              <a:spcAft>
                <a:spcPts val="0"/>
              </a:spcAft>
              <a:buClr>
                <a:srgbClr val="000000"/>
              </a:buClr>
              <a:buFont typeface="Consolas"/>
              <a:buNone/>
            </a:pPr>
            <a:r>
              <a:rPr lang="en">
                <a:latin typeface="Consolas"/>
                <a:ea typeface="Consolas"/>
                <a:cs typeface="Consolas"/>
                <a:sym typeface="Consolas"/>
              </a:rPr>
              <a:t>Based on </a:t>
            </a:r>
            <a:r>
              <a:rPr b="0" i="0" lang="en" sz="1400" u="none" cap="none" strike="noStrike">
                <a:latin typeface="Consolas"/>
                <a:ea typeface="Consolas"/>
                <a:cs typeface="Consolas"/>
                <a:sym typeface="Consolas"/>
              </a:rPr>
              <a:t>Declarations, Properties, and Values</a:t>
            </a:r>
            <a:endParaRPr/>
          </a:p>
          <a:p>
            <a:pPr indent="0" lvl="0" marL="0" marR="0" rtl="0" algn="l">
              <a:lnSpc>
                <a:spcPct val="100000"/>
              </a:lnSpc>
              <a:spcBef>
                <a:spcPts val="0"/>
              </a:spcBef>
              <a:spcAft>
                <a:spcPts val="0"/>
              </a:spcAft>
              <a:buClr>
                <a:srgbClr val="000000"/>
              </a:buClr>
              <a:buFont typeface="Consolas"/>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Consolas"/>
              <a:buNone/>
            </a:pPr>
            <a:r>
              <a:rPr lang="en">
                <a:latin typeface="Consolas"/>
                <a:ea typeface="Consolas"/>
                <a:cs typeface="Consolas"/>
                <a:sym typeface="Consolas"/>
              </a:rPr>
              <a:t>Insert</a:t>
            </a:r>
            <a:r>
              <a:rPr b="0" i="0" lang="en" sz="1400" u="none" cap="none" strike="noStrike">
                <a:solidFill>
                  <a:srgbClr val="000000"/>
                </a:solidFill>
                <a:latin typeface="Consolas"/>
                <a:ea typeface="Consolas"/>
                <a:cs typeface="Consolas"/>
                <a:sym typeface="Consolas"/>
              </a:rPr>
              <a:t> in</a:t>
            </a:r>
            <a:r>
              <a:rPr lang="en">
                <a:latin typeface="Consolas"/>
                <a:ea typeface="Consolas"/>
                <a:cs typeface="Consolas"/>
                <a:sym typeface="Consolas"/>
              </a:rPr>
              <a:t>to</a:t>
            </a:r>
            <a:r>
              <a:rPr b="0" i="0" lang="en" sz="1400" u="none" cap="none" strike="noStrike">
                <a:solidFill>
                  <a:srgbClr val="000000"/>
                </a:solidFill>
                <a:latin typeface="Consolas"/>
                <a:ea typeface="Consolas"/>
                <a:cs typeface="Consolas"/>
                <a:sym typeface="Consolas"/>
              </a:rPr>
              <a:t> your HTML source code using 3 possible ways:</a:t>
            </a:r>
            <a:endParaRPr/>
          </a:p>
          <a:p>
            <a:pPr indent="-304800" lvl="0" marL="457200" marR="0" rtl="0" algn="l">
              <a:lnSpc>
                <a:spcPct val="100000"/>
              </a:lnSpc>
              <a:spcBef>
                <a:spcPts val="0"/>
              </a:spcBef>
              <a:spcAft>
                <a:spcPts val="0"/>
              </a:spcAft>
              <a:buClr>
                <a:srgbClr val="0000FF"/>
              </a:buClr>
              <a:buSzPts val="1200"/>
              <a:buFont typeface="Consolas"/>
              <a:buChar char="●"/>
            </a:pPr>
            <a:r>
              <a:rPr lang="en" sz="1200" u="sng">
                <a:solidFill>
                  <a:srgbClr val="0000FF"/>
                </a:solidFill>
                <a:latin typeface="Consolas"/>
                <a:ea typeface="Consolas"/>
                <a:cs typeface="Consolas"/>
                <a:sym typeface="Consolas"/>
              </a:rPr>
              <a:t>Inline</a:t>
            </a:r>
            <a:r>
              <a:rPr lang="en" sz="1200">
                <a:solidFill>
                  <a:srgbClr val="0000FF"/>
                </a:solidFill>
                <a:latin typeface="Consolas"/>
                <a:ea typeface="Consolas"/>
                <a:cs typeface="Consolas"/>
                <a:sym typeface="Consolas"/>
              </a:rPr>
              <a:t>: I</a:t>
            </a:r>
            <a:r>
              <a:rPr b="0" i="0" lang="en" sz="1200" u="none" cap="none" strike="noStrike">
                <a:solidFill>
                  <a:srgbClr val="0000FF"/>
                </a:solidFill>
                <a:latin typeface="Consolas"/>
                <a:ea typeface="Consolas"/>
                <a:cs typeface="Consolas"/>
                <a:sym typeface="Consolas"/>
              </a:rPr>
              <a:t>n the HTML element or tag </a:t>
            </a:r>
            <a:r>
              <a:rPr b="0" i="0" lang="en" sz="1000" u="none" cap="none" strike="noStrike">
                <a:solidFill>
                  <a:srgbClr val="980000"/>
                </a:solidFill>
                <a:latin typeface="Consolas"/>
                <a:ea typeface="Consolas"/>
                <a:cs typeface="Consolas"/>
                <a:sym typeface="Consolas"/>
              </a:rPr>
              <a:t>&lt;h1 style=“color:red;”&gt;</a:t>
            </a:r>
            <a:r>
              <a:rPr b="0" i="0" lang="en" sz="1200" u="none" cap="none" strike="noStrike">
                <a:solidFill>
                  <a:srgbClr val="000000"/>
                </a:solidFill>
                <a:latin typeface="Consolas"/>
                <a:ea typeface="Consolas"/>
                <a:cs typeface="Consolas"/>
                <a:sym typeface="Consolas"/>
              </a:rPr>
              <a:t>heading </a:t>
            </a:r>
            <a:r>
              <a:rPr lang="en" sz="1200">
                <a:latin typeface="Consolas"/>
                <a:ea typeface="Consolas"/>
                <a:cs typeface="Consolas"/>
                <a:sym typeface="Consolas"/>
              </a:rPr>
              <a:t>text</a:t>
            </a:r>
            <a:r>
              <a:rPr b="0" i="0" lang="en" sz="1000" u="none" cap="none" strike="noStrike">
                <a:solidFill>
                  <a:srgbClr val="980000"/>
                </a:solidFill>
                <a:latin typeface="Consolas"/>
                <a:ea typeface="Consolas"/>
                <a:cs typeface="Consolas"/>
                <a:sym typeface="Consolas"/>
              </a:rPr>
              <a:t>&lt;/h1&gt;</a:t>
            </a:r>
            <a:endParaRPr>
              <a:solidFill>
                <a:schemeClr val="dk1"/>
              </a:solidFill>
            </a:endParaRPr>
          </a:p>
          <a:p>
            <a:pPr indent="-304800" lvl="0" marL="457200" marR="0" rtl="0" algn="l">
              <a:lnSpc>
                <a:spcPct val="100000"/>
              </a:lnSpc>
              <a:spcBef>
                <a:spcPts val="0"/>
              </a:spcBef>
              <a:spcAft>
                <a:spcPts val="0"/>
              </a:spcAft>
              <a:buClr>
                <a:srgbClr val="0000FF"/>
              </a:buClr>
              <a:buSzPts val="1200"/>
              <a:buFont typeface="Consolas"/>
              <a:buChar char="●"/>
            </a:pPr>
            <a:r>
              <a:rPr lang="en" sz="1200" u="sng">
                <a:solidFill>
                  <a:srgbClr val="0000FF"/>
                </a:solidFill>
                <a:latin typeface="Consolas"/>
                <a:ea typeface="Consolas"/>
                <a:cs typeface="Consolas"/>
                <a:sym typeface="Consolas"/>
              </a:rPr>
              <a:t>Internal</a:t>
            </a:r>
            <a:r>
              <a:rPr lang="en" sz="1200">
                <a:solidFill>
                  <a:srgbClr val="0000FF"/>
                </a:solidFill>
                <a:latin typeface="Consolas"/>
                <a:ea typeface="Consolas"/>
                <a:cs typeface="Consolas"/>
                <a:sym typeface="Consolas"/>
              </a:rPr>
              <a:t>: I</a:t>
            </a:r>
            <a:r>
              <a:rPr b="0" i="0" lang="en" sz="1200" u="none" cap="none" strike="noStrike">
                <a:solidFill>
                  <a:srgbClr val="0000FF"/>
                </a:solidFill>
                <a:latin typeface="Consolas"/>
                <a:ea typeface="Consolas"/>
                <a:cs typeface="Consolas"/>
                <a:sym typeface="Consolas"/>
              </a:rPr>
              <a:t>n the HTML page between t</a:t>
            </a:r>
            <a:r>
              <a:rPr lang="en" sz="1200">
                <a:solidFill>
                  <a:srgbClr val="0000FF"/>
                </a:solidFill>
                <a:latin typeface="Consolas"/>
                <a:ea typeface="Consolas"/>
                <a:cs typeface="Consolas"/>
                <a:sym typeface="Consolas"/>
              </a:rPr>
              <a:t>he head tags</a:t>
            </a:r>
            <a:r>
              <a:rPr b="0" i="0" lang="en" sz="1200" u="none" cap="none" strike="noStrike">
                <a:solidFill>
                  <a:srgbClr val="0000FF"/>
                </a:solidFill>
                <a:latin typeface="Consolas"/>
                <a:ea typeface="Consolas"/>
                <a:cs typeface="Consolas"/>
                <a:sym typeface="Consolas"/>
              </a:rPr>
              <a:t> </a:t>
            </a:r>
            <a:r>
              <a:rPr b="0" i="0" lang="en" sz="1000" u="none" cap="none" strike="noStrike">
                <a:solidFill>
                  <a:srgbClr val="980000"/>
                </a:solidFill>
                <a:latin typeface="Consolas"/>
                <a:ea typeface="Consolas"/>
                <a:cs typeface="Consolas"/>
                <a:sym typeface="Consolas"/>
              </a:rPr>
              <a:t>&lt;head&gt;&lt;style&gt;</a:t>
            </a:r>
            <a:r>
              <a:rPr lang="en" sz="1000">
                <a:solidFill>
                  <a:srgbClr val="980000"/>
                </a:solidFill>
                <a:latin typeface="Consolas"/>
                <a:ea typeface="Consolas"/>
                <a:cs typeface="Consolas"/>
                <a:sym typeface="Consolas"/>
              </a:rPr>
              <a:t>h1 {color:red;}</a:t>
            </a:r>
            <a:r>
              <a:rPr b="0" i="0" lang="en" sz="1000" u="none" cap="none" strike="noStrike">
                <a:solidFill>
                  <a:srgbClr val="980000"/>
                </a:solidFill>
                <a:latin typeface="Consolas"/>
                <a:ea typeface="Consolas"/>
                <a:cs typeface="Consolas"/>
                <a:sym typeface="Consolas"/>
              </a:rPr>
              <a:t>&lt;/style&gt;&lt;/head&gt;</a:t>
            </a:r>
            <a:endParaRPr/>
          </a:p>
          <a:p>
            <a:pPr indent="-304800" lvl="0" marL="457200" marR="0" rtl="0" algn="l">
              <a:lnSpc>
                <a:spcPct val="100000"/>
              </a:lnSpc>
              <a:spcBef>
                <a:spcPts val="0"/>
              </a:spcBef>
              <a:spcAft>
                <a:spcPts val="0"/>
              </a:spcAft>
              <a:buClr>
                <a:srgbClr val="0000FF"/>
              </a:buClr>
              <a:buSzPts val="1200"/>
              <a:buFont typeface="Consolas"/>
              <a:buChar char="●"/>
            </a:pPr>
            <a:r>
              <a:rPr lang="en" sz="1200" u="sng">
                <a:solidFill>
                  <a:srgbClr val="0000FF"/>
                </a:solidFill>
                <a:latin typeface="Consolas"/>
                <a:ea typeface="Consolas"/>
                <a:cs typeface="Consolas"/>
                <a:sym typeface="Consolas"/>
              </a:rPr>
              <a:t>External</a:t>
            </a:r>
            <a:r>
              <a:rPr lang="en" sz="1200">
                <a:solidFill>
                  <a:srgbClr val="0000FF"/>
                </a:solidFill>
                <a:latin typeface="Consolas"/>
                <a:ea typeface="Consolas"/>
                <a:cs typeface="Consolas"/>
                <a:sym typeface="Consolas"/>
              </a:rPr>
              <a:t>: </a:t>
            </a:r>
            <a:r>
              <a:rPr b="0" i="0" lang="en" sz="1200" u="none" cap="none" strike="noStrike">
                <a:solidFill>
                  <a:srgbClr val="0000FF"/>
                </a:solidFill>
                <a:latin typeface="Consolas"/>
                <a:ea typeface="Consolas"/>
                <a:cs typeface="Consolas"/>
                <a:sym typeface="Consolas"/>
              </a:rPr>
              <a:t>In a </a:t>
            </a:r>
            <a:r>
              <a:rPr lang="en" sz="1200">
                <a:solidFill>
                  <a:srgbClr val="0000FF"/>
                </a:solidFill>
                <a:latin typeface="Consolas"/>
                <a:ea typeface="Consolas"/>
                <a:cs typeface="Consolas"/>
                <a:sym typeface="Consolas"/>
              </a:rPr>
              <a:t>separate</a:t>
            </a:r>
            <a:r>
              <a:rPr b="0" i="0" lang="en" sz="1200" u="none" cap="none" strike="noStrike">
                <a:solidFill>
                  <a:srgbClr val="0000FF"/>
                </a:solidFill>
                <a:latin typeface="Consolas"/>
                <a:ea typeface="Consolas"/>
                <a:cs typeface="Consolas"/>
                <a:sym typeface="Consolas"/>
              </a:rPr>
              <a:t> document</a:t>
            </a:r>
            <a:r>
              <a:rPr b="0" i="0" lang="en" sz="1400" u="none" cap="none" strike="noStrike">
                <a:solidFill>
                  <a:srgbClr val="0000FF"/>
                </a:solidFill>
                <a:latin typeface="Consolas"/>
                <a:ea typeface="Consolas"/>
                <a:cs typeface="Consolas"/>
                <a:sym typeface="Consolas"/>
              </a:rPr>
              <a:t> </a:t>
            </a:r>
            <a:r>
              <a:rPr b="0" i="0" lang="en" sz="1000" u="none" cap="none" strike="noStrike">
                <a:solidFill>
                  <a:srgbClr val="980000"/>
                </a:solidFill>
                <a:latin typeface="Consolas"/>
                <a:ea typeface="Consolas"/>
                <a:cs typeface="Consolas"/>
                <a:sym typeface="Consolas"/>
              </a:rPr>
              <a:t>&lt;head&gt;&lt;link rel="stylesheet" type="text/css" href="css/mystyle.css"&gt;&lt;/head&gt;</a:t>
            </a:r>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Font typeface="Consolas"/>
              <a:buNone/>
            </a:pPr>
            <a:r>
              <a:rPr i="0" lang="en" sz="1400" u="sng" cap="none" strike="noStrike">
                <a:solidFill>
                  <a:srgbClr val="0000FF"/>
                </a:solidFill>
                <a:latin typeface="Consolas"/>
                <a:ea typeface="Consolas"/>
                <a:cs typeface="Consolas"/>
                <a:sym typeface="Consolas"/>
              </a:rPr>
              <a:t>Inline</a:t>
            </a:r>
            <a:r>
              <a:rPr i="0" lang="en" sz="1400" u="none" cap="none" strike="noStrike">
                <a:solidFill>
                  <a:srgbClr val="0000FF"/>
                </a:solidFill>
                <a:latin typeface="Consolas"/>
                <a:ea typeface="Consolas"/>
                <a:cs typeface="Consolas"/>
                <a:sym typeface="Consolas"/>
              </a:rPr>
              <a:t> </a:t>
            </a:r>
            <a:r>
              <a:rPr i="0" lang="en" sz="1400" u="none" cap="none" strike="noStrike">
                <a:solidFill>
                  <a:srgbClr val="000000"/>
                </a:solidFill>
                <a:latin typeface="Consolas"/>
                <a:ea typeface="Consolas"/>
                <a:cs typeface="Consolas"/>
                <a:sym typeface="Consolas"/>
              </a:rPr>
              <a:t>is written directly into the html &lt;&gt; tag and/or html element</a:t>
            </a:r>
            <a:endParaRPr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Consolas"/>
              <a:buNone/>
            </a:pPr>
            <a:r>
              <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Consolas"/>
              <a:buNone/>
            </a:pPr>
            <a:r>
              <a:rPr i="0" lang="en" sz="1400" u="sng" cap="none" strike="noStrike">
                <a:solidFill>
                  <a:srgbClr val="0000FF"/>
                </a:solidFill>
                <a:latin typeface="Consolas"/>
                <a:ea typeface="Consolas"/>
                <a:cs typeface="Consolas"/>
                <a:sym typeface="Consolas"/>
              </a:rPr>
              <a:t>Internal</a:t>
            </a:r>
            <a:r>
              <a:rPr i="0" lang="en" sz="1400" u="none" cap="none" strike="noStrike">
                <a:solidFill>
                  <a:srgbClr val="000000"/>
                </a:solidFill>
                <a:latin typeface="Consolas"/>
                <a:ea typeface="Consolas"/>
                <a:cs typeface="Consolas"/>
                <a:sym typeface="Consolas"/>
              </a:rPr>
              <a:t> is written/defined in between the </a:t>
            </a:r>
            <a:r>
              <a:rPr i="0" lang="en" sz="1400" u="none" cap="none" strike="noStrike">
                <a:solidFill>
                  <a:srgbClr val="980000"/>
                </a:solidFill>
                <a:latin typeface="Consolas"/>
                <a:ea typeface="Consolas"/>
                <a:cs typeface="Consolas"/>
                <a:sym typeface="Consolas"/>
              </a:rPr>
              <a:t>&lt;head&gt;&lt;style&gt;</a:t>
            </a:r>
            <a:r>
              <a:rPr i="0" lang="en" sz="1400" u="none" cap="none" strike="noStrike">
                <a:solidFill>
                  <a:srgbClr val="0000FF"/>
                </a:solidFill>
                <a:latin typeface="Consolas"/>
                <a:ea typeface="Consolas"/>
                <a:cs typeface="Consolas"/>
                <a:sym typeface="Consolas"/>
              </a:rPr>
              <a:t>HERE</a:t>
            </a:r>
            <a:r>
              <a:rPr i="0" lang="en" sz="1400" u="none" cap="none" strike="noStrike">
                <a:solidFill>
                  <a:srgbClr val="980000"/>
                </a:solidFill>
                <a:latin typeface="Consolas"/>
                <a:ea typeface="Consolas"/>
                <a:cs typeface="Consolas"/>
                <a:sym typeface="Consolas"/>
              </a:rPr>
              <a:t>&lt;/style&gt;&lt;/head&gt;</a:t>
            </a:r>
            <a:r>
              <a:rPr i="0" lang="en" sz="1400" u="none" cap="none" strike="noStrike">
                <a:solidFill>
                  <a:srgbClr val="000000"/>
                </a:solidFill>
                <a:latin typeface="Consolas"/>
                <a:ea typeface="Consolas"/>
                <a:cs typeface="Consolas"/>
                <a:sym typeface="Consolas"/>
              </a:rPr>
              <a:t> tags then by </a:t>
            </a:r>
            <a:r>
              <a:rPr i="0" lang="en" sz="1400" u="none" cap="none" strike="noStrike">
                <a:solidFill>
                  <a:srgbClr val="000000"/>
                </a:solidFill>
                <a:latin typeface="Consolas"/>
                <a:ea typeface="Consolas"/>
                <a:cs typeface="Consolas"/>
                <a:sym typeface="Consolas"/>
              </a:rPr>
              <a:t>referencin</a:t>
            </a:r>
            <a:r>
              <a:rPr i="0" lang="en" sz="1400" u="none" cap="none" strike="noStrike">
                <a:solidFill>
                  <a:srgbClr val="000000"/>
                </a:solidFill>
                <a:latin typeface="Consolas"/>
                <a:ea typeface="Consolas"/>
                <a:cs typeface="Consolas"/>
                <a:sym typeface="Consolas"/>
              </a:rPr>
              <a:t>g HTML Element/Selector or tag in the body of the page.</a:t>
            </a:r>
            <a:endParaRPr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Consolas"/>
              <a:buNone/>
            </a:pPr>
            <a:r>
              <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Consolas"/>
              <a:buNone/>
            </a:pPr>
            <a:r>
              <a:rPr i="0" lang="en" sz="1400" u="sng" cap="none" strike="noStrike">
                <a:solidFill>
                  <a:srgbClr val="0000FF"/>
                </a:solidFill>
                <a:latin typeface="Consolas"/>
                <a:ea typeface="Consolas"/>
                <a:cs typeface="Consolas"/>
                <a:sym typeface="Consolas"/>
              </a:rPr>
              <a:t>External</a:t>
            </a:r>
            <a:r>
              <a:rPr i="0" lang="en" sz="1400" u="none" cap="none" strike="noStrike">
                <a:solidFill>
                  <a:srgbClr val="000000"/>
                </a:solidFill>
                <a:latin typeface="Consolas"/>
                <a:ea typeface="Consolas"/>
                <a:cs typeface="Consolas"/>
                <a:sym typeface="Consolas"/>
              </a:rPr>
              <a:t> </a:t>
            </a:r>
            <a:r>
              <a:rPr i="0" lang="en" sz="1400" u="none" cap="none" strike="noStrike">
                <a:solidFill>
                  <a:schemeClr val="dk1"/>
                </a:solidFill>
                <a:latin typeface="Consolas"/>
                <a:ea typeface="Consolas"/>
                <a:cs typeface="Consolas"/>
                <a:sym typeface="Consolas"/>
              </a:rPr>
              <a:t>is written/defined in a separate document, linked to </a:t>
            </a:r>
            <a:r>
              <a:rPr lang="en">
                <a:solidFill>
                  <a:schemeClr val="dk1"/>
                </a:solidFill>
                <a:latin typeface="Consolas"/>
                <a:ea typeface="Consolas"/>
                <a:cs typeface="Consolas"/>
                <a:sym typeface="Consolas"/>
              </a:rPr>
              <a:t>CSS </a:t>
            </a:r>
            <a:r>
              <a:rPr i="0" lang="en" sz="1400" u="none" cap="none" strike="noStrike">
                <a:solidFill>
                  <a:schemeClr val="dk1"/>
                </a:solidFill>
                <a:latin typeface="Consolas"/>
                <a:ea typeface="Consolas"/>
                <a:cs typeface="Consolas"/>
                <a:sym typeface="Consolas"/>
              </a:rPr>
              <a:t>document in between the </a:t>
            </a:r>
            <a:r>
              <a:rPr i="0" lang="en" sz="1400" u="none" cap="none" strike="noStrike">
                <a:solidFill>
                  <a:srgbClr val="980000"/>
                </a:solidFill>
                <a:latin typeface="Consolas"/>
                <a:ea typeface="Consolas"/>
                <a:cs typeface="Consolas"/>
                <a:sym typeface="Consolas"/>
              </a:rPr>
              <a:t>&lt;head&gt;&lt;/head&gt;</a:t>
            </a:r>
            <a:r>
              <a:rPr i="0" lang="en" sz="1400" u="none" cap="none" strike="noStrike">
                <a:solidFill>
                  <a:schemeClr val="dk1"/>
                </a:solidFill>
                <a:latin typeface="Consolas"/>
                <a:ea typeface="Consolas"/>
                <a:cs typeface="Consolas"/>
                <a:sym typeface="Consolas"/>
              </a:rPr>
              <a:t> tags +/combined  HTML Element/selector in the body of the page </a:t>
            </a:r>
            <a:r>
              <a:rPr lang="en">
                <a:solidFill>
                  <a:schemeClr val="dk1"/>
                </a:solidFill>
                <a:latin typeface="Consolas"/>
                <a:ea typeface="Consolas"/>
                <a:cs typeface="Consolas"/>
                <a:sym typeface="Consolas"/>
              </a:rPr>
              <a:t>-</a:t>
            </a:r>
            <a:r>
              <a:rPr i="0" lang="en" sz="1400" u="none" cap="none" strike="noStrike">
                <a:solidFill>
                  <a:schemeClr val="dk1"/>
                </a:solidFill>
                <a:latin typeface="Consolas"/>
                <a:ea typeface="Consolas"/>
                <a:cs typeface="Consolas"/>
                <a:sym typeface="Consolas"/>
              </a:rPr>
              <a:t>written in external document</a:t>
            </a:r>
            <a:r>
              <a:rPr lang="en">
                <a:solidFill>
                  <a:schemeClr val="dk1"/>
                </a:solidFill>
                <a:latin typeface="Consolas"/>
                <a:ea typeface="Consolas"/>
                <a:cs typeface="Consolas"/>
                <a:sym typeface="Consolas"/>
              </a:rPr>
              <a:t> </a:t>
            </a:r>
            <a:r>
              <a:rPr lang="en">
                <a:solidFill>
                  <a:srgbClr val="FF0000"/>
                </a:solidFill>
                <a:latin typeface="Consolas"/>
                <a:ea typeface="Consolas"/>
                <a:cs typeface="Consolas"/>
                <a:sym typeface="Consolas"/>
              </a:rPr>
              <a:t>excludes</a:t>
            </a:r>
            <a:r>
              <a:rPr lang="en">
                <a:solidFill>
                  <a:schemeClr val="dk1"/>
                </a:solidFill>
                <a:latin typeface="Consolas"/>
                <a:ea typeface="Consolas"/>
                <a:cs typeface="Consolas"/>
                <a:sym typeface="Consolas"/>
              </a:rPr>
              <a:t> the </a:t>
            </a:r>
            <a:r>
              <a:rPr lang="en">
                <a:solidFill>
                  <a:srgbClr val="980000"/>
                </a:solidFill>
                <a:latin typeface="Consolas"/>
                <a:ea typeface="Consolas"/>
                <a:cs typeface="Consolas"/>
                <a:sym typeface="Consolas"/>
              </a:rPr>
              <a:t>&lt;style&gt;&lt;/style&gt; </a:t>
            </a:r>
            <a:r>
              <a:rPr lang="en">
                <a:solidFill>
                  <a:srgbClr val="0000FF"/>
                </a:solidFill>
                <a:latin typeface="Consolas"/>
                <a:ea typeface="Consolas"/>
                <a:cs typeface="Consolas"/>
                <a:sym typeface="Consolas"/>
              </a:rPr>
              <a:t>(Preferred Method), </a:t>
            </a:r>
            <a:r>
              <a:rPr lang="en">
                <a:solidFill>
                  <a:schemeClr val="dk1"/>
                </a:solidFill>
                <a:latin typeface="Consolas"/>
                <a:ea typeface="Consolas"/>
                <a:cs typeface="Consolas"/>
                <a:sym typeface="Consolas"/>
              </a:rPr>
              <a:t>e.g.</a:t>
            </a:r>
            <a:r>
              <a:rPr lang="en">
                <a:solidFill>
                  <a:srgbClr val="0000FF"/>
                </a:solidFill>
                <a:latin typeface="Consolas"/>
                <a:ea typeface="Consolas"/>
                <a:cs typeface="Consolas"/>
                <a:sym typeface="Consolas"/>
              </a:rPr>
              <a:t> </a:t>
            </a:r>
            <a:r>
              <a:rPr lang="en">
                <a:solidFill>
                  <a:srgbClr val="980000"/>
                </a:solidFill>
                <a:latin typeface="Consolas"/>
                <a:ea typeface="Consolas"/>
                <a:cs typeface="Consolas"/>
                <a:sym typeface="Consolas"/>
              </a:rPr>
              <a:t>&lt;head&gt;&lt;link rel=”stylesheet” type=”text/css” href=”style.css”&gt;&lt;/head&gt;</a:t>
            </a:r>
            <a:endParaRPr>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Consolas"/>
              <a:buNone/>
            </a:pPr>
            <a:r>
              <a:t/>
            </a:r>
            <a:endParaRPr>
              <a:solidFill>
                <a:srgbClr val="98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Consolas"/>
              <a:buNone/>
            </a:pPr>
            <a:r>
              <a:rPr lang="en">
                <a:latin typeface="Consolas"/>
                <a:ea typeface="Consolas"/>
                <a:cs typeface="Consolas"/>
                <a:sym typeface="Consolas"/>
              </a:rPr>
              <a:t>When using Internal or External CSS your Declarations Properties and Values coincide with your HTML structure. </a:t>
            </a:r>
            <a:r>
              <a:rPr lang="en">
                <a:solidFill>
                  <a:srgbClr val="FF0000"/>
                </a:solidFill>
                <a:latin typeface="Consolas"/>
                <a:ea typeface="Consolas"/>
                <a:cs typeface="Consolas"/>
                <a:sym typeface="Consolas"/>
              </a:rPr>
              <a:t>(EXAMPLE:)</a:t>
            </a:r>
            <a:r>
              <a:rPr lang="en">
                <a:latin typeface="Consolas"/>
                <a:ea typeface="Consolas"/>
                <a:cs typeface="Consolas"/>
                <a:sym typeface="Consolas"/>
              </a:rPr>
              <a:t> HTML Syntax -</a:t>
            </a:r>
            <a:r>
              <a:rPr lang="en">
                <a:solidFill>
                  <a:srgbClr val="980000"/>
                </a:solidFill>
                <a:latin typeface="Consolas"/>
                <a:ea typeface="Consolas"/>
                <a:cs typeface="Consolas"/>
                <a:sym typeface="Consolas"/>
              </a:rPr>
              <a:t>&lt;</a:t>
            </a:r>
            <a:r>
              <a:rPr i="1" lang="en">
                <a:solidFill>
                  <a:srgbClr val="980000"/>
                </a:solidFill>
                <a:latin typeface="Consolas"/>
                <a:ea typeface="Consolas"/>
                <a:cs typeface="Consolas"/>
                <a:sym typeface="Consolas"/>
              </a:rPr>
              <a:t>h1</a:t>
            </a:r>
            <a:r>
              <a:rPr lang="en">
                <a:solidFill>
                  <a:srgbClr val="980000"/>
                </a:solidFill>
                <a:latin typeface="Consolas"/>
                <a:ea typeface="Consolas"/>
                <a:cs typeface="Consolas"/>
                <a:sym typeface="Consolas"/>
              </a:rPr>
              <a:t>&gt;Heading&lt;/h1&gt;</a:t>
            </a:r>
            <a:r>
              <a:rPr lang="en">
                <a:latin typeface="Consolas"/>
                <a:ea typeface="Consolas"/>
                <a:cs typeface="Consolas"/>
                <a:sym typeface="Consolas"/>
              </a:rPr>
              <a:t> CSS Syntax -</a:t>
            </a:r>
            <a:r>
              <a:rPr lang="en">
                <a:solidFill>
                  <a:srgbClr val="0000FF"/>
                </a:solidFill>
                <a:latin typeface="Consolas"/>
                <a:ea typeface="Consolas"/>
                <a:cs typeface="Consolas"/>
                <a:sym typeface="Consolas"/>
              </a:rPr>
              <a:t> </a:t>
            </a:r>
            <a:r>
              <a:rPr b="1" i="1" lang="en">
                <a:solidFill>
                  <a:srgbClr val="980000"/>
                </a:solidFill>
                <a:latin typeface="Consolas"/>
                <a:ea typeface="Consolas"/>
                <a:cs typeface="Consolas"/>
                <a:sym typeface="Consolas"/>
              </a:rPr>
              <a:t>h1</a:t>
            </a:r>
            <a:r>
              <a:rPr lang="en">
                <a:solidFill>
                  <a:srgbClr val="980000"/>
                </a:solidFill>
                <a:latin typeface="Consolas"/>
                <a:ea typeface="Consolas"/>
                <a:cs typeface="Consolas"/>
                <a:sym typeface="Consolas"/>
              </a:rPr>
              <a:t> {color:red;}</a:t>
            </a:r>
            <a:endParaRPr>
              <a:solidFill>
                <a:srgbClr val="980000"/>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a:t>
            </a:r>
            <a:endParaRPr/>
          </a:p>
        </p:txBody>
      </p:sp>
      <p:sp>
        <p:nvSpPr>
          <p:cNvPr id="175" name="Google Shape;175;p30"/>
          <p:cNvSpPr txBox="1"/>
          <p:nvPr/>
        </p:nvSpPr>
        <p:spPr>
          <a:xfrm>
            <a:off x="539375" y="429150"/>
            <a:ext cx="6587400" cy="3409500"/>
          </a:xfrm>
          <a:prstGeom prst="rect">
            <a:avLst/>
          </a:prstGeom>
          <a:noFill/>
          <a:ln>
            <a:noFill/>
          </a:ln>
        </p:spPr>
        <p:txBody>
          <a:bodyPr anchorCtr="0" anchor="ctr" bIns="91425" lIns="91425" spcFirstLastPara="1" rIns="91425" wrap="square" tIns="91425">
            <a:noAutofit/>
          </a:bodyPr>
          <a:lstStyle/>
          <a:p>
            <a:pPr indent="0" lvl="0" marL="0" marR="0" rtl="0" algn="l">
              <a:lnSpc>
                <a:spcPct val="240000"/>
              </a:lnSpc>
              <a:spcBef>
                <a:spcPts val="0"/>
              </a:spcBef>
              <a:spcAft>
                <a:spcPts val="0"/>
              </a:spcAft>
              <a:buClr>
                <a:srgbClr val="000000"/>
              </a:buClr>
              <a:buFont typeface="Arial"/>
              <a:buNone/>
            </a:pPr>
            <a:r>
              <a:t/>
            </a:r>
            <a:endParaRPr b="1" i="0" sz="1400" u="sng" cap="none" strike="noStrike">
              <a:solidFill>
                <a:schemeClr val="dk1"/>
              </a:solidFill>
              <a:latin typeface="Arial"/>
              <a:ea typeface="Arial"/>
              <a:cs typeface="Arial"/>
              <a:sym typeface="Arial"/>
            </a:endParaRPr>
          </a:p>
          <a:p>
            <a:pPr indent="0" lvl="0" marL="0" marR="0" rtl="0" algn="l">
              <a:lnSpc>
                <a:spcPct val="240000"/>
              </a:lnSpc>
              <a:spcBef>
                <a:spcPts val="400"/>
              </a:spcBef>
              <a:spcAft>
                <a:spcPts val="0"/>
              </a:spcAft>
              <a:buClr>
                <a:srgbClr val="000000"/>
              </a:buClr>
              <a:buFont typeface="Arial"/>
              <a:buNone/>
            </a:pPr>
            <a:r>
              <a:t/>
            </a:r>
            <a:endParaRPr b="0" i="0" sz="1100" u="none" cap="none" strike="noStrike">
              <a:solidFill>
                <a:schemeClr val="dk1"/>
              </a:solidFill>
              <a:latin typeface="Arial"/>
              <a:ea typeface="Arial"/>
              <a:cs typeface="Arial"/>
              <a:sym typeface="Arial"/>
            </a:endParaRPr>
          </a:p>
          <a:p>
            <a:pPr indent="0" lvl="0" marL="457200" marR="0" rtl="0" algn="l">
              <a:lnSpc>
                <a:spcPct val="240000"/>
              </a:lnSpc>
              <a:spcBef>
                <a:spcPts val="0"/>
              </a:spcBef>
              <a:spcAft>
                <a:spcPts val="0"/>
              </a:spcAft>
              <a:buClr>
                <a:srgbClr val="000000"/>
              </a:buClr>
              <a:buFont typeface="Arial"/>
              <a:buNone/>
            </a:pPr>
            <a:r>
              <a:t/>
            </a:r>
            <a:endParaRPr b="0" i="0" sz="1100" u="none" cap="none" strike="noStrike">
              <a:solidFill>
                <a:srgbClr val="0000FF"/>
              </a:solidFill>
              <a:latin typeface="Arial"/>
              <a:ea typeface="Arial"/>
              <a:cs typeface="Arial"/>
              <a:sym typeface="Arial"/>
            </a:endParaRPr>
          </a:p>
          <a:p>
            <a:pPr indent="0" lvl="0" marL="0" marR="0" rtl="0" algn="l">
              <a:lnSpc>
                <a:spcPct val="240000"/>
              </a:lnSpc>
              <a:spcBef>
                <a:spcPts val="0"/>
              </a:spcBef>
              <a:spcAft>
                <a:spcPts val="0"/>
              </a:spcAft>
              <a:buClr>
                <a:schemeClr val="dk1"/>
              </a:buClr>
              <a:buFont typeface="Consolas"/>
              <a:buNone/>
            </a:pPr>
            <a:r>
              <a:rPr b="1" i="0" lang="en" u="none" cap="none" strike="noStrike">
                <a:solidFill>
                  <a:schemeClr val="dk1"/>
                </a:solidFill>
                <a:latin typeface="Consolas"/>
                <a:ea typeface="Consolas"/>
                <a:cs typeface="Consolas"/>
                <a:sym typeface="Consolas"/>
              </a:rPr>
              <a:t>In-line styl</a:t>
            </a:r>
            <a:r>
              <a:rPr b="1" lang="en">
                <a:solidFill>
                  <a:schemeClr val="dk1"/>
                </a:solidFill>
                <a:latin typeface="Consolas"/>
                <a:ea typeface="Consolas"/>
                <a:cs typeface="Consolas"/>
                <a:sym typeface="Consolas"/>
              </a:rPr>
              <a:t>ing</a:t>
            </a:r>
            <a:r>
              <a:rPr b="1" i="0" lang="en" u="none" cap="none" strike="noStrike">
                <a:solidFill>
                  <a:schemeClr val="dk1"/>
                </a:solidFill>
                <a:latin typeface="Consolas"/>
                <a:ea typeface="Consolas"/>
                <a:cs typeface="Consolas"/>
                <a:sym typeface="Consolas"/>
              </a:rPr>
              <a:t> -Inside HTML Page </a:t>
            </a:r>
            <a:r>
              <a:rPr b="1" lang="en">
                <a:solidFill>
                  <a:srgbClr val="980000"/>
                </a:solidFill>
                <a:latin typeface="Consolas"/>
                <a:ea typeface="Consolas"/>
                <a:cs typeface="Consolas"/>
                <a:sym typeface="Consolas"/>
              </a:rPr>
              <a:t>a</a:t>
            </a:r>
            <a:r>
              <a:rPr b="1" i="0" lang="en" u="none" cap="none" strike="noStrike">
                <a:solidFill>
                  <a:srgbClr val="980000"/>
                </a:solidFill>
                <a:latin typeface="Consolas"/>
                <a:ea typeface="Consolas"/>
                <a:cs typeface="Consolas"/>
                <a:sym typeface="Consolas"/>
              </a:rPr>
              <a:t>ffecting a</a:t>
            </a:r>
            <a:r>
              <a:rPr b="1" lang="en">
                <a:solidFill>
                  <a:srgbClr val="980000"/>
                </a:solidFill>
                <a:latin typeface="Consolas"/>
                <a:ea typeface="Consolas"/>
                <a:cs typeface="Consolas"/>
                <a:sym typeface="Consolas"/>
              </a:rPr>
              <a:t> single</a:t>
            </a:r>
            <a:r>
              <a:rPr b="1" i="0" lang="en" u="none" cap="none" strike="noStrike">
                <a:solidFill>
                  <a:srgbClr val="980000"/>
                </a:solidFill>
                <a:latin typeface="Consolas"/>
                <a:ea typeface="Consolas"/>
                <a:cs typeface="Consolas"/>
                <a:sym typeface="Consolas"/>
              </a:rPr>
              <a:t> HTML Element</a:t>
            </a:r>
            <a:r>
              <a:rPr b="0" i="0" lang="en" sz="1100" u="none" cap="none" strike="noStrike">
                <a:solidFill>
                  <a:srgbClr val="0000FF"/>
                </a:solidFill>
                <a:latin typeface="Consolas"/>
                <a:ea typeface="Consolas"/>
                <a:cs typeface="Consolas"/>
                <a:sym typeface="Consolas"/>
              </a:rPr>
              <a:t>	</a:t>
            </a:r>
            <a:endParaRPr/>
          </a:p>
          <a:p>
            <a:pPr indent="0" lvl="0" marL="0" marR="0" rtl="0" algn="l">
              <a:lnSpc>
                <a:spcPct val="240000"/>
              </a:lnSpc>
              <a:spcBef>
                <a:spcPts val="0"/>
              </a:spcBef>
              <a:spcAft>
                <a:spcPts val="0"/>
              </a:spcAft>
              <a:buClr>
                <a:srgbClr val="0000FF"/>
              </a:buClr>
              <a:buFont typeface="Arial"/>
              <a:buNone/>
            </a:pPr>
            <a:r>
              <a:rPr b="1" i="0" lang="en" sz="1200" u="none" cap="none" strike="noStrike">
                <a:solidFill>
                  <a:schemeClr val="dk1"/>
                </a:solidFill>
                <a:latin typeface="Consolas"/>
                <a:ea typeface="Consolas"/>
                <a:cs typeface="Consolas"/>
                <a:sym typeface="Consolas"/>
              </a:rPr>
              <a:t>HTML Page:								Result:</a:t>
            </a:r>
            <a:endParaRPr/>
          </a:p>
          <a:p>
            <a:pPr indent="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&lt;!doctype html&gt;</a:t>
            </a:r>
            <a:endParaRPr/>
          </a:p>
          <a:p>
            <a:pPr indent="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&lt;html&gt;</a:t>
            </a:r>
            <a:endParaRPr/>
          </a:p>
          <a:p>
            <a:pPr indent="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&lt;head&gt;</a:t>
            </a:r>
            <a:endParaRPr/>
          </a:p>
          <a:p>
            <a:pPr indent="45720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&lt;meta charset="UTF-8"&gt;</a:t>
            </a:r>
            <a:endParaRPr/>
          </a:p>
          <a:p>
            <a:pPr indent="45720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&lt;title&gt;In-Line Style&lt;/title&gt;</a:t>
            </a:r>
            <a:endParaRPr/>
          </a:p>
          <a:p>
            <a:pPr indent="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&lt;/head&gt;</a:t>
            </a:r>
            <a:endParaRPr/>
          </a:p>
          <a:p>
            <a:pPr indent="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&lt;body&gt;</a:t>
            </a:r>
            <a:endParaRPr/>
          </a:p>
          <a:p>
            <a:pPr indent="457200" lvl="0" marL="0" marR="0" rtl="0" algn="l">
              <a:lnSpc>
                <a:spcPct val="240000"/>
              </a:lnSpc>
              <a:spcBef>
                <a:spcPts val="0"/>
              </a:spcBef>
              <a:spcAft>
                <a:spcPts val="0"/>
              </a:spcAft>
              <a:buClr>
                <a:srgbClr val="980000"/>
              </a:buClr>
              <a:buFont typeface="Arial"/>
              <a:buNone/>
            </a:pPr>
            <a:r>
              <a:rPr b="0" i="0" lang="en" sz="900" u="none" cap="none" strike="noStrike">
                <a:solidFill>
                  <a:srgbClr val="980000"/>
                </a:solidFill>
                <a:latin typeface="Arial"/>
                <a:ea typeface="Arial"/>
                <a:cs typeface="Arial"/>
                <a:sym typeface="Arial"/>
              </a:rPr>
              <a:t>&lt;p style="color:#F9080C;"&gt; This is my red paragraph!&lt;/p&gt;</a:t>
            </a:r>
            <a:endParaRPr/>
          </a:p>
          <a:p>
            <a:pPr indent="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&lt;/body&gt;</a:t>
            </a:r>
            <a:endParaRPr/>
          </a:p>
          <a:p>
            <a:pPr indent="0" lvl="0" marL="0" marR="0" rtl="0" algn="l">
              <a:lnSpc>
                <a:spcPct val="240000"/>
              </a:lnSpc>
              <a:spcBef>
                <a:spcPts val="0"/>
              </a:spcBef>
              <a:spcAft>
                <a:spcPts val="0"/>
              </a:spcAft>
              <a:buClr>
                <a:srgbClr val="0000FF"/>
              </a:buClr>
              <a:buFont typeface="Arial"/>
              <a:buNone/>
            </a:pPr>
            <a:r>
              <a:rPr b="0" i="0" lang="en" sz="900" u="none" cap="none" strike="noStrike">
                <a:solidFill>
                  <a:srgbClr val="0000FF"/>
                </a:solidFill>
                <a:latin typeface="Arial"/>
                <a:ea typeface="Arial"/>
                <a:cs typeface="Arial"/>
                <a:sym typeface="Arial"/>
              </a:rPr>
              <a:t>&lt;/html&gt;</a:t>
            </a:r>
            <a:endParaRPr/>
          </a:p>
          <a:p>
            <a:pPr indent="0" lvl="0" marL="0" marR="0" rtl="0" algn="l">
              <a:lnSpc>
                <a:spcPct val="240000"/>
              </a:lnSpc>
              <a:spcBef>
                <a:spcPts val="0"/>
              </a:spcBef>
              <a:spcAft>
                <a:spcPts val="0"/>
              </a:spcAft>
              <a:buClr>
                <a:srgbClr val="000000"/>
              </a:buClr>
              <a:buFont typeface="Arial"/>
              <a:buNone/>
            </a:pPr>
            <a:r>
              <a:t/>
            </a:r>
            <a:endParaRPr b="0" i="0" sz="1100" u="none" cap="none" strike="noStrike">
              <a:solidFill>
                <a:schemeClr val="dk1"/>
              </a:solidFill>
              <a:latin typeface="Arial"/>
              <a:ea typeface="Arial"/>
              <a:cs typeface="Arial"/>
              <a:sym typeface="Arial"/>
            </a:endParaRPr>
          </a:p>
        </p:txBody>
      </p:sp>
      <p:pic>
        <p:nvPicPr>
          <p:cNvPr id="176" name="Google Shape;176;p30"/>
          <p:cNvPicPr preferRelativeResize="0"/>
          <p:nvPr/>
        </p:nvPicPr>
        <p:blipFill rotWithShape="1">
          <a:blip r:embed="rId3">
            <a:alphaModFix/>
          </a:blip>
          <a:srcRect b="0" l="0" r="0" t="0"/>
          <a:stretch/>
        </p:blipFill>
        <p:spPr>
          <a:xfrm>
            <a:off x="4727762" y="1602850"/>
            <a:ext cx="3438525" cy="241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1</a:t>
            </a:r>
            <a:endParaRPr/>
          </a:p>
        </p:txBody>
      </p:sp>
      <p:sp>
        <p:nvSpPr>
          <p:cNvPr id="60" name="Google Shape;60;p13"/>
          <p:cNvSpPr txBox="1"/>
          <p:nvPr/>
        </p:nvSpPr>
        <p:spPr>
          <a:xfrm>
            <a:off x="853650" y="1677575"/>
            <a:ext cx="7436700" cy="1661400"/>
          </a:xfrm>
          <a:prstGeom prst="rect">
            <a:avLst/>
          </a:prstGeom>
          <a:noFill/>
          <a:ln>
            <a:noFill/>
          </a:ln>
        </p:spPr>
        <p:txBody>
          <a:bodyPr anchorCtr="0" anchor="ctr" bIns="91425" lIns="91425" spcFirstLastPara="1" rIns="91425" wrap="square" tIns="91425">
            <a:noAutofit/>
          </a:bodyPr>
          <a:lstStyle/>
          <a:p>
            <a:pPr indent="0" lvl="0" marL="0" rtl="0" algn="l">
              <a:lnSpc>
                <a:spcPct val="165600"/>
              </a:lnSpc>
              <a:spcBef>
                <a:spcPts val="0"/>
              </a:spcBef>
              <a:spcAft>
                <a:spcPts val="0"/>
              </a:spcAft>
              <a:buNone/>
            </a:pPr>
            <a:r>
              <a:rPr lang="en" sz="1800">
                <a:solidFill>
                  <a:srgbClr val="999999"/>
                </a:solidFill>
                <a:latin typeface="Consolas"/>
                <a:ea typeface="Consolas"/>
                <a:cs typeface="Consolas"/>
                <a:sym typeface="Consolas"/>
              </a:rPr>
              <a:t>Prep Work</a:t>
            </a:r>
            <a:endParaRPr sz="1800">
              <a:solidFill>
                <a:srgbClr val="999999"/>
              </a:solidFill>
              <a:latin typeface="Consolas"/>
              <a:ea typeface="Consolas"/>
              <a:cs typeface="Consolas"/>
              <a:sym typeface="Consolas"/>
            </a:endParaRPr>
          </a:p>
          <a:p>
            <a:pPr indent="-342900" lvl="0" marL="457200" rtl="0" algn="l">
              <a:lnSpc>
                <a:spcPct val="165600"/>
              </a:lnSpc>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Finish the HTML Project if you did not complete it and upload it to the server (send me a link): </a:t>
            </a:r>
            <a:r>
              <a:rPr lang="en" sz="1800">
                <a:solidFill>
                  <a:srgbClr val="0000FF"/>
                </a:solidFill>
                <a:latin typeface="Consolas"/>
                <a:ea typeface="Consolas"/>
                <a:cs typeface="Consolas"/>
                <a:sym typeface="Consolas"/>
              </a:rPr>
              <a:t>public_html/class-projects/html/index.html </a:t>
            </a:r>
            <a:endParaRPr sz="1800">
              <a:solidFill>
                <a:srgbClr val="0000FF"/>
              </a:solidFill>
              <a:latin typeface="Consolas"/>
              <a:ea typeface="Consolas"/>
              <a:cs typeface="Consolas"/>
              <a:sym typeface="Consolas"/>
            </a:endParaRPr>
          </a:p>
          <a:p>
            <a:pPr indent="-342900" lvl="0" marL="457200" rtl="0" algn="l">
              <a:lnSpc>
                <a:spcPct val="165600"/>
              </a:lnSpc>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Treehouse</a:t>
            </a:r>
            <a:endParaRPr sz="1800">
              <a:solidFill>
                <a:schemeClr val="dk1"/>
              </a:solidFill>
              <a:latin typeface="Consolas"/>
              <a:ea typeface="Consolas"/>
              <a:cs typeface="Consolas"/>
              <a:sym typeface="Consolas"/>
            </a:endParaRPr>
          </a:p>
          <a:p>
            <a:pPr indent="-342900" lvl="0" marL="457200" rtl="0" algn="l">
              <a:lnSpc>
                <a:spcPct val="165600"/>
              </a:lnSpc>
              <a:spcBef>
                <a:spcPts val="0"/>
              </a:spcBef>
              <a:spcAft>
                <a:spcPts val="0"/>
              </a:spcAft>
              <a:buClr>
                <a:schemeClr val="dk1"/>
              </a:buClr>
              <a:buSzPts val="1800"/>
              <a:buFont typeface="Consolas"/>
              <a:buChar char="❏"/>
            </a:pPr>
            <a:r>
              <a:rPr lang="en" sz="1800">
                <a:solidFill>
                  <a:schemeClr val="dk1"/>
                </a:solidFill>
                <a:latin typeface="Consolas"/>
                <a:ea typeface="Consolas"/>
                <a:cs typeface="Consolas"/>
                <a:sym typeface="Consolas"/>
              </a:rPr>
              <a:t>Practice using HTML tags  </a:t>
            </a:r>
            <a:endParaRPr sz="1800">
              <a:solidFill>
                <a:schemeClr val="dk1"/>
              </a:solidFill>
              <a:latin typeface="Consolas"/>
              <a:ea typeface="Consolas"/>
              <a:cs typeface="Consolas"/>
              <a:sym typeface="Consolas"/>
            </a:endParaRPr>
          </a:p>
          <a:p>
            <a:pPr indent="0" lvl="0" marL="0" marR="0" rtl="0" algn="l">
              <a:lnSpc>
                <a:spcPct val="240000"/>
              </a:lnSpc>
              <a:spcBef>
                <a:spcPts val="0"/>
              </a:spcBef>
              <a:spcAft>
                <a:spcPts val="0"/>
              </a:spcAft>
              <a:buNone/>
            </a:pPr>
            <a:r>
              <a:t/>
            </a:r>
            <a:endParaRPr b="1" sz="1800">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FF"/>
              </a:buClr>
              <a:buFont typeface="Consola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Internal </a:t>
            </a:r>
            <a:endParaRPr/>
          </a:p>
        </p:txBody>
      </p:sp>
      <p:sp>
        <p:nvSpPr>
          <p:cNvPr id="182" name="Google Shape;182;p31"/>
          <p:cNvSpPr txBox="1"/>
          <p:nvPr/>
        </p:nvSpPr>
        <p:spPr>
          <a:xfrm>
            <a:off x="301800" y="623775"/>
            <a:ext cx="1239300" cy="2015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Consolas"/>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Consolas"/>
              <a:buNone/>
            </a:pPr>
            <a:r>
              <a:rPr b="0" i="0" lang="en" sz="1400" u="none" cap="none" strike="noStrike">
                <a:solidFill>
                  <a:schemeClr val="dk1"/>
                </a:solidFill>
                <a:latin typeface="Arial"/>
                <a:ea typeface="Arial"/>
                <a:cs typeface="Arial"/>
                <a:sym typeface="Arial"/>
              </a:rPr>
              <a:t>HTML Page:</a:t>
            </a:r>
            <a:endParaRPr/>
          </a:p>
        </p:txBody>
      </p:sp>
      <p:pic>
        <p:nvPicPr>
          <p:cNvPr id="183" name="Google Shape;183;p31"/>
          <p:cNvPicPr preferRelativeResize="0"/>
          <p:nvPr/>
        </p:nvPicPr>
        <p:blipFill rotWithShape="1">
          <a:blip r:embed="rId3">
            <a:alphaModFix/>
          </a:blip>
          <a:srcRect b="0" l="0" r="0" t="0"/>
          <a:stretch/>
        </p:blipFill>
        <p:spPr>
          <a:xfrm>
            <a:off x="1065950" y="1144875"/>
            <a:ext cx="2995700" cy="3441849"/>
          </a:xfrm>
          <a:prstGeom prst="rect">
            <a:avLst/>
          </a:prstGeom>
          <a:noFill/>
          <a:ln>
            <a:noFill/>
          </a:ln>
        </p:spPr>
      </p:pic>
      <p:sp>
        <p:nvSpPr>
          <p:cNvPr id="184" name="Google Shape;184;p31"/>
          <p:cNvSpPr txBox="1"/>
          <p:nvPr/>
        </p:nvSpPr>
        <p:spPr>
          <a:xfrm>
            <a:off x="4445675" y="772275"/>
            <a:ext cx="961199" cy="37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1400" u="none" cap="none" strike="noStrike">
                <a:solidFill>
                  <a:schemeClr val="dk1"/>
                </a:solidFill>
                <a:latin typeface="Arial"/>
                <a:ea typeface="Arial"/>
                <a:cs typeface="Arial"/>
                <a:sym typeface="Arial"/>
              </a:rPr>
              <a:t>Result:</a:t>
            </a:r>
            <a:endParaRPr/>
          </a:p>
        </p:txBody>
      </p:sp>
      <p:pic>
        <p:nvPicPr>
          <p:cNvPr id="185" name="Google Shape;185;p31"/>
          <p:cNvPicPr preferRelativeResize="0"/>
          <p:nvPr/>
        </p:nvPicPr>
        <p:blipFill rotWithShape="1">
          <a:blip r:embed="rId4">
            <a:alphaModFix/>
          </a:blip>
          <a:srcRect b="0" l="0" r="0" t="0"/>
          <a:stretch/>
        </p:blipFill>
        <p:spPr>
          <a:xfrm>
            <a:off x="4351124" y="1673924"/>
            <a:ext cx="4035124" cy="1795650"/>
          </a:xfrm>
          <a:prstGeom prst="rect">
            <a:avLst/>
          </a:prstGeom>
          <a:noFill/>
          <a:ln>
            <a:noFill/>
          </a:ln>
        </p:spPr>
      </p:pic>
      <p:sp>
        <p:nvSpPr>
          <p:cNvPr id="186" name="Google Shape;186;p31"/>
          <p:cNvSpPr txBox="1"/>
          <p:nvPr/>
        </p:nvSpPr>
        <p:spPr>
          <a:xfrm>
            <a:off x="738450" y="436900"/>
            <a:ext cx="6915899" cy="463799"/>
          </a:xfrm>
          <a:prstGeom prst="rect">
            <a:avLst/>
          </a:prstGeom>
          <a:noFill/>
          <a:ln>
            <a:noFill/>
          </a:ln>
        </p:spPr>
        <p:txBody>
          <a:bodyPr anchorCtr="0" anchor="ctr" bIns="91425" lIns="91425" spcFirstLastPara="1" rIns="91425" wrap="square" tIns="91425">
            <a:noAutofit/>
          </a:bodyPr>
          <a:lstStyle/>
          <a:p>
            <a:pPr indent="0" lvl="0" marL="0" marR="0" rtl="0" algn="l">
              <a:lnSpc>
                <a:spcPct val="240000"/>
              </a:lnSpc>
              <a:spcBef>
                <a:spcPts val="0"/>
              </a:spcBef>
              <a:spcAft>
                <a:spcPts val="0"/>
              </a:spcAft>
              <a:buClr>
                <a:schemeClr val="dk1"/>
              </a:buClr>
              <a:buFont typeface="Consolas"/>
              <a:buNone/>
            </a:pPr>
            <a:r>
              <a:rPr b="1" i="0" lang="en" sz="1200" u="none" cap="none" strike="noStrike">
                <a:solidFill>
                  <a:schemeClr val="dk1"/>
                </a:solidFill>
                <a:latin typeface="Consolas"/>
                <a:ea typeface="Consolas"/>
                <a:cs typeface="Consolas"/>
                <a:sym typeface="Consolas"/>
              </a:rPr>
              <a:t>Internal styl</a:t>
            </a:r>
            <a:r>
              <a:rPr b="1" lang="en" sz="1200">
                <a:solidFill>
                  <a:schemeClr val="dk1"/>
                </a:solidFill>
                <a:latin typeface="Consolas"/>
                <a:ea typeface="Consolas"/>
                <a:cs typeface="Consolas"/>
                <a:sym typeface="Consolas"/>
              </a:rPr>
              <a:t>ing</a:t>
            </a:r>
            <a:r>
              <a:rPr b="1" i="0" lang="en" sz="1200" u="none" cap="none" strike="noStrike">
                <a:solidFill>
                  <a:schemeClr val="dk1"/>
                </a:solidFill>
                <a:latin typeface="Consolas"/>
                <a:ea typeface="Consolas"/>
                <a:cs typeface="Consolas"/>
                <a:sym typeface="Consolas"/>
              </a:rPr>
              <a:t> -</a:t>
            </a:r>
            <a:r>
              <a:rPr b="1" i="0" lang="en" sz="1200" u="none" cap="none" strike="noStrike">
                <a:solidFill>
                  <a:srgbClr val="980000"/>
                </a:solidFill>
                <a:latin typeface="Consolas"/>
                <a:ea typeface="Consolas"/>
                <a:cs typeface="Consolas"/>
                <a:sym typeface="Consolas"/>
              </a:rPr>
              <a:t>Inside HTML Page Head Tags using &lt;head&gt;&lt;style&gt;&lt;/style&gt;&lt;/head&gt;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192" name="Google Shape;192;p32"/>
          <p:cNvSpPr txBox="1"/>
          <p:nvPr>
            <p:ph idx="1" type="body"/>
          </p:nvPr>
        </p:nvSpPr>
        <p:spPr>
          <a:xfrm>
            <a:off x="464650" y="449500"/>
            <a:ext cx="7938000" cy="3351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Consolas"/>
              <a:buChar char="⊡"/>
            </a:pPr>
            <a:r>
              <a:rPr i="0" lang="en" u="none" cap="none" strike="noStrike">
                <a:latin typeface="Consolas"/>
                <a:ea typeface="Consolas"/>
                <a:cs typeface="Consolas"/>
                <a:sym typeface="Consolas"/>
              </a:rPr>
              <a:t>External </a:t>
            </a:r>
            <a:r>
              <a:rPr i="0" lang="en" u="none" cap="none" strike="noStrike">
                <a:solidFill>
                  <a:schemeClr val="dk2"/>
                </a:solidFill>
                <a:latin typeface="Consolas"/>
                <a:ea typeface="Consolas"/>
                <a:cs typeface="Consolas"/>
                <a:sym typeface="Consolas"/>
              </a:rPr>
              <a:t>style sheets </a:t>
            </a:r>
            <a:r>
              <a:rPr lang="en">
                <a:solidFill>
                  <a:schemeClr val="dk2"/>
                </a:solidFill>
                <a:latin typeface="Consolas"/>
                <a:ea typeface="Consolas"/>
                <a:cs typeface="Consolas"/>
                <a:sym typeface="Consolas"/>
              </a:rPr>
              <a:t>should not contain</a:t>
            </a:r>
            <a:r>
              <a:rPr i="0" lang="en" u="none" cap="none" strike="noStrike">
                <a:solidFill>
                  <a:schemeClr val="dk2"/>
                </a:solidFill>
                <a:latin typeface="Consolas"/>
                <a:ea typeface="Consolas"/>
                <a:cs typeface="Consolas"/>
                <a:sym typeface="Consolas"/>
              </a:rPr>
              <a:t> </a:t>
            </a:r>
            <a:r>
              <a:rPr i="0" lang="en" u="none" cap="none" strike="noStrike">
                <a:solidFill>
                  <a:srgbClr val="980000"/>
                </a:solidFill>
                <a:latin typeface="Consolas"/>
                <a:ea typeface="Consolas"/>
                <a:cs typeface="Consolas"/>
                <a:sym typeface="Consolas"/>
              </a:rPr>
              <a:t>&lt;style&gt;&lt;/style&gt;  </a:t>
            </a:r>
            <a:r>
              <a:rPr i="0" lang="en" u="none" cap="none" strike="noStrike">
                <a:solidFill>
                  <a:srgbClr val="666666"/>
                </a:solidFill>
                <a:latin typeface="Consolas"/>
                <a:ea typeface="Consolas"/>
                <a:cs typeface="Consolas"/>
                <a:sym typeface="Consolas"/>
              </a:rPr>
              <a:t>inside the </a:t>
            </a:r>
            <a:r>
              <a:rPr lang="en">
                <a:solidFill>
                  <a:srgbClr val="666666"/>
                </a:solidFill>
                <a:latin typeface="Consolas"/>
                <a:ea typeface="Consolas"/>
                <a:cs typeface="Consolas"/>
                <a:sym typeface="Consolas"/>
              </a:rPr>
              <a:t>CSS</a:t>
            </a:r>
            <a:r>
              <a:rPr i="0" lang="en" u="none" cap="none" strike="noStrike">
                <a:solidFill>
                  <a:srgbClr val="666666"/>
                </a:solidFill>
                <a:latin typeface="Consolas"/>
                <a:ea typeface="Consolas"/>
                <a:cs typeface="Consolas"/>
                <a:sym typeface="Consolas"/>
              </a:rPr>
              <a:t> document.</a:t>
            </a:r>
            <a:r>
              <a:rPr i="0" lang="en" u="none" cap="none" strike="noStrike">
                <a:solidFill>
                  <a:srgbClr val="980000"/>
                </a:solidFill>
                <a:latin typeface="Consolas"/>
                <a:ea typeface="Consolas"/>
                <a:cs typeface="Consolas"/>
                <a:sym typeface="Consolas"/>
              </a:rPr>
              <a:t> </a:t>
            </a:r>
            <a:r>
              <a:rPr lang="en">
                <a:solidFill>
                  <a:schemeClr val="dk2"/>
                </a:solidFill>
                <a:latin typeface="Consolas"/>
                <a:ea typeface="Consolas"/>
                <a:cs typeface="Consolas"/>
                <a:sym typeface="Consolas"/>
              </a:rPr>
              <a:t>J</a:t>
            </a:r>
            <a:r>
              <a:rPr i="0" lang="en" u="none" cap="none" strike="noStrike">
                <a:solidFill>
                  <a:schemeClr val="dk2"/>
                </a:solidFill>
                <a:latin typeface="Consolas"/>
                <a:ea typeface="Consolas"/>
                <a:cs typeface="Consolas"/>
                <a:sym typeface="Consolas"/>
              </a:rPr>
              <a:t>ust use the selector / element {}, then declarations, </a:t>
            </a:r>
            <a:r>
              <a:rPr lang="en">
                <a:solidFill>
                  <a:schemeClr val="dk2"/>
                </a:solidFill>
                <a:latin typeface="Consolas"/>
                <a:ea typeface="Consolas"/>
                <a:cs typeface="Consolas"/>
                <a:sym typeface="Consolas"/>
              </a:rPr>
              <a:t>attributes</a:t>
            </a:r>
            <a:r>
              <a:rPr i="0" lang="en" u="none" cap="none" strike="noStrike">
                <a:solidFill>
                  <a:schemeClr val="dk2"/>
                </a:solidFill>
                <a:latin typeface="Consolas"/>
                <a:ea typeface="Consolas"/>
                <a:cs typeface="Consolas"/>
                <a:sym typeface="Consolas"/>
              </a:rPr>
              <a:t> and values. </a:t>
            </a:r>
            <a:endParaRPr>
              <a:latin typeface="Consolas"/>
              <a:ea typeface="Consolas"/>
              <a:cs typeface="Consolas"/>
              <a:sym typeface="Consolas"/>
            </a:endParaRPr>
          </a:p>
          <a:p>
            <a:pPr indent="-317500" lvl="0" marL="457200" marR="0" rtl="0" algn="l">
              <a:lnSpc>
                <a:spcPct val="100000"/>
              </a:lnSpc>
              <a:spcBef>
                <a:spcPts val="0"/>
              </a:spcBef>
              <a:spcAft>
                <a:spcPts val="0"/>
              </a:spcAft>
              <a:buClr>
                <a:schemeClr val="dk2"/>
              </a:buClr>
              <a:buSzPts val="1400"/>
              <a:buFont typeface="Consolas"/>
              <a:buChar char="⊡"/>
            </a:pPr>
            <a:r>
              <a:rPr i="0" lang="en" u="none" cap="none" strike="noStrike">
                <a:solidFill>
                  <a:schemeClr val="dk2"/>
                </a:solidFill>
                <a:latin typeface="Consolas"/>
                <a:ea typeface="Consolas"/>
                <a:cs typeface="Consolas"/>
                <a:sym typeface="Consolas"/>
              </a:rPr>
              <a:t>CSS Stylesheet Syntax should look like </a:t>
            </a:r>
            <a:r>
              <a:rPr i="0" lang="en" u="none" cap="none" strike="noStrike">
                <a:solidFill>
                  <a:srgbClr val="0000FF"/>
                </a:solidFill>
                <a:latin typeface="Consolas"/>
                <a:ea typeface="Consolas"/>
                <a:cs typeface="Consolas"/>
                <a:sym typeface="Consolas"/>
              </a:rPr>
              <a:t>(Below)</a:t>
            </a:r>
            <a:r>
              <a:rPr i="0" lang="en" u="none" cap="none" strike="noStrike">
                <a:solidFill>
                  <a:schemeClr val="dk2"/>
                </a:solidFill>
                <a:latin typeface="Consolas"/>
                <a:ea typeface="Consolas"/>
                <a:cs typeface="Consolas"/>
                <a:sym typeface="Consolas"/>
              </a:rPr>
              <a:t>:</a:t>
            </a:r>
            <a:endParaRPr>
              <a:latin typeface="Consolas"/>
              <a:ea typeface="Consolas"/>
              <a:cs typeface="Consolas"/>
              <a:sym typeface="Consolas"/>
            </a:endParaRPr>
          </a:p>
          <a:p>
            <a:pPr indent="-317500" lvl="0" marL="457200" marR="0" rtl="0" algn="l">
              <a:lnSpc>
                <a:spcPct val="100000"/>
              </a:lnSpc>
              <a:spcBef>
                <a:spcPts val="0"/>
              </a:spcBef>
              <a:spcAft>
                <a:spcPts val="0"/>
              </a:spcAft>
              <a:buClr>
                <a:schemeClr val="dk2"/>
              </a:buClr>
              <a:buSzPts val="1400"/>
              <a:buFont typeface="Consolas"/>
              <a:buChar char="⊡"/>
            </a:pPr>
            <a:r>
              <a:rPr i="0" lang="en" u="none" cap="none" strike="noStrike">
                <a:solidFill>
                  <a:schemeClr val="dk2"/>
                </a:solidFill>
                <a:latin typeface="Consolas"/>
                <a:ea typeface="Consolas"/>
                <a:cs typeface="Consolas"/>
                <a:sym typeface="Consolas"/>
              </a:rPr>
              <a:t>Can link more than one </a:t>
            </a:r>
            <a:r>
              <a:rPr i="0" lang="en" u="none" cap="none" strike="noStrike">
                <a:solidFill>
                  <a:srgbClr val="666666"/>
                </a:solidFill>
                <a:latin typeface="Consolas"/>
                <a:ea typeface="Consolas"/>
                <a:cs typeface="Consolas"/>
                <a:sym typeface="Consolas"/>
              </a:rPr>
              <a:t>stylesheet in the</a:t>
            </a:r>
            <a:r>
              <a:rPr i="0" lang="en" u="none" cap="none" strike="noStrike">
                <a:solidFill>
                  <a:srgbClr val="980000"/>
                </a:solidFill>
                <a:latin typeface="Consolas"/>
                <a:ea typeface="Consolas"/>
                <a:cs typeface="Consolas"/>
                <a:sym typeface="Consolas"/>
              </a:rPr>
              <a:t> &lt;head&gt;</a:t>
            </a:r>
            <a:r>
              <a:rPr i="0" lang="en" u="none" cap="none" strike="noStrike">
                <a:solidFill>
                  <a:srgbClr val="666666"/>
                </a:solidFill>
                <a:latin typeface="Consolas"/>
                <a:ea typeface="Consolas"/>
                <a:cs typeface="Consolas"/>
                <a:sym typeface="Consolas"/>
              </a:rPr>
              <a:t>of the HTML page</a:t>
            </a:r>
            <a:endParaRPr i="0" u="none" cap="none" strike="noStrike">
              <a:solidFill>
                <a:srgbClr val="666666"/>
              </a:solidFill>
              <a:latin typeface="Consolas"/>
              <a:ea typeface="Consolas"/>
              <a:cs typeface="Consolas"/>
              <a:sym typeface="Consolas"/>
            </a:endParaRPr>
          </a:p>
          <a:p>
            <a:pPr indent="0" lvl="0" marL="457200" marR="0" rtl="0" algn="l">
              <a:lnSpc>
                <a:spcPct val="100000"/>
              </a:lnSpc>
              <a:spcBef>
                <a:spcPts val="0"/>
              </a:spcBef>
              <a:spcAft>
                <a:spcPts val="0"/>
              </a:spcAft>
              <a:buNone/>
            </a:pPr>
            <a:r>
              <a:t/>
            </a:r>
            <a:endParaRPr>
              <a:solidFill>
                <a:srgbClr val="666666"/>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rPr b="0" i="0" lang="en" u="none" cap="none" strike="noStrike">
                <a:solidFill>
                  <a:srgbClr val="980000"/>
                </a:solidFill>
                <a:latin typeface="Droid Serif"/>
                <a:ea typeface="Droid Serif"/>
                <a:cs typeface="Droid Serif"/>
                <a:sym typeface="Droid Serif"/>
              </a:rPr>
              <a:t>&lt;head&gt; &lt;link rel=</a:t>
            </a:r>
            <a:r>
              <a:rPr lang="en">
                <a:solidFill>
                  <a:srgbClr val="980000"/>
                </a:solidFill>
                <a:latin typeface="Droid Serif"/>
                <a:ea typeface="Droid Serif"/>
                <a:cs typeface="Droid Serif"/>
                <a:sym typeface="Droid Serif"/>
              </a:rPr>
              <a:t>“</a:t>
            </a:r>
            <a:r>
              <a:rPr b="0" i="0" lang="en" u="none" cap="none" strike="noStrike">
                <a:solidFill>
                  <a:srgbClr val="980000"/>
                </a:solidFill>
                <a:latin typeface="Droid Serif"/>
                <a:ea typeface="Droid Serif"/>
                <a:cs typeface="Droid Serif"/>
                <a:sym typeface="Droid Serif"/>
              </a:rPr>
              <a:t>stylesheet” type=</a:t>
            </a:r>
            <a:r>
              <a:rPr lang="en">
                <a:solidFill>
                  <a:srgbClr val="980000"/>
                </a:solidFill>
                <a:latin typeface="Droid Serif"/>
                <a:ea typeface="Droid Serif"/>
                <a:cs typeface="Droid Serif"/>
                <a:sym typeface="Droid Serif"/>
              </a:rPr>
              <a:t>“</a:t>
            </a:r>
            <a:r>
              <a:rPr b="0" i="0" lang="en" u="none" cap="none" strike="noStrike">
                <a:solidFill>
                  <a:srgbClr val="980000"/>
                </a:solidFill>
                <a:latin typeface="Droid Serif"/>
                <a:ea typeface="Droid Serif"/>
                <a:cs typeface="Droid Serif"/>
                <a:sym typeface="Droid Serif"/>
              </a:rPr>
              <a:t>t</a:t>
            </a:r>
            <a:r>
              <a:rPr b="0" i="0" lang="en" u="none" cap="none" strike="noStrike">
                <a:solidFill>
                  <a:srgbClr val="980000"/>
                </a:solidFill>
                <a:latin typeface="Droid Serif"/>
                <a:ea typeface="Droid Serif"/>
                <a:cs typeface="Droid Serif"/>
                <a:sym typeface="Droid Serif"/>
              </a:rPr>
              <a:t>ext/css” href=</a:t>
            </a:r>
            <a:r>
              <a:rPr lang="en">
                <a:solidFill>
                  <a:srgbClr val="980000"/>
                </a:solidFill>
                <a:latin typeface="Droid Serif"/>
                <a:ea typeface="Droid Serif"/>
                <a:cs typeface="Droid Serif"/>
                <a:sym typeface="Droid Serif"/>
              </a:rPr>
              <a:t>“</a:t>
            </a:r>
            <a:r>
              <a:rPr b="0" i="0" lang="en" u="none" cap="none" strike="noStrike">
                <a:solidFill>
                  <a:srgbClr val="980000"/>
                </a:solidFill>
                <a:latin typeface="Droid Serif"/>
                <a:ea typeface="Droid Serif"/>
                <a:cs typeface="Droid Serif"/>
                <a:sym typeface="Droid Serif"/>
              </a:rPr>
              <a:t>css/stylesheetname.css”&gt;&lt;/head&gt;</a:t>
            </a:r>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rPr b="0" i="0" lang="en" sz="1200" u="none" cap="none" strike="noStrike">
                <a:solidFill>
                  <a:srgbClr val="0000FF"/>
                </a:solidFill>
                <a:latin typeface="Consolas"/>
                <a:ea typeface="Consolas"/>
                <a:cs typeface="Consolas"/>
                <a:sym typeface="Consolas"/>
              </a:rPr>
              <a:t>@charset "UTF-8";</a:t>
            </a:r>
            <a:endParaRPr/>
          </a:p>
          <a:p>
            <a:pPr indent="0" lvl="0" marL="0" marR="0" rtl="0" algn="l">
              <a:lnSpc>
                <a:spcPct val="100000"/>
              </a:lnSpc>
              <a:spcBef>
                <a:spcPts val="0"/>
              </a:spcBef>
              <a:spcAft>
                <a:spcPts val="0"/>
              </a:spcAft>
              <a:buClr>
                <a:srgbClr val="CCCCCC"/>
              </a:buClr>
              <a:buFont typeface="Droid Serif"/>
              <a:buNone/>
            </a:pPr>
            <a:r>
              <a:t/>
            </a:r>
            <a:endParaRPr b="0" i="0" sz="12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rPr b="0" i="0" lang="en" sz="1200" u="none" cap="none" strike="noStrike">
                <a:solidFill>
                  <a:srgbClr val="0000FF"/>
                </a:solidFill>
                <a:latin typeface="Consolas"/>
                <a:ea typeface="Consolas"/>
                <a:cs typeface="Consolas"/>
                <a:sym typeface="Consolas"/>
              </a:rPr>
              <a:t>/* CSS Document */</a:t>
            </a:r>
            <a:endParaRPr/>
          </a:p>
          <a:p>
            <a:pPr indent="0" lvl="0" marL="0" marR="0" rtl="0" algn="l">
              <a:lnSpc>
                <a:spcPct val="100000"/>
              </a:lnSpc>
              <a:spcBef>
                <a:spcPts val="0"/>
              </a:spcBef>
              <a:spcAft>
                <a:spcPts val="0"/>
              </a:spcAft>
              <a:buClr>
                <a:srgbClr val="CCCCCC"/>
              </a:buClr>
              <a:buFont typeface="Droid Serif"/>
              <a:buNone/>
            </a:pPr>
            <a:r>
              <a:t/>
            </a:r>
            <a:endParaRPr b="0" i="0" sz="12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b="0" i="0" lang="en" sz="1200" u="none" cap="none" strike="noStrike">
                <a:solidFill>
                  <a:srgbClr val="0000FF"/>
                </a:solidFill>
                <a:latin typeface="Consolas"/>
                <a:ea typeface="Consolas"/>
                <a:cs typeface="Consolas"/>
                <a:sym typeface="Consolas"/>
              </a:rPr>
              <a:t>body {</a:t>
            </a:r>
            <a:endParaRP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b="0" i="0" lang="en" sz="1200" u="none" cap="none" strike="noStrike">
                <a:solidFill>
                  <a:srgbClr val="0000FF"/>
                </a:solidFill>
                <a:latin typeface="Consolas"/>
                <a:ea typeface="Consolas"/>
                <a:cs typeface="Consolas"/>
                <a:sym typeface="Consolas"/>
              </a:rPr>
              <a:t> font-family: arial;</a:t>
            </a:r>
            <a:endParaRP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b="0" i="0" lang="en" sz="1200" u="none" cap="none" strike="noStrike">
                <a:solidFill>
                  <a:srgbClr val="0000FF"/>
                </a:solidFill>
                <a:latin typeface="Consolas"/>
                <a:ea typeface="Consolas"/>
                <a:cs typeface="Consolas"/>
                <a:sym typeface="Consolas"/>
              </a:rPr>
              <a:t> background-color: </a:t>
            </a:r>
            <a:r>
              <a:rPr lang="en" sz="1200">
                <a:solidFill>
                  <a:srgbClr val="0000FF"/>
                </a:solidFill>
                <a:latin typeface="Consolas"/>
                <a:ea typeface="Consolas"/>
                <a:cs typeface="Consolas"/>
                <a:sym typeface="Consolas"/>
              </a:rPr>
              <a:t>blue</a:t>
            </a:r>
            <a:r>
              <a:rPr b="0" i="0" lang="en" sz="1200" u="none" cap="none" strike="noStrike">
                <a:solidFill>
                  <a:srgbClr val="0000FF"/>
                </a:solidFill>
                <a:latin typeface="Consolas"/>
                <a:ea typeface="Consolas"/>
                <a:cs typeface="Consolas"/>
                <a:sym typeface="Consolas"/>
              </a:rPr>
              <a:t>;}</a:t>
            </a:r>
            <a:endParaRP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b="0" i="0" lang="en" sz="1200" u="none" cap="none" strike="noStrike">
                <a:solidFill>
                  <a:srgbClr val="0000FF"/>
                </a:solidFill>
                <a:latin typeface="Consolas"/>
                <a:ea typeface="Consolas"/>
                <a:cs typeface="Consolas"/>
                <a:sym typeface="Consolas"/>
              </a:rPr>
              <a:t>h1 {</a:t>
            </a:r>
            <a:endParaRP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rPr b="0" i="0" lang="en" sz="1200" u="none" cap="none" strike="noStrike">
                <a:solidFill>
                  <a:srgbClr val="0000FF"/>
                </a:solidFill>
                <a:latin typeface="Consolas"/>
                <a:ea typeface="Consolas"/>
                <a:cs typeface="Consolas"/>
                <a:sym typeface="Consolas"/>
              </a:rPr>
              <a:t> color: </a:t>
            </a:r>
            <a:r>
              <a:rPr lang="en" sz="1200">
                <a:solidFill>
                  <a:srgbClr val="0000FF"/>
                </a:solidFill>
                <a:latin typeface="Consolas"/>
                <a:ea typeface="Consolas"/>
                <a:cs typeface="Consolas"/>
                <a:sym typeface="Consolas"/>
              </a:rPr>
              <a:t>black</a:t>
            </a:r>
            <a:r>
              <a:rPr b="0" i="0" lang="en" sz="1200" u="none" cap="none" strike="noStrike">
                <a:solidFill>
                  <a:srgbClr val="0000FF"/>
                </a:solidFill>
                <a:latin typeface="Consolas"/>
                <a:ea typeface="Consolas"/>
                <a:cs typeface="Consolas"/>
                <a:sym typeface="Consolas"/>
              </a:rPr>
              <a:t>;}</a:t>
            </a:r>
            <a:endParaRPr/>
          </a:p>
        </p:txBody>
      </p:sp>
      <p:sp>
        <p:nvSpPr>
          <p:cNvPr id="193" name="Google Shape;193;p32"/>
          <p:cNvSpPr txBox="1"/>
          <p:nvPr/>
        </p:nvSpPr>
        <p:spPr>
          <a:xfrm>
            <a:off x="4653150" y="3067800"/>
            <a:ext cx="3931500" cy="8667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Droid Serif"/>
              <a:buChar char="⊡"/>
            </a:pPr>
            <a:r>
              <a:rPr lang="en">
                <a:solidFill>
                  <a:srgbClr val="0000FF"/>
                </a:solidFill>
                <a:latin typeface="Droid Serif"/>
                <a:ea typeface="Droid Serif"/>
                <a:cs typeface="Droid Serif"/>
                <a:sym typeface="Droid Serif"/>
              </a:rPr>
              <a:t>href</a:t>
            </a:r>
            <a:r>
              <a:rPr b="0" i="0" lang="en" u="none" cap="none" strike="noStrike">
                <a:solidFill>
                  <a:schemeClr val="dk2"/>
                </a:solidFill>
                <a:latin typeface="Droid Serif"/>
                <a:ea typeface="Droid Serif"/>
                <a:cs typeface="Droid Serif"/>
                <a:sym typeface="Droid Serif"/>
              </a:rPr>
              <a:t>-tells browser where the CSS document is:</a:t>
            </a:r>
            <a:endParaRPr b="0" i="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317500" lvl="0" marL="457200" marR="0" rtl="0" algn="l">
              <a:lnSpc>
                <a:spcPct val="100000"/>
              </a:lnSpc>
              <a:spcBef>
                <a:spcPts val="0"/>
              </a:spcBef>
              <a:spcAft>
                <a:spcPts val="0"/>
              </a:spcAft>
              <a:buClr>
                <a:schemeClr val="dk2"/>
              </a:buClr>
              <a:buSzPts val="1400"/>
              <a:buFont typeface="Droid Serif"/>
              <a:buChar char="⊡"/>
            </a:pPr>
            <a:r>
              <a:rPr b="0" i="0" lang="en" u="none" cap="none" strike="noStrike">
                <a:solidFill>
                  <a:srgbClr val="0000FF"/>
                </a:solidFill>
                <a:latin typeface="Droid Serif"/>
                <a:ea typeface="Droid Serif"/>
                <a:cs typeface="Droid Serif"/>
                <a:sym typeface="Droid Serif"/>
              </a:rPr>
              <a:t>type</a:t>
            </a:r>
            <a:r>
              <a:rPr b="0" i="0" lang="en" u="none" cap="none" strike="noStrike">
                <a:solidFill>
                  <a:schemeClr val="dk2"/>
                </a:solidFill>
                <a:latin typeface="Droid Serif"/>
                <a:ea typeface="Droid Serif"/>
                <a:cs typeface="Droid Serif"/>
                <a:sym typeface="Droid Serif"/>
              </a:rPr>
              <a:t>- defines type of document you are linking to</a:t>
            </a:r>
            <a:endParaRPr b="0" i="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317500" lvl="0" marL="457200" marR="0" rtl="0" algn="l">
              <a:lnSpc>
                <a:spcPct val="100000"/>
              </a:lnSpc>
              <a:spcBef>
                <a:spcPts val="0"/>
              </a:spcBef>
              <a:spcAft>
                <a:spcPts val="0"/>
              </a:spcAft>
              <a:buClr>
                <a:schemeClr val="dk2"/>
              </a:buClr>
              <a:buSzPts val="1400"/>
              <a:buFont typeface="Droid Serif"/>
              <a:buChar char="⊡"/>
            </a:pPr>
            <a:r>
              <a:rPr b="0" i="0" lang="en" u="none" cap="none" strike="noStrike">
                <a:solidFill>
                  <a:srgbClr val="0000FF"/>
                </a:solidFill>
                <a:latin typeface="Droid Serif"/>
                <a:ea typeface="Droid Serif"/>
                <a:cs typeface="Droid Serif"/>
                <a:sym typeface="Droid Serif"/>
              </a:rPr>
              <a:t>rel</a:t>
            </a:r>
            <a:r>
              <a:rPr b="0" i="0" lang="en" u="none" cap="none" strike="noStrike">
                <a:solidFill>
                  <a:schemeClr val="dk2"/>
                </a:solidFill>
                <a:latin typeface="Droid Serif"/>
                <a:ea typeface="Droid Serif"/>
                <a:cs typeface="Droid Serif"/>
                <a:sym typeface="Droid Serif"/>
              </a:rPr>
              <a:t>- defines relationship of the document to the HTML page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Internal </a:t>
            </a:r>
            <a:endParaRPr/>
          </a:p>
        </p:txBody>
      </p:sp>
      <p:sp>
        <p:nvSpPr>
          <p:cNvPr id="199" name="Google Shape;199;p33"/>
          <p:cNvSpPr txBox="1"/>
          <p:nvPr/>
        </p:nvSpPr>
        <p:spPr>
          <a:xfrm>
            <a:off x="355800" y="521725"/>
            <a:ext cx="1239300" cy="201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Consolas"/>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Consolas"/>
              <a:buNone/>
            </a:pPr>
            <a:r>
              <a:rPr b="0" i="0" lang="en" sz="1400" u="none" cap="none" strike="noStrike">
                <a:solidFill>
                  <a:schemeClr val="dk1"/>
                </a:solidFill>
                <a:latin typeface="Arial"/>
                <a:ea typeface="Arial"/>
                <a:cs typeface="Arial"/>
                <a:sym typeface="Arial"/>
              </a:rPr>
              <a:t>HTML Page:</a:t>
            </a:r>
            <a:endParaRPr/>
          </a:p>
        </p:txBody>
      </p:sp>
      <p:sp>
        <p:nvSpPr>
          <p:cNvPr id="200" name="Google Shape;200;p33"/>
          <p:cNvSpPr txBox="1"/>
          <p:nvPr/>
        </p:nvSpPr>
        <p:spPr>
          <a:xfrm>
            <a:off x="4591350" y="2837200"/>
            <a:ext cx="1160700" cy="37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1400" u="none" cap="none" strike="noStrike">
                <a:solidFill>
                  <a:schemeClr val="dk1"/>
                </a:solidFill>
                <a:latin typeface="Arial"/>
                <a:ea typeface="Arial"/>
                <a:cs typeface="Arial"/>
                <a:sym typeface="Arial"/>
              </a:rPr>
              <a:t>Result:</a:t>
            </a:r>
            <a:endParaRPr/>
          </a:p>
        </p:txBody>
      </p:sp>
      <p:pic>
        <p:nvPicPr>
          <p:cNvPr id="201" name="Google Shape;201;p33"/>
          <p:cNvPicPr preferRelativeResize="0"/>
          <p:nvPr/>
        </p:nvPicPr>
        <p:blipFill rotWithShape="1">
          <a:blip r:embed="rId3">
            <a:alphaModFix/>
          </a:blip>
          <a:srcRect b="0" l="0" r="0" t="0"/>
          <a:stretch/>
        </p:blipFill>
        <p:spPr>
          <a:xfrm>
            <a:off x="3231252" y="3209800"/>
            <a:ext cx="3571200" cy="1589400"/>
          </a:xfrm>
          <a:prstGeom prst="rect">
            <a:avLst/>
          </a:prstGeom>
          <a:noFill/>
          <a:ln>
            <a:noFill/>
          </a:ln>
        </p:spPr>
      </p:pic>
      <p:sp>
        <p:nvSpPr>
          <p:cNvPr id="202" name="Google Shape;202;p33"/>
          <p:cNvSpPr txBox="1"/>
          <p:nvPr/>
        </p:nvSpPr>
        <p:spPr>
          <a:xfrm>
            <a:off x="679225" y="426950"/>
            <a:ext cx="7654800" cy="463800"/>
          </a:xfrm>
          <a:prstGeom prst="rect">
            <a:avLst/>
          </a:prstGeom>
          <a:noFill/>
          <a:ln>
            <a:noFill/>
          </a:ln>
        </p:spPr>
        <p:txBody>
          <a:bodyPr anchorCtr="0" anchor="ctr" bIns="91425" lIns="91425" spcFirstLastPara="1" rIns="91425" wrap="square" tIns="91425">
            <a:noAutofit/>
          </a:bodyPr>
          <a:lstStyle/>
          <a:p>
            <a:pPr indent="0" lvl="0" marL="0" marR="0" rtl="0" algn="l">
              <a:lnSpc>
                <a:spcPct val="240000"/>
              </a:lnSpc>
              <a:spcBef>
                <a:spcPts val="0"/>
              </a:spcBef>
              <a:spcAft>
                <a:spcPts val="0"/>
              </a:spcAft>
              <a:buClr>
                <a:schemeClr val="dk1"/>
              </a:buClr>
              <a:buFont typeface="Consolas"/>
              <a:buNone/>
            </a:pPr>
            <a:r>
              <a:rPr b="1" lang="en" sz="1800">
                <a:solidFill>
                  <a:schemeClr val="dk1"/>
                </a:solidFill>
                <a:latin typeface="Droid Serif"/>
                <a:ea typeface="Droid Serif"/>
                <a:cs typeface="Droid Serif"/>
                <a:sym typeface="Droid Serif"/>
              </a:rPr>
              <a:t>External</a:t>
            </a:r>
            <a:r>
              <a:rPr b="1" i="0" lang="en" sz="1800" u="none" cap="none" strike="noStrike">
                <a:solidFill>
                  <a:schemeClr val="dk1"/>
                </a:solidFill>
                <a:latin typeface="Droid Serif"/>
                <a:ea typeface="Droid Serif"/>
                <a:cs typeface="Droid Serif"/>
                <a:sym typeface="Droid Serif"/>
              </a:rPr>
              <a:t> </a:t>
            </a:r>
            <a:r>
              <a:rPr b="1" lang="en" sz="1800">
                <a:solidFill>
                  <a:schemeClr val="dk1"/>
                </a:solidFill>
                <a:latin typeface="Droid Serif"/>
                <a:ea typeface="Droid Serif"/>
                <a:cs typeface="Droid Serif"/>
                <a:sym typeface="Droid Serif"/>
              </a:rPr>
              <a:t>S</a:t>
            </a:r>
            <a:r>
              <a:rPr b="1" i="0" lang="en" sz="1800" u="none" cap="none" strike="noStrike">
                <a:solidFill>
                  <a:schemeClr val="dk1"/>
                </a:solidFill>
                <a:latin typeface="Droid Serif"/>
                <a:ea typeface="Droid Serif"/>
                <a:cs typeface="Droid Serif"/>
                <a:sym typeface="Droid Serif"/>
              </a:rPr>
              <a:t>tyl</a:t>
            </a:r>
            <a:r>
              <a:rPr b="1" lang="en" sz="1800">
                <a:solidFill>
                  <a:schemeClr val="dk1"/>
                </a:solidFill>
                <a:latin typeface="Droid Serif"/>
                <a:ea typeface="Droid Serif"/>
                <a:cs typeface="Droid Serif"/>
                <a:sym typeface="Droid Serif"/>
              </a:rPr>
              <a:t>ing</a:t>
            </a:r>
            <a:r>
              <a:rPr b="1" i="0" lang="en" sz="1800" u="none" cap="none" strike="noStrike">
                <a:solidFill>
                  <a:schemeClr val="dk1"/>
                </a:solidFill>
                <a:latin typeface="Droid Serif"/>
                <a:ea typeface="Droid Serif"/>
                <a:cs typeface="Droid Serif"/>
                <a:sym typeface="Droid Serif"/>
              </a:rPr>
              <a:t> </a:t>
            </a:r>
            <a:endParaRPr sz="1800">
              <a:latin typeface="Droid Serif"/>
              <a:ea typeface="Droid Serif"/>
              <a:cs typeface="Droid Serif"/>
              <a:sym typeface="Droid Serif"/>
            </a:endParaRPr>
          </a:p>
        </p:txBody>
      </p:sp>
      <p:pic>
        <p:nvPicPr>
          <p:cNvPr id="203" name="Google Shape;203;p33"/>
          <p:cNvPicPr preferRelativeResize="0"/>
          <p:nvPr/>
        </p:nvPicPr>
        <p:blipFill>
          <a:blip r:embed="rId4">
            <a:alphaModFix/>
          </a:blip>
          <a:stretch>
            <a:fillRect/>
          </a:stretch>
        </p:blipFill>
        <p:spPr>
          <a:xfrm>
            <a:off x="355800" y="1006001"/>
            <a:ext cx="4512340" cy="1831200"/>
          </a:xfrm>
          <a:prstGeom prst="rect">
            <a:avLst/>
          </a:prstGeom>
          <a:noFill/>
          <a:ln>
            <a:noFill/>
          </a:ln>
        </p:spPr>
      </p:pic>
      <p:sp>
        <p:nvSpPr>
          <p:cNvPr id="204" name="Google Shape;204;p33"/>
          <p:cNvSpPr txBox="1"/>
          <p:nvPr/>
        </p:nvSpPr>
        <p:spPr>
          <a:xfrm>
            <a:off x="5902350" y="668400"/>
            <a:ext cx="1398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CSS Page:</a:t>
            </a:r>
            <a:endParaRPr/>
          </a:p>
        </p:txBody>
      </p:sp>
      <p:pic>
        <p:nvPicPr>
          <p:cNvPr id="205" name="Google Shape;205;p33"/>
          <p:cNvPicPr preferRelativeResize="0"/>
          <p:nvPr/>
        </p:nvPicPr>
        <p:blipFill>
          <a:blip r:embed="rId5">
            <a:alphaModFix/>
          </a:blip>
          <a:stretch>
            <a:fillRect/>
          </a:stretch>
        </p:blipFill>
        <p:spPr>
          <a:xfrm>
            <a:off x="5954976" y="1017375"/>
            <a:ext cx="2660700" cy="17507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11" name="Google Shape;211;p34"/>
          <p:cNvSpPr txBox="1"/>
          <p:nvPr>
            <p:ph idx="1" type="body"/>
          </p:nvPr>
        </p:nvSpPr>
        <p:spPr>
          <a:xfrm>
            <a:off x="845700" y="430475"/>
            <a:ext cx="6577200" cy="439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1" i="0" lang="en" sz="1400" u="none" cap="none" strike="noStrike">
                <a:solidFill>
                  <a:srgbClr val="0000FF"/>
                </a:solidFill>
                <a:latin typeface="Droid Serif"/>
                <a:ea typeface="Droid Serif"/>
                <a:cs typeface="Droid Serif"/>
                <a:sym typeface="Droid Serif"/>
              </a:rPr>
              <a:t>TERMINOLOGY - CSS Stylesheet Pages</a:t>
            </a:r>
            <a:endParaRPr/>
          </a:p>
          <a:p>
            <a:pPr indent="-317500" lvl="0" marL="457200" marR="0" rtl="0" algn="l">
              <a:lnSpc>
                <a:spcPct val="100000"/>
              </a:lnSpc>
              <a:spcBef>
                <a:spcPts val="0"/>
              </a:spcBef>
              <a:spcAft>
                <a:spcPts val="0"/>
              </a:spcAft>
              <a:buClr>
                <a:schemeClr val="dk2"/>
              </a:buClr>
              <a:buSzPts val="1400"/>
              <a:buFont typeface="Droid Serif"/>
              <a:buChar char="⊡"/>
            </a:pPr>
            <a:r>
              <a:rPr b="1" i="0" lang="en" sz="1400" u="none" cap="none" strike="noStrike">
                <a:solidFill>
                  <a:srgbClr val="980000"/>
                </a:solidFill>
                <a:latin typeface="Droid Serif"/>
                <a:ea typeface="Droid Serif"/>
                <a:cs typeface="Droid Serif"/>
                <a:sym typeface="Droid Serif"/>
              </a:rPr>
              <a:t>UTF-8</a:t>
            </a:r>
            <a:r>
              <a:rPr b="0" i="0" lang="en" sz="1400" u="none" cap="none" strike="noStrike">
                <a:solidFill>
                  <a:schemeClr val="dk2"/>
                </a:solidFill>
                <a:latin typeface="Droid Serif"/>
                <a:ea typeface="Droid Serif"/>
                <a:cs typeface="Droid Serif"/>
                <a:sym typeface="Droid Serif"/>
              </a:rPr>
              <a:t> is a compromise character encoding that </a:t>
            </a:r>
            <a:r>
              <a:rPr b="1" i="0" lang="en" sz="1400" u="none" cap="none" strike="noStrike">
                <a:solidFill>
                  <a:srgbClr val="980000"/>
                </a:solidFill>
                <a:latin typeface="Droid Serif"/>
                <a:ea typeface="Droid Serif"/>
                <a:cs typeface="Droid Serif"/>
                <a:sym typeface="Droid Serif"/>
              </a:rPr>
              <a:t>can</a:t>
            </a:r>
            <a:r>
              <a:rPr b="0" i="0" lang="en" sz="1400" u="none" cap="none" strike="noStrike">
                <a:solidFill>
                  <a:schemeClr val="dk2"/>
                </a:solidFill>
                <a:latin typeface="Droid Serif"/>
                <a:ea typeface="Droid Serif"/>
                <a:cs typeface="Droid Serif"/>
                <a:sym typeface="Droid Serif"/>
              </a:rPr>
              <a:t> be as compact as ASCII (if the file is just plain English text) but </a:t>
            </a:r>
            <a:r>
              <a:rPr b="1" i="0" lang="en" sz="1400" u="none" cap="none" strike="noStrike">
                <a:solidFill>
                  <a:srgbClr val="980000"/>
                </a:solidFill>
                <a:latin typeface="Droid Serif"/>
                <a:ea typeface="Droid Serif"/>
                <a:cs typeface="Droid Serif"/>
                <a:sym typeface="Droid Serif"/>
              </a:rPr>
              <a:t>can</a:t>
            </a:r>
            <a:r>
              <a:rPr b="0" i="0" lang="en" sz="1400" u="none" cap="none" strike="noStrike">
                <a:solidFill>
                  <a:schemeClr val="dk2"/>
                </a:solidFill>
                <a:latin typeface="Droid Serif"/>
                <a:ea typeface="Droid Serif"/>
                <a:cs typeface="Droid Serif"/>
                <a:sym typeface="Droid Serif"/>
              </a:rPr>
              <a:t> also contain any unicode characters (with some increase in file size). UTF stands for Unicode Transformation Format. The '8' </a:t>
            </a:r>
            <a:r>
              <a:rPr b="1" i="0" lang="en" sz="1400" u="none" cap="none" strike="noStrike">
                <a:solidFill>
                  <a:srgbClr val="980000"/>
                </a:solidFill>
                <a:latin typeface="Droid Serif"/>
                <a:ea typeface="Droid Serif"/>
                <a:cs typeface="Droid Serif"/>
                <a:sym typeface="Droid Serif"/>
              </a:rPr>
              <a:t>means</a:t>
            </a:r>
            <a:r>
              <a:rPr b="0" i="0" lang="en" sz="1400" u="none" cap="none" strike="noStrike">
                <a:solidFill>
                  <a:schemeClr val="dk2"/>
                </a:solidFill>
                <a:latin typeface="Droid Serif"/>
                <a:ea typeface="Droid Serif"/>
                <a:cs typeface="Droid Serif"/>
                <a:sym typeface="Droid Serif"/>
              </a:rPr>
              <a:t> it uses 8-bit blocks to represent a character. </a:t>
            </a:r>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chemeClr val="dk2"/>
              </a:solidFill>
              <a:latin typeface="Droid Serif"/>
              <a:ea typeface="Droid Serif"/>
              <a:cs typeface="Droid Serif"/>
              <a:sym typeface="Droid Serif"/>
            </a:endParaRPr>
          </a:p>
          <a:p>
            <a:pPr indent="-317500" lvl="0" marL="457200" marR="0" rtl="0" algn="l">
              <a:lnSpc>
                <a:spcPct val="100000"/>
              </a:lnSpc>
              <a:spcBef>
                <a:spcPts val="0"/>
              </a:spcBef>
              <a:spcAft>
                <a:spcPts val="0"/>
              </a:spcAft>
              <a:buClr>
                <a:schemeClr val="dk2"/>
              </a:buClr>
              <a:buSzPts val="1400"/>
              <a:buFont typeface="Droid Serif"/>
              <a:buChar char="⊡"/>
            </a:pPr>
            <a:r>
              <a:rPr b="1" i="0" lang="en" sz="1400" u="none" cap="none" strike="noStrike">
                <a:solidFill>
                  <a:srgbClr val="980000"/>
                </a:solidFill>
                <a:latin typeface="Droid Serif"/>
                <a:ea typeface="Droid Serif"/>
                <a:cs typeface="Droid Serif"/>
                <a:sym typeface="Droid Serif"/>
              </a:rPr>
              <a:t>UTF-8</a:t>
            </a:r>
            <a:r>
              <a:rPr b="0" i="0" lang="en" sz="1400" u="none" cap="none" strike="noStrike">
                <a:solidFill>
                  <a:schemeClr val="dk2"/>
                </a:solidFill>
                <a:latin typeface="Droid Serif"/>
                <a:ea typeface="Droid Serif"/>
                <a:cs typeface="Droid Serif"/>
                <a:sym typeface="Droid Serif"/>
              </a:rPr>
              <a:t> is backwards compatible with ASCII. </a:t>
            </a:r>
            <a:r>
              <a:rPr b="1" i="0" lang="en" sz="1400" u="none" cap="none" strike="noStrike">
                <a:solidFill>
                  <a:srgbClr val="980000"/>
                </a:solidFill>
                <a:latin typeface="Droid Serif"/>
                <a:ea typeface="Droid Serif"/>
                <a:cs typeface="Droid Serif"/>
                <a:sym typeface="Droid Serif"/>
              </a:rPr>
              <a:t>UTF-8</a:t>
            </a:r>
            <a:r>
              <a:rPr b="0" i="0" lang="en" sz="1400" u="none" cap="none" strike="noStrike">
                <a:solidFill>
                  <a:schemeClr val="dk2"/>
                </a:solidFill>
                <a:latin typeface="Droid Serif"/>
                <a:ea typeface="Droid Serif"/>
                <a:cs typeface="Droid Serif"/>
                <a:sym typeface="Droid Serif"/>
              </a:rPr>
              <a:t> is the preferred</a:t>
            </a:r>
            <a:r>
              <a:rPr lang="en">
                <a:solidFill>
                  <a:schemeClr val="dk2"/>
                </a:solidFill>
                <a:latin typeface="Droid Serif"/>
                <a:ea typeface="Droid Serif"/>
                <a:cs typeface="Droid Serif"/>
                <a:sym typeface="Droid Serif"/>
              </a:rPr>
              <a:t> </a:t>
            </a:r>
            <a:r>
              <a:rPr b="0" i="0" lang="en" sz="1400" u="none" cap="none" strike="noStrike">
                <a:solidFill>
                  <a:schemeClr val="dk2"/>
                </a:solidFill>
                <a:latin typeface="Droid Serif"/>
                <a:ea typeface="Droid Serif"/>
                <a:cs typeface="Droid Serif"/>
                <a:sym typeface="Droid Serif"/>
              </a:rPr>
              <a:t>encoding </a:t>
            </a:r>
            <a:r>
              <a:rPr lang="en">
                <a:solidFill>
                  <a:schemeClr val="dk2"/>
                </a:solidFill>
                <a:latin typeface="Droid Serif"/>
                <a:ea typeface="Droid Serif"/>
                <a:cs typeface="Droid Serif"/>
                <a:sym typeface="Droid Serif"/>
              </a:rPr>
              <a:t>for </a:t>
            </a:r>
            <a:r>
              <a:rPr b="0" i="0" lang="en" sz="1400" u="none" cap="none" strike="noStrike">
                <a:solidFill>
                  <a:schemeClr val="dk2"/>
                </a:solidFill>
                <a:latin typeface="Droid Serif"/>
                <a:ea typeface="Droid Serif"/>
                <a:cs typeface="Droid Serif"/>
                <a:sym typeface="Droid Serif"/>
              </a:rPr>
              <a:t>web pages.</a:t>
            </a:r>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chemeClr val="dk2"/>
              </a:solidFill>
              <a:latin typeface="Droid Serif"/>
              <a:ea typeface="Droid Serif"/>
              <a:cs typeface="Droid Serif"/>
              <a:sym typeface="Droid Serif"/>
            </a:endParaRPr>
          </a:p>
          <a:p>
            <a:pPr indent="-317500" lvl="0" marL="457200" marR="0" rtl="0" algn="l">
              <a:lnSpc>
                <a:spcPct val="100000"/>
              </a:lnSpc>
              <a:spcBef>
                <a:spcPts val="0"/>
              </a:spcBef>
              <a:spcAft>
                <a:spcPts val="0"/>
              </a:spcAft>
              <a:buClr>
                <a:schemeClr val="dk2"/>
              </a:buClr>
              <a:buSzPts val="1400"/>
              <a:buFont typeface="Droid Serif"/>
              <a:buChar char="⊡"/>
            </a:pPr>
            <a:r>
              <a:rPr b="1" i="0" lang="en" sz="1400" u="none" cap="none" strike="noStrike">
                <a:solidFill>
                  <a:srgbClr val="980000"/>
                </a:solidFill>
                <a:latin typeface="Droid Serif"/>
                <a:ea typeface="Droid Serif"/>
                <a:cs typeface="Droid Serif"/>
                <a:sym typeface="Droid Serif"/>
              </a:rPr>
              <a:t>@charset </a:t>
            </a:r>
            <a:r>
              <a:rPr b="0" i="0" lang="en" sz="1400" u="none" cap="none" strike="noStrike">
                <a:solidFill>
                  <a:schemeClr val="dk2"/>
                </a:solidFill>
                <a:latin typeface="Droid Serif"/>
                <a:ea typeface="Droid Serif"/>
                <a:cs typeface="Droid Serif"/>
                <a:sym typeface="Droid Serif"/>
              </a:rPr>
              <a:t>at the beginning of the CSS document tells the browser to read the </a:t>
            </a:r>
            <a:r>
              <a:rPr lang="en">
                <a:solidFill>
                  <a:schemeClr val="dk2"/>
                </a:solidFill>
                <a:latin typeface="Droid Serif"/>
                <a:ea typeface="Droid Serif"/>
                <a:cs typeface="Droid Serif"/>
                <a:sym typeface="Droid Serif"/>
              </a:rPr>
              <a:t>CSS</a:t>
            </a:r>
            <a:r>
              <a:rPr b="0" i="0" lang="en" sz="1400" u="none" cap="none" strike="noStrike">
                <a:solidFill>
                  <a:schemeClr val="dk2"/>
                </a:solidFill>
                <a:latin typeface="Droid Serif"/>
                <a:ea typeface="Droid Serif"/>
                <a:cs typeface="Droid Serif"/>
                <a:sym typeface="Droid Serif"/>
              </a:rPr>
              <a:t> file as </a:t>
            </a:r>
            <a:r>
              <a:rPr b="1" i="0" lang="en" sz="1400" u="none" cap="none" strike="noStrike">
                <a:solidFill>
                  <a:srgbClr val="980000"/>
                </a:solidFill>
                <a:latin typeface="Droid Serif"/>
                <a:ea typeface="Droid Serif"/>
                <a:cs typeface="Droid Serif"/>
                <a:sym typeface="Droid Serif"/>
              </a:rPr>
              <a:t>UTF-8</a:t>
            </a:r>
            <a:r>
              <a:rPr b="0" i="0" lang="en" sz="1400" u="none" cap="none" strike="noStrike">
                <a:solidFill>
                  <a:schemeClr val="dk2"/>
                </a:solidFill>
                <a:latin typeface="Droid Serif"/>
                <a:ea typeface="Droid Serif"/>
                <a:cs typeface="Droid Serif"/>
                <a:sym typeface="Droid Serif"/>
              </a:rPr>
              <a:t>. This is handy if your CSS contains </a:t>
            </a:r>
            <a:r>
              <a:rPr b="0" i="0" lang="en" sz="1400" u="none" cap="none" strike="noStrike">
                <a:solidFill>
                  <a:srgbClr val="980000"/>
                </a:solidFill>
                <a:latin typeface="Droid Serif"/>
                <a:ea typeface="Droid Serif"/>
                <a:cs typeface="Droid Serif"/>
                <a:sym typeface="Droid Serif"/>
              </a:rPr>
              <a:t>unicode</a:t>
            </a:r>
            <a:r>
              <a:rPr b="0" i="0" lang="en" sz="1400" u="none" cap="none" strike="noStrike">
                <a:solidFill>
                  <a:schemeClr val="dk2"/>
                </a:solidFill>
                <a:latin typeface="Droid Serif"/>
                <a:ea typeface="Droid Serif"/>
                <a:cs typeface="Droid Serif"/>
                <a:sym typeface="Droid Serif"/>
              </a:rPr>
              <a:t> character </a:t>
            </a:r>
            <a:r>
              <a:rPr lang="en">
                <a:solidFill>
                  <a:schemeClr val="dk2"/>
                </a:solidFill>
                <a:latin typeface="Droid Serif"/>
                <a:ea typeface="Droid Serif"/>
                <a:cs typeface="Droid Serif"/>
                <a:sym typeface="Droid Serif"/>
              </a:rPr>
              <a:t>encoding </a:t>
            </a:r>
            <a:r>
              <a:rPr b="0" i="0" lang="en" sz="1400" u="none" cap="none" strike="noStrike">
                <a:solidFill>
                  <a:schemeClr val="dk2"/>
                </a:solidFill>
                <a:latin typeface="Droid Serif"/>
                <a:ea typeface="Droid Serif"/>
                <a:cs typeface="Droid Serif"/>
                <a:sym typeface="Droid Serif"/>
              </a:rPr>
              <a:t>or processing, storage, and transport of text characters. </a:t>
            </a:r>
            <a:r>
              <a:rPr lang="en">
                <a:solidFill>
                  <a:schemeClr val="dk2"/>
                </a:solidFill>
                <a:latin typeface="Droid Serif"/>
                <a:ea typeface="Droid Serif"/>
                <a:cs typeface="Droid Serif"/>
                <a:sym typeface="Droid Serif"/>
              </a:rPr>
              <a:t>The d</a:t>
            </a:r>
            <a:r>
              <a:rPr b="0" i="0" lang="en" sz="1400" u="none" cap="none" strike="noStrike">
                <a:solidFill>
                  <a:schemeClr val="dk2"/>
                </a:solidFill>
                <a:latin typeface="Droid Serif"/>
                <a:ea typeface="Droid Serif"/>
                <a:cs typeface="Droid Serif"/>
                <a:sym typeface="Droid Serif"/>
              </a:rPr>
              <a:t>efault for HTML 5 is UTF-</a:t>
            </a:r>
            <a:r>
              <a:rPr lang="en">
                <a:solidFill>
                  <a:schemeClr val="dk2"/>
                </a:solidFill>
                <a:latin typeface="Droid Serif"/>
                <a:ea typeface="Droid Serif"/>
                <a:cs typeface="Droid Serif"/>
                <a:sym typeface="Droid Serif"/>
              </a:rPr>
              <a:t>8.</a:t>
            </a:r>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chemeClr val="dk2"/>
              </a:solidFill>
              <a:latin typeface="Droid Serif"/>
              <a:ea typeface="Droid Serif"/>
              <a:cs typeface="Droid Serif"/>
              <a:sym typeface="Droid Serif"/>
            </a:endParaRPr>
          </a:p>
          <a:p>
            <a:pPr indent="-342900" lvl="0" marL="457200" marR="0" rtl="0" algn="l">
              <a:lnSpc>
                <a:spcPct val="100000"/>
              </a:lnSpc>
              <a:spcBef>
                <a:spcPts val="0"/>
              </a:spcBef>
              <a:spcAft>
                <a:spcPts val="0"/>
              </a:spcAft>
              <a:buClr>
                <a:schemeClr val="dk2"/>
              </a:buClr>
              <a:buSzPts val="1800"/>
              <a:buFont typeface="Droid Serif"/>
              <a:buChar char="⊡"/>
            </a:pPr>
            <a:r>
              <a:rPr b="1" i="0" lang="en" sz="1400" u="none" cap="none" strike="noStrike">
                <a:solidFill>
                  <a:srgbClr val="980000"/>
                </a:solidFill>
                <a:latin typeface="Droid Serif"/>
                <a:ea typeface="Droid Serif"/>
                <a:cs typeface="Droid Serif"/>
                <a:sym typeface="Droid Serif"/>
              </a:rPr>
              <a:t>Basis for use:</a:t>
            </a:r>
            <a:r>
              <a:rPr b="0" i="0" lang="en" sz="1400" u="none" cap="none" strike="noStrike">
                <a:solidFill>
                  <a:schemeClr val="dk2"/>
                </a:solidFill>
                <a:latin typeface="Droid Serif"/>
                <a:ea typeface="Droid Serif"/>
                <a:cs typeface="Droid Serif"/>
                <a:sym typeface="Droid Serif"/>
              </a:rPr>
              <a:t> If you have any non-ASCII text in your CSS file, for example non-ASCII characters in </a:t>
            </a:r>
            <a:r>
              <a:rPr b="0" i="0" lang="en" sz="1400" u="none" cap="none" strike="noStrike">
                <a:solidFill>
                  <a:srgbClr val="980000"/>
                </a:solidFill>
                <a:latin typeface="Droid Serif"/>
                <a:ea typeface="Droid Serif"/>
                <a:cs typeface="Droid Serif"/>
                <a:sym typeface="Droid Serif"/>
              </a:rPr>
              <a:t>font names, in values of the content property, in selectors (ex</a:t>
            </a:r>
            <a:r>
              <a:rPr b="0" i="0" lang="en" sz="1400" u="none" cap="none" strike="noStrike">
                <a:solidFill>
                  <a:srgbClr val="980000"/>
                </a:solidFill>
                <a:latin typeface="Droid Serif"/>
                <a:ea typeface="Droid Serif"/>
                <a:cs typeface="Droid Serif"/>
                <a:sym typeface="Droid Serif"/>
              </a:rPr>
              <a:t> </a:t>
            </a:r>
            <a:r>
              <a:rPr b="0" i="0" lang="en" sz="1400" u="none" cap="none" strike="noStrike">
                <a:solidFill>
                  <a:schemeClr val="dk2"/>
                </a:solidFill>
                <a:latin typeface="Droid Serif"/>
                <a:ea typeface="Droid Serif"/>
                <a:cs typeface="Droid Serif"/>
                <a:sym typeface="Droid Serif"/>
              </a:rPr>
              <a:t>,</a:t>
            </a:r>
            <a:r>
              <a:rPr b="0" i="0" lang="en" sz="1400" u="none" cap="none" strike="noStrike">
                <a:solidFill>
                  <a:schemeClr val="dk2"/>
                </a:solidFill>
                <a:latin typeface="Droid Serif"/>
                <a:ea typeface="Droid Serif"/>
                <a:cs typeface="Droid Serif"/>
                <a:sym typeface="Droid Serif"/>
              </a:rPr>
              <a:t>        </a:t>
            </a:r>
            <a:r>
              <a:rPr b="0" i="0" lang="en" sz="1400" u="none" cap="none" strike="noStrike">
                <a:solidFill>
                  <a:schemeClr val="dk2"/>
                </a:solidFill>
                <a:latin typeface="Droid Serif"/>
                <a:ea typeface="Droid Serif"/>
                <a:cs typeface="Droid Serif"/>
                <a:sym typeface="Droid Serif"/>
              </a:rPr>
              <a:t> </a:t>
            </a:r>
            <a:r>
              <a:rPr lang="en">
                <a:solidFill>
                  <a:schemeClr val="dk2"/>
                </a:solidFill>
                <a:latin typeface="Droid Serif"/>
                <a:ea typeface="Droid Serif"/>
                <a:cs typeface="Droid Serif"/>
                <a:sym typeface="Droid Serif"/>
              </a:rPr>
              <a:t> </a:t>
            </a:r>
            <a:r>
              <a:rPr b="0" i="0" lang="en" sz="1400" u="none" cap="none" strike="noStrike">
                <a:solidFill>
                  <a:srgbClr val="980000"/>
                </a:solidFill>
                <a:latin typeface="Droid Serif"/>
                <a:ea typeface="Droid Serif"/>
                <a:cs typeface="Droid Serif"/>
                <a:sym typeface="Droid Serif"/>
              </a:rPr>
              <a:t>)</a:t>
            </a:r>
            <a:r>
              <a:rPr b="0" i="0" lang="en" sz="1400" u="none" cap="none" strike="noStrike">
                <a:solidFill>
                  <a:schemeClr val="dk2"/>
                </a:solidFill>
                <a:latin typeface="Droid Serif"/>
                <a:ea typeface="Droid Serif"/>
                <a:cs typeface="Droid Serif"/>
                <a:sym typeface="Droid Serif"/>
              </a:rPr>
              <a:t> etc., you need to be sure that the CSS parser knows how to transform the bytes into characters correctly, so that it understands your CSS or HTML code. </a:t>
            </a:r>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200" u="none" cap="none" strike="noStrike">
              <a:solidFill>
                <a:srgbClr val="000000"/>
              </a:solidFill>
              <a:latin typeface="Consolas"/>
              <a:ea typeface="Consolas"/>
              <a:cs typeface="Consolas"/>
              <a:sym typeface="Consolas"/>
            </a:endParaRPr>
          </a:p>
        </p:txBody>
      </p:sp>
      <p:pic>
        <p:nvPicPr>
          <p:cNvPr id="212" name="Google Shape;212;p34"/>
          <p:cNvPicPr preferRelativeResize="0"/>
          <p:nvPr/>
        </p:nvPicPr>
        <p:blipFill rotWithShape="1">
          <a:blip r:embed="rId3">
            <a:alphaModFix/>
          </a:blip>
          <a:srcRect b="0" l="0" r="0" t="0"/>
          <a:stretch/>
        </p:blipFill>
        <p:spPr>
          <a:xfrm>
            <a:off x="3598350" y="4171250"/>
            <a:ext cx="441600" cy="23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ctrTitle"/>
          </p:nvPr>
        </p:nvSpPr>
        <p:spPr>
          <a:xfrm>
            <a:off x="1933200" y="2189999"/>
            <a:ext cx="5277599" cy="44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434343"/>
              </a:buClr>
              <a:buFont typeface="Montserrat"/>
              <a:buNone/>
            </a:pPr>
            <a:r>
              <a:rPr b="0" i="0" lang="en" sz="2400" u="none" cap="none" strike="noStrike">
                <a:solidFill>
                  <a:srgbClr val="434343"/>
                </a:solidFill>
                <a:latin typeface="Montserrat"/>
                <a:ea typeface="Montserrat"/>
                <a:cs typeface="Montserrat"/>
                <a:sym typeface="Montserrat"/>
              </a:rPr>
              <a:t>CSS</a:t>
            </a:r>
            <a:endParaRPr/>
          </a:p>
        </p:txBody>
      </p:sp>
      <p:sp>
        <p:nvSpPr>
          <p:cNvPr id="218" name="Google Shape;218;p35"/>
          <p:cNvSpPr txBox="1"/>
          <p:nvPr/>
        </p:nvSpPr>
        <p:spPr>
          <a:xfrm>
            <a:off x="3858675" y="528406"/>
            <a:ext cx="1426499" cy="5570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Montserrat"/>
              <a:buNone/>
            </a:pPr>
            <a:r>
              <a:t/>
            </a:r>
            <a:endParaRPr b="0" i="0" sz="1400" u="none" cap="none" strike="noStrike">
              <a:solidFill>
                <a:srgbClr val="000000"/>
              </a:solidFill>
              <a:latin typeface="Arial"/>
              <a:ea typeface="Arial"/>
              <a:cs typeface="Arial"/>
              <a:sym typeface="Arial"/>
            </a:endParaRPr>
          </a:p>
        </p:txBody>
      </p:sp>
      <p:sp>
        <p:nvSpPr>
          <p:cNvPr id="219" name="Google Shape;219;p35"/>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Droid Serif"/>
              <a:buNone/>
            </a:pPr>
            <a:r>
              <a:rPr b="0" i="0" lang="en" sz="1800" u="none" cap="none" strike="noStrike">
                <a:solidFill>
                  <a:srgbClr val="FFFFFF"/>
                </a:solidFill>
                <a:latin typeface="Droid Serif"/>
                <a:ea typeface="Droid Serif"/>
                <a:cs typeface="Droid Serif"/>
                <a:sym typeface="Droid Serif"/>
              </a:rPr>
              <a:t>Exercise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nvSpPr>
        <p:spPr>
          <a:xfrm>
            <a:off x="1233975" y="1464750"/>
            <a:ext cx="7312500" cy="2214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FF"/>
              </a:buClr>
              <a:buFont typeface="Droid Serif"/>
              <a:buNone/>
            </a:pPr>
            <a:r>
              <a:t/>
            </a:r>
            <a:endParaRPr b="1" i="0" sz="1400" u="none" cap="none" strike="noStrike">
              <a:solidFill>
                <a:srgbClr val="0000FF"/>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FF"/>
              </a:buClr>
              <a:buFont typeface="Droid Serif"/>
              <a:buNone/>
            </a:pPr>
            <a:r>
              <a:t/>
            </a:r>
            <a:endParaRPr b="1">
              <a:solidFill>
                <a:srgbClr val="0000FF"/>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FF"/>
              </a:buClr>
              <a:buFont typeface="Droid Serif"/>
              <a:buNone/>
            </a:pPr>
            <a:r>
              <a:t/>
            </a:r>
            <a:endParaRPr b="1">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None/>
            </a:pPr>
            <a:r>
              <a:rPr lang="en" sz="1800">
                <a:solidFill>
                  <a:schemeClr val="dk2"/>
                </a:solidFill>
                <a:latin typeface="Droid Serif"/>
                <a:ea typeface="Droid Serif"/>
                <a:cs typeface="Droid Serif"/>
                <a:sym typeface="Droid Serif"/>
              </a:rPr>
              <a:t>Create a page  called </a:t>
            </a:r>
            <a:r>
              <a:rPr lang="en" sz="1800">
                <a:solidFill>
                  <a:srgbClr val="0000FF"/>
                </a:solidFill>
                <a:latin typeface="Droid Serif"/>
                <a:ea typeface="Droid Serif"/>
                <a:cs typeface="Droid Serif"/>
                <a:sym typeface="Droid Serif"/>
              </a:rPr>
              <a:t>divs2.html</a:t>
            </a:r>
            <a:r>
              <a:rPr lang="en" sz="1800">
                <a:solidFill>
                  <a:schemeClr val="dk2"/>
                </a:solidFill>
                <a:latin typeface="Droid Serif"/>
                <a:ea typeface="Droid Serif"/>
                <a:cs typeface="Droid Serif"/>
                <a:sym typeface="Droid Serif"/>
              </a:rPr>
              <a:t> with </a:t>
            </a:r>
            <a:r>
              <a:rPr lang="en" sz="1800">
                <a:solidFill>
                  <a:srgbClr val="FF0000"/>
                </a:solidFill>
                <a:latin typeface="Droid Serif"/>
                <a:ea typeface="Droid Serif"/>
                <a:cs typeface="Droid Serif"/>
                <a:sym typeface="Droid Serif"/>
              </a:rPr>
              <a:t>external s</a:t>
            </a:r>
            <a:r>
              <a:rPr lang="en" sz="1800">
                <a:solidFill>
                  <a:srgbClr val="FF0000"/>
                </a:solidFill>
                <a:latin typeface="Droid Serif"/>
                <a:ea typeface="Droid Serif"/>
                <a:cs typeface="Droid Serif"/>
                <a:sym typeface="Droid Serif"/>
              </a:rPr>
              <a:t>tyling </a:t>
            </a:r>
            <a:r>
              <a:rPr lang="en" sz="1800">
                <a:solidFill>
                  <a:srgbClr val="0000FF"/>
                </a:solidFill>
                <a:latin typeface="Droid Serif"/>
                <a:ea typeface="Droid Serif"/>
                <a:cs typeface="Droid Serif"/>
                <a:sym typeface="Droid Serif"/>
              </a:rPr>
              <a:t>(d</a:t>
            </a:r>
            <a:r>
              <a:rPr lang="en" sz="1800">
                <a:solidFill>
                  <a:srgbClr val="0000FF"/>
                </a:solidFill>
                <a:latin typeface="Droid Serif"/>
                <a:ea typeface="Droid Serif"/>
                <a:cs typeface="Droid Serif"/>
                <a:sym typeface="Droid Serif"/>
              </a:rPr>
              <a:t>ivs2.css)</a:t>
            </a:r>
            <a:r>
              <a:rPr lang="en" sz="1800">
                <a:solidFill>
                  <a:schemeClr val="dk2"/>
                </a:solidFill>
                <a:latin typeface="Droid Serif"/>
                <a:ea typeface="Droid Serif"/>
                <a:cs typeface="Droid Serif"/>
                <a:sym typeface="Droid Serif"/>
              </a:rPr>
              <a:t>. Add 2 divs: one with an </a:t>
            </a:r>
            <a:r>
              <a:rPr b="1" lang="en" sz="1800">
                <a:solidFill>
                  <a:schemeClr val="dk2"/>
                </a:solidFill>
                <a:latin typeface="Droid Serif"/>
                <a:ea typeface="Droid Serif"/>
                <a:cs typeface="Droid Serif"/>
                <a:sym typeface="Droid Serif"/>
              </a:rPr>
              <a:t>id</a:t>
            </a:r>
            <a:r>
              <a:rPr lang="en" sz="1800">
                <a:solidFill>
                  <a:schemeClr val="dk2"/>
                </a:solidFill>
                <a:latin typeface="Droid Serif"/>
                <a:ea typeface="Droid Serif"/>
                <a:cs typeface="Droid Serif"/>
                <a:sym typeface="Droid Serif"/>
              </a:rPr>
              <a:t> and one with a </a:t>
            </a:r>
            <a:r>
              <a:rPr b="1" lang="en" sz="1800">
                <a:solidFill>
                  <a:schemeClr val="dk2"/>
                </a:solidFill>
                <a:latin typeface="Droid Serif"/>
                <a:ea typeface="Droid Serif"/>
                <a:cs typeface="Droid Serif"/>
                <a:sym typeface="Droid Serif"/>
              </a:rPr>
              <a:t>class</a:t>
            </a:r>
            <a:r>
              <a:rPr lang="en" sz="1800">
                <a:solidFill>
                  <a:schemeClr val="dk2"/>
                </a:solidFill>
                <a:latin typeface="Droid Serif"/>
                <a:ea typeface="Droid Serif"/>
                <a:cs typeface="Droid Serif"/>
                <a:sym typeface="Droid Serif"/>
              </a:rPr>
              <a:t> name. Place the word “paragraph” </a:t>
            </a:r>
            <a:r>
              <a:rPr lang="en" sz="1800">
                <a:solidFill>
                  <a:schemeClr val="dk2"/>
                </a:solidFill>
                <a:latin typeface="Droid Serif"/>
                <a:ea typeface="Droid Serif"/>
                <a:cs typeface="Droid Serif"/>
                <a:sym typeface="Droid Serif"/>
              </a:rPr>
              <a:t>inside</a:t>
            </a:r>
            <a:r>
              <a:rPr lang="en" sz="1800">
                <a:solidFill>
                  <a:schemeClr val="dk2"/>
                </a:solidFill>
                <a:latin typeface="Droid Serif"/>
                <a:ea typeface="Droid Serif"/>
                <a:cs typeface="Droid Serif"/>
                <a:sym typeface="Droid Serif"/>
              </a:rPr>
              <a:t> both of the divs, and </a:t>
            </a:r>
            <a:r>
              <a:rPr lang="en" sz="1800">
                <a:solidFill>
                  <a:schemeClr val="dk2"/>
                </a:solidFill>
                <a:latin typeface="Droid Serif"/>
                <a:ea typeface="Droid Serif"/>
                <a:cs typeface="Droid Serif"/>
                <a:sym typeface="Droid Serif"/>
              </a:rPr>
              <a:t>save the file to the </a:t>
            </a:r>
            <a:r>
              <a:rPr lang="en" sz="1800">
                <a:solidFill>
                  <a:srgbClr val="0000FF"/>
                </a:solidFill>
                <a:latin typeface="Droid Serif"/>
                <a:ea typeface="Droid Serif"/>
                <a:cs typeface="Droid Serif"/>
                <a:sym typeface="Droid Serif"/>
              </a:rPr>
              <a:t>public_html/class-samples </a:t>
            </a:r>
            <a:r>
              <a:rPr lang="en" sz="1800">
                <a:solidFill>
                  <a:schemeClr val="dk2"/>
                </a:solidFill>
                <a:latin typeface="Droid Serif"/>
                <a:ea typeface="Droid Serif"/>
                <a:cs typeface="Droid Serif"/>
                <a:sym typeface="Droid Serif"/>
              </a:rPr>
              <a:t>directory.</a:t>
            </a:r>
            <a:endParaRPr>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1" marL="9144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Give the first div (with an </a:t>
            </a:r>
            <a:r>
              <a:rPr b="1" lang="en" sz="1800">
                <a:solidFill>
                  <a:schemeClr val="dk2"/>
                </a:solidFill>
                <a:latin typeface="Droid Serif"/>
                <a:ea typeface="Droid Serif"/>
                <a:cs typeface="Droid Serif"/>
                <a:sym typeface="Droid Serif"/>
              </a:rPr>
              <a:t>id</a:t>
            </a:r>
            <a:r>
              <a:rPr lang="en" sz="1800">
                <a:solidFill>
                  <a:schemeClr val="dk2"/>
                </a:solidFill>
                <a:latin typeface="Droid Serif"/>
                <a:ea typeface="Droid Serif"/>
                <a:cs typeface="Droid Serif"/>
                <a:sym typeface="Droid Serif"/>
              </a:rPr>
              <a:t>) a text color of </a:t>
            </a:r>
            <a:r>
              <a:rPr lang="en" sz="1800">
                <a:solidFill>
                  <a:srgbClr val="0000FF"/>
                </a:solidFill>
                <a:latin typeface="Droid Serif"/>
                <a:ea typeface="Droid Serif"/>
                <a:cs typeface="Droid Serif"/>
                <a:sym typeface="Droid Serif"/>
              </a:rPr>
              <a:t>blue</a:t>
            </a:r>
            <a:endParaRPr sz="1800">
              <a:solidFill>
                <a:srgbClr val="0000FF"/>
              </a:solidFill>
              <a:latin typeface="Droid Serif"/>
              <a:ea typeface="Droid Serif"/>
              <a:cs typeface="Droid Serif"/>
              <a:sym typeface="Droid Serif"/>
            </a:endParaRPr>
          </a:p>
          <a:p>
            <a:pPr indent="-342900" lvl="1" marL="9144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Give the  second div (with a </a:t>
            </a:r>
            <a:r>
              <a:rPr b="1" lang="en" sz="1800">
                <a:solidFill>
                  <a:schemeClr val="dk2"/>
                </a:solidFill>
                <a:latin typeface="Droid Serif"/>
                <a:ea typeface="Droid Serif"/>
                <a:cs typeface="Droid Serif"/>
                <a:sym typeface="Droid Serif"/>
              </a:rPr>
              <a:t>class</a:t>
            </a:r>
            <a:r>
              <a:rPr lang="en" sz="1800">
                <a:solidFill>
                  <a:schemeClr val="dk2"/>
                </a:solidFill>
                <a:latin typeface="Droid Serif"/>
                <a:ea typeface="Droid Serif"/>
                <a:cs typeface="Droid Serif"/>
                <a:sym typeface="Droid Serif"/>
              </a:rPr>
              <a:t>) a text color of </a:t>
            </a:r>
            <a:r>
              <a:rPr lang="en" sz="1800">
                <a:solidFill>
                  <a:srgbClr val="93C47D"/>
                </a:solidFill>
                <a:latin typeface="Droid Serif"/>
                <a:ea typeface="Droid Serif"/>
                <a:cs typeface="Droid Serif"/>
                <a:sym typeface="Droid Serif"/>
              </a:rPr>
              <a:t>green</a:t>
            </a:r>
            <a:endParaRPr sz="1800">
              <a:solidFill>
                <a:srgbClr val="93C47D"/>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rPr lang="en" sz="1800">
                <a:solidFill>
                  <a:schemeClr val="dk2"/>
                </a:solidFill>
                <a:latin typeface="Droid Serif"/>
                <a:ea typeface="Droid Serif"/>
                <a:cs typeface="Droid Serif"/>
                <a:sym typeface="Droid Serif"/>
              </a:rPr>
              <a:t>Add an unordered list with 2 list items (yellow and red) </a:t>
            </a:r>
            <a:endParaRPr sz="1800">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9144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Create an id for each list item selector </a:t>
            </a:r>
            <a:endParaRPr sz="1800">
              <a:solidFill>
                <a:schemeClr val="dk2"/>
              </a:solidFill>
              <a:latin typeface="Droid Serif"/>
              <a:ea typeface="Droid Serif"/>
              <a:cs typeface="Droid Serif"/>
              <a:sym typeface="Droid Serif"/>
            </a:endParaRPr>
          </a:p>
          <a:p>
            <a:pPr indent="-342900" lvl="0" marL="9144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Style the first id with a text color of yellow</a:t>
            </a:r>
            <a:endParaRPr sz="1800">
              <a:solidFill>
                <a:schemeClr val="dk2"/>
              </a:solidFill>
              <a:latin typeface="Droid Serif"/>
              <a:ea typeface="Droid Serif"/>
              <a:cs typeface="Droid Serif"/>
              <a:sym typeface="Droid Serif"/>
            </a:endParaRPr>
          </a:p>
          <a:p>
            <a:pPr indent="-342900" lvl="0" marL="914400" marR="0" rtl="0" algn="l">
              <a:lnSpc>
                <a:spcPct val="100000"/>
              </a:lnSpc>
              <a:spcBef>
                <a:spcPts val="0"/>
              </a:spcBef>
              <a:spcAft>
                <a:spcPts val="0"/>
              </a:spcAft>
              <a:buClr>
                <a:schemeClr val="dk2"/>
              </a:buClr>
              <a:buSzPts val="1800"/>
              <a:buFont typeface="Droid Serif"/>
              <a:buChar char="●"/>
            </a:pPr>
            <a:r>
              <a:rPr lang="en" sz="1800">
                <a:solidFill>
                  <a:schemeClr val="dk2"/>
                </a:solidFill>
                <a:latin typeface="Droid Serif"/>
                <a:ea typeface="Droid Serif"/>
                <a:cs typeface="Droid Serif"/>
                <a:sym typeface="Droid Serif"/>
              </a:rPr>
              <a:t>Style the second id with a text color red</a:t>
            </a:r>
            <a:endParaRPr sz="1800">
              <a:solidFill>
                <a:schemeClr val="dk2"/>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000">
              <a:solidFill>
                <a:srgbClr val="303336"/>
              </a:solidFill>
              <a:highlight>
                <a:srgbClr val="EFF0F1"/>
              </a:highlight>
              <a:latin typeface="Consolas"/>
              <a:ea typeface="Consolas"/>
              <a:cs typeface="Consolas"/>
              <a:sym typeface="Consolas"/>
            </a:endParaRPr>
          </a:p>
          <a:p>
            <a:pPr indent="0" lvl="0" marL="0" marR="0" rtl="0" algn="l">
              <a:lnSpc>
                <a:spcPct val="100000"/>
              </a:lnSpc>
              <a:spcBef>
                <a:spcPts val="1100"/>
              </a:spcBef>
              <a:spcAft>
                <a:spcPts val="0"/>
              </a:spcAft>
              <a:buNone/>
            </a:pPr>
            <a:r>
              <a:t/>
            </a:r>
            <a:endParaRPr>
              <a:solidFill>
                <a:schemeClr val="dk2"/>
              </a:solidFill>
              <a:latin typeface="Droid Serif"/>
              <a:ea typeface="Droid Serif"/>
              <a:cs typeface="Droid Serif"/>
              <a:sym typeface="Droid Serif"/>
            </a:endParaRPr>
          </a:p>
        </p:txBody>
      </p:sp>
      <p:sp>
        <p:nvSpPr>
          <p:cNvPr id="225" name="Google Shape;225;p3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Selectors </a:t>
            </a:r>
            <a:endParaRPr/>
          </a:p>
        </p:txBody>
      </p:sp>
      <p:pic>
        <p:nvPicPr>
          <p:cNvPr id="226" name="Google Shape;226;p36"/>
          <p:cNvPicPr preferRelativeResize="0"/>
          <p:nvPr/>
        </p:nvPicPr>
        <p:blipFill>
          <a:blip r:embed="rId3">
            <a:alphaModFix/>
          </a:blip>
          <a:stretch>
            <a:fillRect/>
          </a:stretch>
        </p:blipFill>
        <p:spPr>
          <a:xfrm>
            <a:off x="7281050" y="3315025"/>
            <a:ext cx="1465325" cy="136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Selectors </a:t>
            </a:r>
            <a:endParaRPr/>
          </a:p>
        </p:txBody>
      </p:sp>
      <p:pic>
        <p:nvPicPr>
          <p:cNvPr id="232" name="Google Shape;232;p37"/>
          <p:cNvPicPr preferRelativeResize="0"/>
          <p:nvPr/>
        </p:nvPicPr>
        <p:blipFill>
          <a:blip r:embed="rId3">
            <a:alphaModFix/>
          </a:blip>
          <a:stretch>
            <a:fillRect/>
          </a:stretch>
        </p:blipFill>
        <p:spPr>
          <a:xfrm>
            <a:off x="2173050" y="603575"/>
            <a:ext cx="4582900" cy="4013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434343"/>
              </a:buClr>
              <a:buFont typeface="Montserrat"/>
              <a:buNone/>
            </a:pPr>
            <a:r>
              <a:rPr b="0" i="0" lang="en" sz="2400" u="none" cap="none" strike="noStrike">
                <a:solidFill>
                  <a:srgbClr val="434343"/>
                </a:solidFill>
                <a:latin typeface="Montserrat"/>
                <a:ea typeface="Montserrat"/>
                <a:cs typeface="Montserrat"/>
                <a:sym typeface="Montserrat"/>
              </a:rPr>
              <a:t>CSS</a:t>
            </a:r>
            <a:endParaRPr/>
          </a:p>
        </p:txBody>
      </p:sp>
      <p:sp>
        <p:nvSpPr>
          <p:cNvPr id="238" name="Google Shape;238;p38"/>
          <p:cNvSpPr txBox="1"/>
          <p:nvPr/>
        </p:nvSpPr>
        <p:spPr>
          <a:xfrm>
            <a:off x="3858675" y="528406"/>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Montserrat"/>
              <a:buNone/>
            </a:pPr>
            <a:r>
              <a:t/>
            </a:r>
            <a:endParaRPr b="0" i="0" sz="1400" u="none" cap="none" strike="noStrike">
              <a:solidFill>
                <a:srgbClr val="000000"/>
              </a:solidFill>
              <a:latin typeface="Arial"/>
              <a:ea typeface="Arial"/>
              <a:cs typeface="Arial"/>
              <a:sym typeface="Arial"/>
            </a:endParaRPr>
          </a:p>
        </p:txBody>
      </p:sp>
      <p:sp>
        <p:nvSpPr>
          <p:cNvPr id="239" name="Google Shape;239;p38"/>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Droid Serif"/>
              <a:buNone/>
            </a:pPr>
            <a:r>
              <a:rPr b="0" i="0" lang="en" sz="1800" u="none" cap="none" strike="noStrike">
                <a:solidFill>
                  <a:srgbClr val="FFFFFF"/>
                </a:solidFill>
                <a:latin typeface="Droid Serif"/>
                <a:ea typeface="Droid Serif"/>
                <a:cs typeface="Droid Serif"/>
                <a:sym typeface="Droid Serif"/>
              </a:rPr>
              <a:t>Exercise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Inserting External CSS</a:t>
            </a:r>
            <a:endParaRPr/>
          </a:p>
        </p:txBody>
      </p:sp>
      <p:sp>
        <p:nvSpPr>
          <p:cNvPr id="245" name="Google Shape;245;p39"/>
          <p:cNvSpPr txBox="1"/>
          <p:nvPr/>
        </p:nvSpPr>
        <p:spPr>
          <a:xfrm>
            <a:off x="5717550" y="11892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900" u="none" cap="none" strike="noStrike">
              <a:solidFill>
                <a:srgbClr val="000000"/>
              </a:solidFill>
              <a:latin typeface="Arial"/>
              <a:ea typeface="Arial"/>
              <a:cs typeface="Arial"/>
              <a:sym typeface="Arial"/>
            </a:endParaRPr>
          </a:p>
        </p:txBody>
      </p:sp>
      <p:sp>
        <p:nvSpPr>
          <p:cNvPr id="246" name="Google Shape;246;p39"/>
          <p:cNvSpPr txBox="1"/>
          <p:nvPr/>
        </p:nvSpPr>
        <p:spPr>
          <a:xfrm>
            <a:off x="2456350" y="2272025"/>
            <a:ext cx="3535800" cy="32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rPr b="1" lang="en">
                <a:solidFill>
                  <a:schemeClr val="dk1"/>
                </a:solidFill>
              </a:rPr>
              <a:t>Preview </a:t>
            </a:r>
            <a:r>
              <a:rPr b="1" i="0" lang="en" sz="1400" u="none" cap="none" strike="noStrike">
                <a:solidFill>
                  <a:schemeClr val="dk1"/>
                </a:solidFill>
              </a:rPr>
              <a:t>Result </a:t>
            </a:r>
            <a:r>
              <a:rPr b="1" lang="en">
                <a:solidFill>
                  <a:schemeClr val="dk1"/>
                </a:solidFill>
              </a:rPr>
              <a:t>Should Look Like this</a:t>
            </a:r>
            <a:r>
              <a:rPr b="1" i="0" lang="en" sz="1400" u="none" cap="none" strike="noStrike">
                <a:solidFill>
                  <a:schemeClr val="dk1"/>
                </a:solidFill>
              </a:rPr>
              <a:t>:</a:t>
            </a:r>
            <a:endParaRPr b="1"/>
          </a:p>
        </p:txBody>
      </p:sp>
      <p:pic>
        <p:nvPicPr>
          <p:cNvPr id="247" name="Google Shape;247;p39"/>
          <p:cNvPicPr preferRelativeResize="0"/>
          <p:nvPr/>
        </p:nvPicPr>
        <p:blipFill rotWithShape="1">
          <a:blip r:embed="rId3">
            <a:alphaModFix/>
          </a:blip>
          <a:srcRect b="0" l="0" r="0" t="0"/>
          <a:stretch/>
        </p:blipFill>
        <p:spPr>
          <a:xfrm>
            <a:off x="2346300" y="2734675"/>
            <a:ext cx="4319100" cy="1922100"/>
          </a:xfrm>
          <a:prstGeom prst="rect">
            <a:avLst/>
          </a:prstGeom>
          <a:noFill/>
          <a:ln>
            <a:noFill/>
          </a:ln>
        </p:spPr>
      </p:pic>
      <p:sp>
        <p:nvSpPr>
          <p:cNvPr id="248" name="Google Shape;248;p39"/>
          <p:cNvSpPr txBox="1"/>
          <p:nvPr/>
        </p:nvSpPr>
        <p:spPr>
          <a:xfrm>
            <a:off x="726475" y="666050"/>
            <a:ext cx="7643700" cy="13521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Droid Serif"/>
              <a:buChar char="●"/>
            </a:pPr>
            <a:r>
              <a:rPr lang="en" sz="1800">
                <a:solidFill>
                  <a:schemeClr val="dk2"/>
                </a:solidFill>
                <a:latin typeface="Droid Serif"/>
                <a:ea typeface="Droid Serif"/>
                <a:cs typeface="Droid Serif"/>
                <a:sym typeface="Droid Serif"/>
              </a:rPr>
              <a:t>Create a page called </a:t>
            </a:r>
            <a:r>
              <a:rPr lang="en" sz="1800">
                <a:solidFill>
                  <a:srgbClr val="0000FF"/>
                </a:solidFill>
                <a:latin typeface="Droid Serif"/>
                <a:ea typeface="Droid Serif"/>
                <a:cs typeface="Droid Serif"/>
                <a:sym typeface="Droid Serif"/>
              </a:rPr>
              <a:t>external.html</a:t>
            </a:r>
            <a:r>
              <a:rPr lang="en" sz="1800">
                <a:solidFill>
                  <a:schemeClr val="dk2"/>
                </a:solidFill>
                <a:latin typeface="Droid Serif"/>
                <a:ea typeface="Droid Serif"/>
                <a:cs typeface="Droid Serif"/>
                <a:sym typeface="Droid Serif"/>
              </a:rPr>
              <a:t>  with </a:t>
            </a:r>
            <a:r>
              <a:rPr lang="en" sz="1800">
                <a:solidFill>
                  <a:srgbClr val="FF0000"/>
                </a:solidFill>
                <a:latin typeface="Droid Serif"/>
                <a:ea typeface="Droid Serif"/>
                <a:cs typeface="Droid Serif"/>
                <a:sym typeface="Droid Serif"/>
              </a:rPr>
              <a:t>external styling page called </a:t>
            </a:r>
            <a:r>
              <a:rPr lang="en" sz="1800">
                <a:solidFill>
                  <a:srgbClr val="0000FF"/>
                </a:solidFill>
                <a:latin typeface="Droid Serif"/>
                <a:ea typeface="Droid Serif"/>
                <a:cs typeface="Droid Serif"/>
                <a:sym typeface="Droid Serif"/>
              </a:rPr>
              <a:t>mystyle.css</a:t>
            </a:r>
            <a:r>
              <a:rPr lang="en" sz="1800">
                <a:solidFill>
                  <a:schemeClr val="dk2"/>
                </a:solidFill>
                <a:latin typeface="Droid Serif"/>
                <a:ea typeface="Droid Serif"/>
                <a:cs typeface="Droid Serif"/>
                <a:sym typeface="Droid Serif"/>
              </a:rPr>
              <a:t> </a:t>
            </a:r>
            <a:endParaRPr sz="1800">
              <a:solidFill>
                <a:schemeClr val="dk2"/>
              </a:solidFill>
              <a:latin typeface="Droid Serif"/>
              <a:ea typeface="Droid Serif"/>
              <a:cs typeface="Droid Serif"/>
              <a:sym typeface="Droid Serif"/>
            </a:endParaRPr>
          </a:p>
          <a:p>
            <a:pPr indent="0" lvl="0" marL="457200" rtl="0" algn="l">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rtl="0" algn="l">
              <a:spcBef>
                <a:spcPts val="0"/>
              </a:spcBef>
              <a:spcAft>
                <a:spcPts val="0"/>
              </a:spcAft>
              <a:buSzPts val="1800"/>
              <a:buFont typeface="Droid Serif"/>
              <a:buChar char="●"/>
            </a:pPr>
            <a:r>
              <a:rPr lang="en" sz="1800">
                <a:solidFill>
                  <a:schemeClr val="dk2"/>
                </a:solidFill>
                <a:latin typeface="Droid Serif"/>
                <a:ea typeface="Droid Serif"/>
                <a:cs typeface="Droid Serif"/>
                <a:sym typeface="Droid Serif"/>
              </a:rPr>
              <a:t>save the html page into </a:t>
            </a:r>
            <a:r>
              <a:rPr lang="en" sz="1800">
                <a:solidFill>
                  <a:srgbClr val="0000FF"/>
                </a:solidFill>
                <a:latin typeface="Droid Serif"/>
                <a:ea typeface="Droid Serif"/>
                <a:cs typeface="Droid Serif"/>
                <a:sym typeface="Droid Serif"/>
              </a:rPr>
              <a:t>public_html/class-samples</a:t>
            </a:r>
            <a:r>
              <a:rPr lang="en" sz="1800">
                <a:solidFill>
                  <a:schemeClr val="dk2"/>
                </a:solidFill>
                <a:latin typeface="Droid Serif"/>
                <a:ea typeface="Droid Serif"/>
                <a:cs typeface="Droid Serif"/>
                <a:sym typeface="Droid Serif"/>
              </a:rPr>
              <a:t> directory</a:t>
            </a:r>
            <a:endParaRPr sz="1800">
              <a:solidFill>
                <a:schemeClr val="dk2"/>
              </a:solidFill>
              <a:latin typeface="Droid Serif"/>
              <a:ea typeface="Droid Serif"/>
              <a:cs typeface="Droid Serif"/>
              <a:sym typeface="Droid Serif"/>
            </a:endParaRPr>
          </a:p>
          <a:p>
            <a:pPr indent="0" lvl="0" marL="457200" rtl="0" algn="l">
              <a:spcBef>
                <a:spcPts val="0"/>
              </a:spcBef>
              <a:spcAft>
                <a:spcPts val="0"/>
              </a:spcAft>
              <a:buNone/>
            </a:pPr>
            <a:r>
              <a:t/>
            </a:r>
            <a:endParaRPr sz="1800">
              <a:solidFill>
                <a:schemeClr val="dk2"/>
              </a:solidFill>
              <a:latin typeface="Droid Serif"/>
              <a:ea typeface="Droid Serif"/>
              <a:cs typeface="Droid Serif"/>
              <a:sym typeface="Droid Serif"/>
            </a:endParaRPr>
          </a:p>
          <a:p>
            <a:pPr indent="-342900" lvl="0" marL="457200" rtl="0" algn="l">
              <a:spcBef>
                <a:spcPts val="0"/>
              </a:spcBef>
              <a:spcAft>
                <a:spcPts val="0"/>
              </a:spcAft>
              <a:buSzPts val="1800"/>
              <a:buFont typeface="Droid Serif"/>
              <a:buChar char="●"/>
            </a:pPr>
            <a:r>
              <a:rPr lang="en" sz="1800">
                <a:solidFill>
                  <a:schemeClr val="dk2"/>
                </a:solidFill>
                <a:latin typeface="Droid Serif"/>
                <a:ea typeface="Droid Serif"/>
                <a:cs typeface="Droid Serif"/>
                <a:sym typeface="Droid Serif"/>
              </a:rPr>
              <a:t>save the css page into </a:t>
            </a:r>
            <a:r>
              <a:rPr lang="en" sz="1800">
                <a:solidFill>
                  <a:srgbClr val="0000FF"/>
                </a:solidFill>
                <a:latin typeface="Droid Serif"/>
                <a:ea typeface="Droid Serif"/>
                <a:cs typeface="Droid Serif"/>
                <a:sym typeface="Droid Serif"/>
              </a:rPr>
              <a:t>public_html/class-samples/css</a:t>
            </a:r>
            <a:r>
              <a:rPr lang="en" sz="1800">
                <a:solidFill>
                  <a:schemeClr val="dk2"/>
                </a:solidFill>
                <a:latin typeface="Droid Serif"/>
                <a:ea typeface="Droid Serif"/>
                <a:cs typeface="Droid Serif"/>
                <a:sym typeface="Droid Serif"/>
              </a:rPr>
              <a:t> directory</a:t>
            </a:r>
            <a:endParaRPr sz="1800">
              <a:solidFill>
                <a:schemeClr val="dk2"/>
              </a:solidFill>
              <a:latin typeface="Droid Serif"/>
              <a:ea typeface="Droid Serif"/>
              <a:cs typeface="Droid Serif"/>
              <a:sym typeface="Droid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idx="4294967295" type="ctrTitle"/>
          </p:nvPr>
        </p:nvSpPr>
        <p:spPr>
          <a:xfrm>
            <a:off x="1603800" y="1803599"/>
            <a:ext cx="5936400" cy="1159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Color</a:t>
            </a:r>
            <a:endParaRPr/>
          </a:p>
        </p:txBody>
      </p:sp>
      <p:grpSp>
        <p:nvGrpSpPr>
          <p:cNvPr id="254" name="Google Shape;254;p40"/>
          <p:cNvGrpSpPr/>
          <p:nvPr/>
        </p:nvGrpSpPr>
        <p:grpSpPr>
          <a:xfrm>
            <a:off x="4233534" y="499007"/>
            <a:ext cx="677029" cy="1103728"/>
            <a:chOff x="6730350" y="2315900"/>
            <a:chExt cx="257700" cy="420100"/>
          </a:xfrm>
        </p:grpSpPr>
        <p:sp>
          <p:nvSpPr>
            <p:cNvPr id="255" name="Google Shape;255;p40"/>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56" name="Google Shape;256;p40"/>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57" name="Google Shape;257;p40"/>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58" name="Google Shape;258;p40"/>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59" name="Google Shape;259;p40"/>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1</a:t>
            </a:r>
            <a:endParaRPr/>
          </a:p>
        </p:txBody>
      </p:sp>
      <p:sp>
        <p:nvSpPr>
          <p:cNvPr id="66" name="Google Shape;66;p14"/>
          <p:cNvSpPr txBox="1"/>
          <p:nvPr/>
        </p:nvSpPr>
        <p:spPr>
          <a:xfrm>
            <a:off x="543175" y="2032175"/>
            <a:ext cx="8275200" cy="16614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240000"/>
              </a:lnSpc>
              <a:spcBef>
                <a:spcPts val="0"/>
              </a:spcBef>
              <a:spcAft>
                <a:spcPts val="0"/>
              </a:spcAft>
              <a:buClr>
                <a:schemeClr val="dk1"/>
              </a:buClr>
              <a:buSzPts val="1800"/>
              <a:buFont typeface="Consolas"/>
              <a:buChar char="❏"/>
            </a:pPr>
            <a:r>
              <a:rPr b="1" lang="en" sz="1800">
                <a:solidFill>
                  <a:schemeClr val="dk1"/>
                </a:solidFill>
                <a:latin typeface="Consolas"/>
                <a:ea typeface="Consolas"/>
                <a:cs typeface="Consolas"/>
                <a:sym typeface="Consolas"/>
              </a:rPr>
              <a:t>Create a </a:t>
            </a:r>
            <a:r>
              <a:rPr b="1" lang="en" sz="1800">
                <a:solidFill>
                  <a:srgbClr val="0000FF"/>
                </a:solidFill>
                <a:latin typeface="Consolas"/>
                <a:ea typeface="Consolas"/>
                <a:cs typeface="Consolas"/>
                <a:sym typeface="Consolas"/>
              </a:rPr>
              <a:t>css</a:t>
            </a:r>
            <a:r>
              <a:rPr b="1" lang="en" sz="1800">
                <a:solidFill>
                  <a:schemeClr val="dk1"/>
                </a:solidFill>
                <a:latin typeface="Consolas"/>
                <a:ea typeface="Consolas"/>
                <a:cs typeface="Consolas"/>
                <a:sym typeface="Consolas"/>
              </a:rPr>
              <a:t> folder in your </a:t>
            </a:r>
            <a:r>
              <a:rPr b="1" lang="en" sz="1800">
                <a:solidFill>
                  <a:srgbClr val="0000FF"/>
                </a:solidFill>
                <a:latin typeface="Consolas"/>
                <a:ea typeface="Consolas"/>
                <a:cs typeface="Consolas"/>
                <a:sym typeface="Consolas"/>
              </a:rPr>
              <a:t>public_html/class-samples</a:t>
            </a:r>
            <a:r>
              <a:rPr b="1" lang="en" sz="1800">
                <a:solidFill>
                  <a:schemeClr val="dk1"/>
                </a:solidFill>
                <a:latin typeface="Consolas"/>
                <a:ea typeface="Consolas"/>
                <a:cs typeface="Consolas"/>
                <a:sym typeface="Consolas"/>
              </a:rPr>
              <a:t> folder</a:t>
            </a:r>
            <a:endParaRPr b="1" sz="1800">
              <a:solidFill>
                <a:schemeClr val="dk1"/>
              </a:solidFill>
              <a:latin typeface="Consolas"/>
              <a:ea typeface="Consolas"/>
              <a:cs typeface="Consolas"/>
              <a:sym typeface="Consolas"/>
            </a:endParaRPr>
          </a:p>
          <a:p>
            <a:pPr indent="-342900" lvl="0" marL="457200" marR="0" rtl="0" algn="l">
              <a:lnSpc>
                <a:spcPct val="240000"/>
              </a:lnSpc>
              <a:spcBef>
                <a:spcPts val="0"/>
              </a:spcBef>
              <a:spcAft>
                <a:spcPts val="0"/>
              </a:spcAft>
              <a:buClr>
                <a:schemeClr val="dk1"/>
              </a:buClr>
              <a:buSzPts val="1800"/>
              <a:buFont typeface="Consolas"/>
              <a:buChar char="❏"/>
            </a:pPr>
            <a:r>
              <a:rPr b="1" i="0" lang="en" sz="1800" u="none" cap="none" strike="noStrike">
                <a:solidFill>
                  <a:schemeClr val="dk1"/>
                </a:solidFill>
                <a:latin typeface="Consolas"/>
                <a:ea typeface="Consolas"/>
                <a:cs typeface="Consolas"/>
                <a:sym typeface="Consolas"/>
              </a:rPr>
              <a:t>Selectors and Styling Declarations</a:t>
            </a:r>
            <a:endParaRPr/>
          </a:p>
          <a:p>
            <a:pPr indent="-342900" lvl="0" marL="457200" marR="0" rtl="0" algn="l">
              <a:lnSpc>
                <a:spcPct val="240000"/>
              </a:lnSpc>
              <a:spcBef>
                <a:spcPts val="0"/>
              </a:spcBef>
              <a:spcAft>
                <a:spcPts val="0"/>
              </a:spcAft>
              <a:buClr>
                <a:schemeClr val="dk1"/>
              </a:buClr>
              <a:buSzPts val="1800"/>
              <a:buFont typeface="Consolas"/>
              <a:buChar char="❏"/>
            </a:pPr>
            <a:r>
              <a:rPr b="1" i="0" lang="en" sz="1800" u="none" cap="none" strike="noStrike">
                <a:solidFill>
                  <a:schemeClr val="dk1"/>
                </a:solidFill>
                <a:latin typeface="Consolas"/>
                <a:ea typeface="Consolas"/>
                <a:cs typeface="Consolas"/>
                <a:sym typeface="Consolas"/>
              </a:rPr>
              <a:t>Placement </a:t>
            </a:r>
            <a:r>
              <a:rPr b="1" lang="en" sz="1800">
                <a:solidFill>
                  <a:schemeClr val="dk1"/>
                </a:solidFill>
                <a:latin typeface="Consolas"/>
                <a:ea typeface="Consolas"/>
                <a:cs typeface="Consolas"/>
                <a:sym typeface="Consolas"/>
              </a:rPr>
              <a:t>for Different Styling</a:t>
            </a:r>
            <a:endParaRPr/>
          </a:p>
          <a:p>
            <a:pPr indent="-342900" lvl="0" marL="457200" marR="0" rtl="0" algn="l">
              <a:lnSpc>
                <a:spcPct val="240000"/>
              </a:lnSpc>
              <a:spcBef>
                <a:spcPts val="0"/>
              </a:spcBef>
              <a:spcAft>
                <a:spcPts val="0"/>
              </a:spcAft>
              <a:buClr>
                <a:schemeClr val="dk1"/>
              </a:buClr>
              <a:buSzPts val="1800"/>
              <a:buFont typeface="Consolas"/>
              <a:buChar char="❏"/>
            </a:pPr>
            <a:r>
              <a:rPr b="1" i="0" lang="en" sz="1800" u="none" cap="none" strike="noStrike">
                <a:solidFill>
                  <a:schemeClr val="dk1"/>
                </a:solidFill>
                <a:latin typeface="Consolas"/>
                <a:ea typeface="Consolas"/>
                <a:cs typeface="Consolas"/>
                <a:sym typeface="Consolas"/>
              </a:rPr>
              <a:t>Color</a:t>
            </a:r>
            <a:endParaRPr/>
          </a:p>
          <a:p>
            <a:pPr indent="-342900" lvl="0" marL="457200" marR="0" rtl="0" algn="l">
              <a:lnSpc>
                <a:spcPct val="240000"/>
              </a:lnSpc>
              <a:spcBef>
                <a:spcPts val="0"/>
              </a:spcBef>
              <a:spcAft>
                <a:spcPts val="0"/>
              </a:spcAft>
              <a:buClr>
                <a:schemeClr val="dk1"/>
              </a:buClr>
              <a:buSzPts val="1800"/>
              <a:buFont typeface="Consolas"/>
              <a:buChar char="❏"/>
            </a:pPr>
            <a:r>
              <a:rPr b="1" i="0" lang="en" sz="1800" u="none" cap="none" strike="noStrike">
                <a:solidFill>
                  <a:schemeClr val="dk1"/>
                </a:solidFill>
                <a:latin typeface="Consolas"/>
                <a:ea typeface="Consolas"/>
                <a:cs typeface="Consolas"/>
                <a:sym typeface="Consolas"/>
              </a:rPr>
              <a:t>Text Formatting</a:t>
            </a:r>
            <a:endParaRPr/>
          </a:p>
          <a:p>
            <a:pPr indent="-342900" lvl="0" marL="457200" marR="0" rtl="0" algn="l">
              <a:lnSpc>
                <a:spcPct val="240000"/>
              </a:lnSpc>
              <a:spcBef>
                <a:spcPts val="0"/>
              </a:spcBef>
              <a:spcAft>
                <a:spcPts val="0"/>
              </a:spcAft>
              <a:buClr>
                <a:schemeClr val="dk1"/>
              </a:buClr>
              <a:buSzPts val="1800"/>
              <a:buFont typeface="Consolas"/>
              <a:buChar char="❏"/>
            </a:pPr>
            <a:r>
              <a:rPr b="1" i="0" lang="en" sz="1800" u="none" cap="none" strike="noStrike">
                <a:solidFill>
                  <a:schemeClr val="dk1"/>
                </a:solidFill>
                <a:latin typeface="Consolas"/>
                <a:ea typeface="Consolas"/>
                <a:cs typeface="Consolas"/>
                <a:sym typeface="Consolas"/>
              </a:rPr>
              <a:t>Boxes</a:t>
            </a:r>
            <a:endParaRPr/>
          </a:p>
          <a:p>
            <a:pPr indent="0" lvl="0" marL="457200" marR="0" rtl="0" algn="l">
              <a:lnSpc>
                <a:spcPct val="150000"/>
              </a:lnSpc>
              <a:spcBef>
                <a:spcPts val="0"/>
              </a:spcBef>
              <a:spcAft>
                <a:spcPts val="0"/>
              </a:spcAft>
              <a:buClr>
                <a:srgbClr val="0000FF"/>
              </a:buClr>
              <a:buFont typeface="Consolas"/>
              <a:buNone/>
            </a:pPr>
            <a:r>
              <a:t/>
            </a:r>
            <a:endParaRPr b="0" i="0" sz="1400" u="none" cap="none" strike="noStrike">
              <a:solidFill>
                <a:srgbClr val="000000"/>
              </a:solidFill>
              <a:latin typeface="Arial"/>
              <a:ea typeface="Arial"/>
              <a:cs typeface="Arial"/>
              <a:sym typeface="Arial"/>
            </a:endParaRPr>
          </a:p>
        </p:txBody>
      </p:sp>
      <p:sp>
        <p:nvSpPr>
          <p:cNvPr id="67" name="Google Shape;67;p14"/>
          <p:cNvSpPr txBox="1"/>
          <p:nvPr/>
        </p:nvSpPr>
        <p:spPr>
          <a:xfrm>
            <a:off x="5641000" y="16548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1</a:t>
            </a:r>
            <a:endParaRPr/>
          </a:p>
        </p:txBody>
      </p:sp>
      <p:sp>
        <p:nvSpPr>
          <p:cNvPr id="265" name="Google Shape;265;p41"/>
          <p:cNvSpPr txBox="1"/>
          <p:nvPr/>
        </p:nvSpPr>
        <p:spPr>
          <a:xfrm>
            <a:off x="752275" y="2151800"/>
            <a:ext cx="8263500" cy="16614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Color Name: </a:t>
            </a:r>
            <a:r>
              <a:rPr lang="en">
                <a:solidFill>
                  <a:schemeClr val="dk1"/>
                </a:solidFill>
                <a:latin typeface="Droid Serif"/>
                <a:ea typeface="Droid Serif"/>
                <a:cs typeface="Droid Serif"/>
                <a:sym typeface="Droid Serif"/>
              </a:rPr>
              <a:t>(red, blue etc.)</a:t>
            </a:r>
            <a:endParaRPr>
              <a:solidFill>
                <a:schemeClr val="dk1"/>
              </a:solidFill>
              <a:latin typeface="Droid Serif"/>
              <a:ea typeface="Droid Serif"/>
              <a:cs typeface="Droid Serif"/>
              <a:sym typeface="Droid Serif"/>
            </a:endParaRPr>
          </a:p>
          <a:p>
            <a:pPr indent="-317500" lvl="0" marL="457200" marR="0" rtl="0" algn="l">
              <a:lnSpc>
                <a:spcPct val="115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#rrggbb</a:t>
            </a:r>
            <a:r>
              <a:rPr lang="en">
                <a:solidFill>
                  <a:schemeClr val="dk1"/>
                </a:solidFill>
                <a:latin typeface="Droid Serif"/>
                <a:ea typeface="Droid Serif"/>
                <a:cs typeface="Droid Serif"/>
                <a:sym typeface="Droid Serif"/>
              </a:rPr>
              <a:t> - </a:t>
            </a:r>
            <a:r>
              <a:rPr lang="en">
                <a:solidFill>
                  <a:srgbClr val="0000FF"/>
                </a:solidFill>
                <a:latin typeface="Droid Serif"/>
                <a:ea typeface="Droid Serif"/>
                <a:cs typeface="Droid Serif"/>
                <a:sym typeface="Droid Serif"/>
              </a:rPr>
              <a:t>six hexadecimal digits specify the components of the color, e.g. </a:t>
            </a:r>
            <a:r>
              <a:rPr b="1" lang="en">
                <a:solidFill>
                  <a:srgbClr val="0000FF"/>
                </a:solidFill>
                <a:latin typeface="Droid Serif"/>
                <a:ea typeface="Droid Serif"/>
                <a:cs typeface="Droid Serif"/>
                <a:sym typeface="Droid Serif"/>
              </a:rPr>
              <a:t>#fce263</a:t>
            </a:r>
            <a:endParaRPr b="1" sz="1200">
              <a:solidFill>
                <a:srgbClr val="0000FF"/>
              </a:solidFill>
              <a:latin typeface="Droid Serif"/>
              <a:ea typeface="Droid Serif"/>
              <a:cs typeface="Droid Serif"/>
              <a:sym typeface="Droid Serif"/>
            </a:endParaRPr>
          </a:p>
          <a:p>
            <a:pPr indent="-317500" lvl="0" marL="457200" marR="0" rtl="0" algn="l">
              <a:lnSpc>
                <a:spcPct val="115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rgb(r,g,b)</a:t>
            </a:r>
            <a:r>
              <a:rPr lang="en">
                <a:solidFill>
                  <a:schemeClr val="dk1"/>
                </a:solidFill>
                <a:latin typeface="Droid Serif"/>
                <a:ea typeface="Droid Serif"/>
                <a:cs typeface="Droid Serif"/>
                <a:sym typeface="Droid Serif"/>
              </a:rPr>
              <a:t> - </a:t>
            </a:r>
            <a:r>
              <a:rPr lang="en">
                <a:solidFill>
                  <a:srgbClr val="0000FF"/>
                </a:solidFill>
                <a:latin typeface="Droid Serif"/>
                <a:ea typeface="Droid Serif"/>
                <a:cs typeface="Droid Serif"/>
                <a:sym typeface="Droid Serif"/>
              </a:rPr>
              <a:t>three integers (0-255) representing red, green, and blue, e.g. </a:t>
            </a:r>
            <a:r>
              <a:rPr b="1" lang="en">
                <a:solidFill>
                  <a:srgbClr val="0000FF"/>
                </a:solidFill>
                <a:latin typeface="Droid Serif"/>
                <a:ea typeface="Droid Serif"/>
                <a:cs typeface="Droid Serif"/>
                <a:sym typeface="Droid Serif"/>
              </a:rPr>
              <a:t>rgb(14,51,98)</a:t>
            </a:r>
            <a:endParaRPr b="1">
              <a:solidFill>
                <a:srgbClr val="0000FF"/>
              </a:solidFill>
              <a:latin typeface="Droid Serif"/>
              <a:ea typeface="Droid Serif"/>
              <a:cs typeface="Droid Serif"/>
              <a:sym typeface="Droid Serif"/>
            </a:endParaRPr>
          </a:p>
          <a:p>
            <a:pPr indent="-317500" lvl="0" marL="457200" marR="0" rtl="0" algn="l">
              <a:lnSpc>
                <a:spcPct val="115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rgba(r,g,b,a)</a:t>
            </a:r>
            <a:r>
              <a:rPr lang="en">
                <a:solidFill>
                  <a:schemeClr val="dk1"/>
                </a:solidFill>
                <a:latin typeface="Droid Serif"/>
                <a:ea typeface="Droid Serif"/>
                <a:cs typeface="Droid Serif"/>
                <a:sym typeface="Droid Serif"/>
              </a:rPr>
              <a:t>  - </a:t>
            </a:r>
            <a:r>
              <a:rPr lang="en">
                <a:solidFill>
                  <a:srgbClr val="0000FF"/>
                </a:solidFill>
                <a:latin typeface="Droid Serif"/>
                <a:ea typeface="Droid Serif"/>
                <a:cs typeface="Droid Serif"/>
                <a:sym typeface="Droid Serif"/>
              </a:rPr>
              <a:t>same as above, but with an additional alpha component (opacity) 0.0-1.0, e.g. </a:t>
            </a:r>
            <a:r>
              <a:rPr b="1" lang="en">
                <a:solidFill>
                  <a:srgbClr val="0000FF"/>
                </a:solidFill>
                <a:latin typeface="Droid Serif"/>
                <a:ea typeface="Droid Serif"/>
                <a:cs typeface="Droid Serif"/>
                <a:sym typeface="Droid Serif"/>
              </a:rPr>
              <a:t>rgba(14,51,98,0.7)</a:t>
            </a:r>
            <a:endParaRPr b="1">
              <a:latin typeface="Droid Serif"/>
              <a:ea typeface="Droid Serif"/>
              <a:cs typeface="Droid Serif"/>
              <a:sym typeface="Droid Serif"/>
            </a:endParaRPr>
          </a:p>
          <a:p>
            <a:pPr indent="-317500" lvl="0" marL="457200" marR="0" rtl="0" algn="l">
              <a:lnSpc>
                <a:spcPct val="115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hsl(</a:t>
            </a:r>
            <a:r>
              <a:rPr b="1" lang="en">
                <a:latin typeface="Droid Serif"/>
                <a:ea typeface="Droid Serif"/>
                <a:cs typeface="Droid Serif"/>
                <a:sym typeface="Droid Serif"/>
              </a:rPr>
              <a:t>120, 100%, 50%</a:t>
            </a:r>
            <a:r>
              <a:rPr b="1" lang="en">
                <a:solidFill>
                  <a:schemeClr val="dk1"/>
                </a:solidFill>
                <a:latin typeface="Droid Serif"/>
                <a:ea typeface="Droid Serif"/>
                <a:cs typeface="Droid Serif"/>
                <a:sym typeface="Droid Serif"/>
              </a:rPr>
              <a:t>)</a:t>
            </a:r>
            <a:r>
              <a:rPr lang="en">
                <a:solidFill>
                  <a:schemeClr val="dk1"/>
                </a:solidFill>
                <a:latin typeface="Droid Serif"/>
                <a:ea typeface="Droid Serif"/>
                <a:cs typeface="Droid Serif"/>
                <a:sym typeface="Droid Serif"/>
              </a:rPr>
              <a:t> </a:t>
            </a:r>
            <a:r>
              <a:rPr lang="en">
                <a:solidFill>
                  <a:srgbClr val="0000FF"/>
                </a:solidFill>
                <a:latin typeface="Droid Serif"/>
                <a:ea typeface="Droid Serif"/>
                <a:cs typeface="Droid Serif"/>
                <a:sym typeface="Droid Serif"/>
              </a:rPr>
              <a:t>Hue, Saturation, Lightness</a:t>
            </a:r>
            <a:endParaRPr>
              <a:latin typeface="Droid Serif"/>
              <a:ea typeface="Droid Serif"/>
              <a:cs typeface="Droid Serif"/>
              <a:sym typeface="Droid Serif"/>
            </a:endParaRPr>
          </a:p>
          <a:p>
            <a:pPr indent="-317500" lvl="0" marL="457200" marR="0" rtl="0" algn="l">
              <a:lnSpc>
                <a:spcPct val="115000"/>
              </a:lnSpc>
              <a:spcBef>
                <a:spcPts val="1000"/>
              </a:spcBef>
              <a:spcAft>
                <a:spcPts val="0"/>
              </a:spcAft>
              <a:buClr>
                <a:schemeClr val="dk1"/>
              </a:buClr>
              <a:buSzPts val="1400"/>
              <a:buFont typeface="Droid Serif"/>
              <a:buChar char="❏"/>
            </a:pPr>
            <a:r>
              <a:rPr b="1" lang="en">
                <a:solidFill>
                  <a:schemeClr val="dk1"/>
                </a:solidFill>
                <a:latin typeface="Droid Serif"/>
                <a:ea typeface="Droid Serif"/>
                <a:cs typeface="Droid Serif"/>
                <a:sym typeface="Droid Serif"/>
              </a:rPr>
              <a:t>hsla(120, 100%, 50% , 1.0)</a:t>
            </a:r>
            <a:r>
              <a:rPr lang="en">
                <a:solidFill>
                  <a:schemeClr val="dk1"/>
                </a:solidFill>
                <a:latin typeface="Droid Serif"/>
                <a:ea typeface="Droid Serif"/>
                <a:cs typeface="Droid Serif"/>
                <a:sym typeface="Droid Serif"/>
              </a:rPr>
              <a:t> </a:t>
            </a:r>
            <a:r>
              <a:rPr lang="en">
                <a:solidFill>
                  <a:srgbClr val="0000FF"/>
                </a:solidFill>
                <a:latin typeface="Droid Serif"/>
                <a:ea typeface="Droid Serif"/>
                <a:cs typeface="Droid Serif"/>
                <a:sym typeface="Droid Serif"/>
              </a:rPr>
              <a:t>Hue, Saturation, Lightness, Alpha</a:t>
            </a:r>
            <a:endParaRPr>
              <a:latin typeface="Droid Serif"/>
              <a:ea typeface="Droid Serif"/>
              <a:cs typeface="Droid Serif"/>
              <a:sym typeface="Droid Serif"/>
            </a:endParaRPr>
          </a:p>
          <a:p>
            <a:pPr indent="0" lvl="0" marL="457200" marR="0" rtl="0" algn="l">
              <a:lnSpc>
                <a:spcPct val="150000"/>
              </a:lnSpc>
              <a:spcBef>
                <a:spcPts val="1000"/>
              </a:spcBef>
              <a:spcAft>
                <a:spcPts val="0"/>
              </a:spcAft>
              <a:buClr>
                <a:srgbClr val="0000FF"/>
              </a:buClr>
              <a:buFont typeface="Consolas"/>
              <a:buNone/>
            </a:pPr>
            <a:r>
              <a:t/>
            </a:r>
            <a:endParaRPr>
              <a:latin typeface="Droid Serif"/>
              <a:ea typeface="Droid Serif"/>
              <a:cs typeface="Droid Serif"/>
              <a:sym typeface="Droid Serif"/>
            </a:endParaRPr>
          </a:p>
          <a:p>
            <a:pPr indent="0" lvl="0" marL="457200" marR="0" rtl="0" algn="l">
              <a:lnSpc>
                <a:spcPct val="150000"/>
              </a:lnSpc>
              <a:spcBef>
                <a:spcPts val="0"/>
              </a:spcBef>
              <a:spcAft>
                <a:spcPts val="0"/>
              </a:spcAft>
              <a:buClr>
                <a:srgbClr val="0000FF"/>
              </a:buClr>
              <a:buFont typeface="Consolas"/>
              <a:buNone/>
            </a:pPr>
            <a:r>
              <a:rPr lang="en" u="sng">
                <a:solidFill>
                  <a:schemeClr val="hlink"/>
                </a:solidFill>
                <a:hlinkClick r:id="rId3"/>
              </a:rPr>
              <a:t>https://www.w3schools.com/cssref/css_colors_legal.asp</a:t>
            </a:r>
            <a:endParaRPr/>
          </a:p>
          <a:p>
            <a:pPr indent="0" lvl="0" marL="457200" marR="0" rtl="0" algn="l">
              <a:lnSpc>
                <a:spcPct val="150000"/>
              </a:lnSpc>
              <a:spcBef>
                <a:spcPts val="0"/>
              </a:spcBef>
              <a:spcAft>
                <a:spcPts val="0"/>
              </a:spcAft>
              <a:buClr>
                <a:srgbClr val="0000FF"/>
              </a:buClr>
              <a:buFont typeface="Consolas"/>
              <a:buNone/>
            </a:pPr>
            <a:r>
              <a:t/>
            </a:r>
            <a:endParaRPr/>
          </a:p>
        </p:txBody>
      </p:sp>
      <p:sp>
        <p:nvSpPr>
          <p:cNvPr id="266" name="Google Shape;266;p41"/>
          <p:cNvSpPr txBox="1"/>
          <p:nvPr/>
        </p:nvSpPr>
        <p:spPr>
          <a:xfrm>
            <a:off x="457350" y="527725"/>
            <a:ext cx="5572800" cy="41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Droid Serif"/>
                <a:ea typeface="Droid Serif"/>
                <a:cs typeface="Droid Serif"/>
                <a:sym typeface="Droid Serif"/>
              </a:rPr>
              <a:t>Options for Applying Colors</a:t>
            </a:r>
            <a:endParaRPr sz="1800">
              <a:solidFill>
                <a:schemeClr val="dk2"/>
              </a:solidFill>
              <a:latin typeface="Droid Serif"/>
              <a:ea typeface="Droid Serif"/>
              <a:cs typeface="Droid Serif"/>
              <a:sym typeface="Droid Serif"/>
            </a:endParaRPr>
          </a:p>
          <a:p>
            <a:pPr indent="0" lvl="0" marL="0" rtl="0" algn="l">
              <a:spcBef>
                <a:spcPts val="0"/>
              </a:spcBef>
              <a:spcAft>
                <a:spcPts val="0"/>
              </a:spcAft>
              <a:buNone/>
            </a:pPr>
            <a:r>
              <a:t/>
            </a:r>
            <a:endParaRPr sz="1800">
              <a:solidFill>
                <a:schemeClr val="dk2"/>
              </a:solidFill>
              <a:latin typeface="Droid Serif"/>
              <a:ea typeface="Droid Serif"/>
              <a:cs typeface="Droid Serif"/>
              <a:sym typeface="Droid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72" name="Google Shape;272;p42"/>
          <p:cNvSpPr txBox="1"/>
          <p:nvPr>
            <p:ph idx="1" type="body"/>
          </p:nvPr>
        </p:nvSpPr>
        <p:spPr>
          <a:xfrm>
            <a:off x="449500" y="312725"/>
            <a:ext cx="4854600" cy="7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400" u="none" cap="none" strike="noStrike">
                <a:solidFill>
                  <a:schemeClr val="dk2"/>
                </a:solidFill>
                <a:latin typeface="Droid Serif"/>
                <a:ea typeface="Droid Serif"/>
                <a:cs typeface="Droid Serif"/>
                <a:sym typeface="Droid Serif"/>
              </a:rPr>
              <a:t>Applying Color and Opacity:</a:t>
            </a:r>
            <a:endParaRPr b="0" i="0" sz="1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a:solidFill>
                <a:schemeClr val="dk2"/>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b="0" i="0" lang="en" sz="1400" u="none" cap="none" strike="noStrike">
                <a:solidFill>
                  <a:schemeClr val="dk2"/>
                </a:solidFill>
                <a:latin typeface="Droid Serif"/>
                <a:ea typeface="Droid Serif"/>
                <a:cs typeface="Droid Serif"/>
                <a:sym typeface="Droid Serif"/>
              </a:rPr>
              <a:t>RGB -Based on RGB Numbers</a:t>
            </a:r>
            <a:endParaRPr b="0" i="0" sz="1400" u="none" cap="none" strike="noStrike">
              <a:solidFill>
                <a:schemeClr val="dk2"/>
              </a:solidFill>
              <a:latin typeface="Droid Serif"/>
              <a:ea typeface="Droid Serif"/>
              <a:cs typeface="Droid Serif"/>
              <a:sym typeface="Droid Serif"/>
            </a:endParaRPr>
          </a:p>
          <a:p>
            <a:pPr indent="292100" lvl="1" marL="0" rtl="0" algn="l">
              <a:spcBef>
                <a:spcPts val="0"/>
              </a:spcBef>
              <a:spcAft>
                <a:spcPts val="0"/>
              </a:spcAft>
              <a:buClr>
                <a:srgbClr val="980000"/>
              </a:buClr>
              <a:buSzPts val="1400"/>
              <a:buChar char="□"/>
            </a:pPr>
            <a:r>
              <a:rPr lang="en" sz="1000">
                <a:solidFill>
                  <a:srgbClr val="980000"/>
                </a:solidFill>
                <a:latin typeface="Droid Serif"/>
                <a:ea typeface="Droid Serif"/>
                <a:cs typeface="Droid Serif"/>
                <a:sym typeface="Droid Serif"/>
              </a:rPr>
              <a:t>RGB color values are supported in all major</a:t>
            </a:r>
            <a:r>
              <a:rPr lang="en">
                <a:solidFill>
                  <a:srgbClr val="980000"/>
                </a:solidFill>
                <a:latin typeface="Droid Serif"/>
                <a:ea typeface="Droid Serif"/>
                <a:cs typeface="Droid Serif"/>
                <a:sym typeface="Droid Serif"/>
              </a:rPr>
              <a:t> </a:t>
            </a:r>
            <a:r>
              <a:rPr lang="en" sz="1000">
                <a:solidFill>
                  <a:srgbClr val="980000"/>
                </a:solidFill>
                <a:latin typeface="Droid Serif"/>
                <a:ea typeface="Droid Serif"/>
                <a:cs typeface="Droid Serif"/>
                <a:sym typeface="Droid Serif"/>
              </a:rPr>
              <a:t>browsers</a:t>
            </a:r>
            <a:r>
              <a:rPr lang="en">
                <a:solidFill>
                  <a:srgbClr val="980000"/>
                </a:solidFill>
                <a:latin typeface="Droid Serif"/>
                <a:ea typeface="Droid Serif"/>
                <a:cs typeface="Droid Serif"/>
                <a:sym typeface="Droid Serif"/>
              </a:rPr>
              <a:t>.</a:t>
            </a:r>
            <a:endParaRPr>
              <a:solidFill>
                <a:srgbClr val="980000"/>
              </a:solidFill>
              <a:latin typeface="Droid Serif"/>
              <a:ea typeface="Droid Serif"/>
              <a:cs typeface="Droid Serif"/>
              <a:sym typeface="Droid Serif"/>
            </a:endParaRPr>
          </a:p>
          <a:p>
            <a:pPr indent="0" lvl="0" marL="457200" rtl="0" algn="l">
              <a:spcBef>
                <a:spcPts val="0"/>
              </a:spcBef>
              <a:spcAft>
                <a:spcPts val="0"/>
              </a:spcAft>
              <a:buNone/>
            </a:pPr>
            <a:r>
              <a:t/>
            </a:r>
            <a:endParaRPr>
              <a:solidFill>
                <a:srgbClr val="0000FF"/>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b="0" i="0" lang="en" sz="1400" u="none" cap="none" strike="noStrike">
                <a:solidFill>
                  <a:schemeClr val="dk2"/>
                </a:solidFill>
                <a:latin typeface="Droid Serif"/>
                <a:ea typeface="Droid Serif"/>
                <a:cs typeface="Droid Serif"/>
                <a:sym typeface="Droid Serif"/>
              </a:rPr>
              <a:t>RGBA -Red Green Blue Alpha</a:t>
            </a:r>
            <a:endParaRPr b="0" i="0" sz="1400" u="none" cap="none" strike="noStrike">
              <a:solidFill>
                <a:schemeClr val="dk2"/>
              </a:solidFill>
              <a:latin typeface="Droid Serif"/>
              <a:ea typeface="Droid Serif"/>
              <a:cs typeface="Droid Serif"/>
              <a:sym typeface="Droid Serif"/>
            </a:endParaRPr>
          </a:p>
          <a:p>
            <a:pPr indent="-203200" lvl="0" marL="457200" marR="0" rtl="0" algn="l">
              <a:lnSpc>
                <a:spcPct val="100000"/>
              </a:lnSpc>
              <a:spcBef>
                <a:spcPts val="0"/>
              </a:spcBef>
              <a:spcAft>
                <a:spcPts val="0"/>
              </a:spcAft>
              <a:buClr>
                <a:srgbClr val="980000"/>
              </a:buClr>
              <a:buSzPts val="1000"/>
              <a:buFont typeface="Droid Serif"/>
              <a:buChar char="⊡"/>
            </a:pPr>
            <a:r>
              <a:rPr lang="en" sz="1000">
                <a:solidFill>
                  <a:srgbClr val="980000"/>
                </a:solidFill>
                <a:latin typeface="Droid Serif"/>
                <a:ea typeface="Droid Serif"/>
                <a:cs typeface="Droid Serif"/>
                <a:sym typeface="Droid Serif"/>
              </a:rPr>
              <a:t>RGBA color values are supported in IE9+, Firefox 3+, Chrome, Safari,   and in Opera 10+.</a:t>
            </a:r>
            <a:endParaRPr sz="1000">
              <a:solidFill>
                <a:srgbClr val="980000"/>
              </a:solidFill>
              <a:latin typeface="Droid Serif"/>
              <a:ea typeface="Droid Serif"/>
              <a:cs typeface="Droid Serif"/>
              <a:sym typeface="Droid Serif"/>
            </a:endParaRPr>
          </a:p>
          <a:p>
            <a:pPr indent="-203200" lvl="0" marL="457200" marR="0" rtl="0" algn="l">
              <a:lnSpc>
                <a:spcPct val="100000"/>
              </a:lnSpc>
              <a:spcBef>
                <a:spcPts val="0"/>
              </a:spcBef>
              <a:spcAft>
                <a:spcPts val="0"/>
              </a:spcAft>
              <a:buClr>
                <a:srgbClr val="980000"/>
              </a:buClr>
              <a:buSzPts val="1000"/>
              <a:buFont typeface="Droid Serif"/>
              <a:buChar char="⊡"/>
            </a:pPr>
            <a:r>
              <a:rPr lang="en" sz="1000">
                <a:solidFill>
                  <a:srgbClr val="980000"/>
                </a:solidFill>
                <a:latin typeface="Droid Serif"/>
                <a:ea typeface="Droid Serif"/>
                <a:cs typeface="Droid Serif"/>
                <a:sym typeface="Droid Serif"/>
              </a:rPr>
              <a:t>RGBA color values are an extension of RGB color values with an alpha channel - which specifies the opacity of the object.</a:t>
            </a:r>
            <a:endParaRPr sz="1000">
              <a:solidFill>
                <a:srgbClr val="980000"/>
              </a:solidFill>
              <a:latin typeface="Droid Serif"/>
              <a:ea typeface="Droid Serif"/>
              <a:cs typeface="Droid Serif"/>
              <a:sym typeface="Droid Serif"/>
            </a:endParaRPr>
          </a:p>
          <a:p>
            <a:pPr indent="-203200" lvl="0" marL="457200" marR="0" rtl="0" algn="l">
              <a:lnSpc>
                <a:spcPct val="100000"/>
              </a:lnSpc>
              <a:spcBef>
                <a:spcPts val="0"/>
              </a:spcBef>
              <a:spcAft>
                <a:spcPts val="0"/>
              </a:spcAft>
              <a:buClr>
                <a:srgbClr val="980000"/>
              </a:buClr>
              <a:buSzPts val="1000"/>
              <a:buFont typeface="Droid Serif"/>
              <a:buChar char="⊡"/>
            </a:pPr>
            <a:r>
              <a:rPr lang="en" sz="1000">
                <a:solidFill>
                  <a:srgbClr val="980000"/>
                </a:solidFill>
                <a:latin typeface="Droid Serif"/>
                <a:ea typeface="Droid Serif"/>
                <a:cs typeface="Droid Serif"/>
                <a:sym typeface="Droid Serif"/>
              </a:rPr>
              <a:t>An RGBA color value is specified with: rgba(red, green, blue, alpha). The alpha parameter is a number between 0.0 (fully transparent) and 1.0 (fully opaque).</a:t>
            </a:r>
            <a:endParaRPr sz="1000">
              <a:solidFill>
                <a:srgbClr val="980000"/>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chemeClr val="dk2"/>
              </a:buClr>
              <a:buSzPts val="1400"/>
              <a:buFont typeface="Droid Serif"/>
              <a:buChar char="⊡"/>
            </a:pPr>
            <a:r>
              <a:rPr b="0" i="0" lang="en" sz="1400" u="none" cap="none" strike="noStrike">
                <a:solidFill>
                  <a:schemeClr val="dk2"/>
                </a:solidFill>
                <a:latin typeface="Droid Serif"/>
                <a:ea typeface="Droid Serif"/>
                <a:cs typeface="Droid Serif"/>
                <a:sym typeface="Droid Serif"/>
              </a:rPr>
              <a:t>HEX Code- Can use last 3 Octets with #</a:t>
            </a:r>
            <a:endParaRPr b="0" i="0" sz="1400" u="none" cap="none" strike="noStrike">
              <a:solidFill>
                <a:schemeClr val="dk2"/>
              </a:solidFill>
              <a:latin typeface="Droid Serif"/>
              <a:ea typeface="Droid Serif"/>
              <a:cs typeface="Droid Serif"/>
              <a:sym typeface="Droid Serif"/>
            </a:endParaRPr>
          </a:p>
          <a:p>
            <a:pPr indent="292100" lvl="1" marL="0" marR="0" rtl="0" algn="l">
              <a:lnSpc>
                <a:spcPct val="100000"/>
              </a:lnSpc>
              <a:spcBef>
                <a:spcPts val="0"/>
              </a:spcBef>
              <a:spcAft>
                <a:spcPts val="0"/>
              </a:spcAft>
              <a:buClr>
                <a:srgbClr val="980000"/>
              </a:buClr>
              <a:buSzPts val="1400"/>
              <a:buFont typeface="Droid Serif"/>
              <a:buChar char="□"/>
            </a:pPr>
            <a:r>
              <a:rPr lang="en" sz="1000">
                <a:solidFill>
                  <a:srgbClr val="980000"/>
                </a:solidFill>
                <a:latin typeface="Droid Serif"/>
                <a:ea typeface="Droid Serif"/>
                <a:cs typeface="Droid Serif"/>
                <a:sym typeface="Droid Serif"/>
              </a:rPr>
              <a:t>Hexadecimal color values are supported in all major</a:t>
            </a:r>
            <a:r>
              <a:rPr lang="en">
                <a:solidFill>
                  <a:srgbClr val="980000"/>
                </a:solidFill>
                <a:latin typeface="Droid Serif"/>
                <a:ea typeface="Droid Serif"/>
                <a:cs typeface="Droid Serif"/>
                <a:sym typeface="Droid Serif"/>
              </a:rPr>
              <a:t> </a:t>
            </a:r>
            <a:r>
              <a:rPr lang="en" sz="1000">
                <a:solidFill>
                  <a:srgbClr val="980000"/>
                </a:solidFill>
                <a:latin typeface="Droid Serif"/>
                <a:ea typeface="Droid Serif"/>
                <a:cs typeface="Droid Serif"/>
                <a:sym typeface="Droid Serif"/>
              </a:rPr>
              <a:t>browsers</a:t>
            </a:r>
            <a:r>
              <a:rPr lang="en">
                <a:solidFill>
                  <a:srgbClr val="980000"/>
                </a:solidFill>
                <a:latin typeface="Droid Serif"/>
                <a:ea typeface="Droid Serif"/>
                <a:cs typeface="Droid Serif"/>
                <a:sym typeface="Droid Serif"/>
              </a:rPr>
              <a:t>.</a:t>
            </a:r>
            <a:endParaRPr>
              <a:solidFill>
                <a:srgbClr val="980000"/>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p>
          <a:p>
            <a:pPr indent="-228600" lvl="0" marL="457200" marR="0" rtl="0" algn="l">
              <a:lnSpc>
                <a:spcPct val="100000"/>
              </a:lnSpc>
              <a:spcBef>
                <a:spcPts val="0"/>
              </a:spcBef>
              <a:spcAft>
                <a:spcPts val="0"/>
              </a:spcAft>
              <a:buClr>
                <a:schemeClr val="dk2"/>
              </a:buClr>
              <a:buSzPts val="1400"/>
              <a:buFont typeface="Droid Serif"/>
              <a:buChar char="⊡"/>
            </a:pPr>
            <a:r>
              <a:rPr b="0" i="0" lang="en" sz="1400" u="none" cap="none" strike="noStrike">
                <a:solidFill>
                  <a:schemeClr val="dk2"/>
                </a:solidFill>
                <a:latin typeface="Droid Serif"/>
                <a:ea typeface="Droid Serif"/>
                <a:cs typeface="Droid Serif"/>
                <a:sym typeface="Droid Serif"/>
              </a:rPr>
              <a:t>HSL, HSLA hue, saturation, and lightness</a:t>
            </a:r>
            <a:endParaRPr b="0" i="0" sz="1400" u="none" cap="none" strike="noStrike">
              <a:solidFill>
                <a:schemeClr val="dk2"/>
              </a:solidFill>
              <a:latin typeface="Droid Serif"/>
              <a:ea typeface="Droid Serif"/>
              <a:cs typeface="Droid Serif"/>
              <a:sym typeface="Droid Serif"/>
            </a:endParaRPr>
          </a:p>
          <a:p>
            <a:pPr indent="-203200" lvl="0" marL="457200" marR="0" rtl="0" algn="l">
              <a:lnSpc>
                <a:spcPct val="100000"/>
              </a:lnSpc>
              <a:spcBef>
                <a:spcPts val="0"/>
              </a:spcBef>
              <a:spcAft>
                <a:spcPts val="0"/>
              </a:spcAft>
              <a:buClr>
                <a:srgbClr val="980000"/>
              </a:buClr>
              <a:buSzPts val="1000"/>
              <a:buFont typeface="Droid Serif"/>
              <a:buChar char="⊡"/>
            </a:pPr>
            <a:r>
              <a:rPr lang="en" sz="1000">
                <a:solidFill>
                  <a:srgbClr val="980000"/>
                </a:solidFill>
                <a:latin typeface="Droid Serif"/>
                <a:ea typeface="Droid Serif"/>
                <a:cs typeface="Droid Serif"/>
                <a:sym typeface="Droid Serif"/>
              </a:rPr>
              <a:t>Hue is a degree on the color wheel (from 0 to 360) - 0 (or 360) is red, 120 is green, 240 is blue. Saturation is a percentage value; 0% means a shade of gray and 100% is the full color. Lightness is also a percentage; 0% is black, 100% is white.</a:t>
            </a:r>
            <a:endParaRPr sz="1000">
              <a:solidFill>
                <a:srgbClr val="980000"/>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solidFill>
                <a:schemeClr val="dk2"/>
              </a:solidFill>
              <a:latin typeface="Droid Serif"/>
              <a:ea typeface="Droid Serif"/>
              <a:cs typeface="Droid Serif"/>
              <a:sym typeface="Droid Serif"/>
            </a:endParaRPr>
          </a:p>
          <a:p>
            <a:pPr indent="-228600" lvl="0" marL="457200" rtl="0" algn="l">
              <a:spcBef>
                <a:spcPts val="0"/>
              </a:spcBef>
              <a:spcAft>
                <a:spcPts val="0"/>
              </a:spcAft>
              <a:buClr>
                <a:srgbClr val="434343"/>
              </a:buClr>
              <a:buSzPts val="1400"/>
              <a:buFont typeface="Droid Serif"/>
              <a:buChar char="⊡"/>
            </a:pPr>
            <a:r>
              <a:rPr lang="en">
                <a:solidFill>
                  <a:srgbClr val="434343"/>
                </a:solidFill>
                <a:latin typeface="Droid Serif"/>
                <a:ea typeface="Droid Serif"/>
                <a:cs typeface="Droid Serif"/>
                <a:sym typeface="Droid Serif"/>
              </a:rPr>
              <a:t>Color Names- Not recommended </a:t>
            </a:r>
            <a:r>
              <a:rPr lang="en" sz="1200">
                <a:solidFill>
                  <a:srgbClr val="0000FF"/>
                </a:solidFill>
                <a:latin typeface="Consolas"/>
                <a:ea typeface="Consolas"/>
                <a:cs typeface="Consolas"/>
                <a:sym typeface="Consolas"/>
              </a:rPr>
              <a:t>(147 </a:t>
            </a:r>
            <a:r>
              <a:rPr i="1" lang="en" sz="1200">
                <a:solidFill>
                  <a:srgbClr val="0000FF"/>
                </a:solidFill>
                <a:latin typeface="Consolas"/>
                <a:ea typeface="Consolas"/>
                <a:cs typeface="Consolas"/>
                <a:sym typeface="Consolas"/>
              </a:rPr>
              <a:t>Supported)</a:t>
            </a:r>
            <a:endParaRPr sz="1200">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Font typeface="Arial"/>
              <a:buNone/>
            </a:pPr>
            <a:r>
              <a:t/>
            </a:r>
            <a:endParaRPr/>
          </a:p>
        </p:txBody>
      </p:sp>
      <p:pic>
        <p:nvPicPr>
          <p:cNvPr id="273" name="Google Shape;273;p42"/>
          <p:cNvPicPr preferRelativeResize="0"/>
          <p:nvPr/>
        </p:nvPicPr>
        <p:blipFill rotWithShape="1">
          <a:blip r:embed="rId3">
            <a:alphaModFix/>
          </a:blip>
          <a:srcRect b="0" l="0" r="0" t="0"/>
          <a:stretch/>
        </p:blipFill>
        <p:spPr>
          <a:xfrm>
            <a:off x="5161150" y="515050"/>
            <a:ext cx="3628800" cy="396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79" name="Google Shape;279;p43"/>
          <p:cNvSpPr txBox="1"/>
          <p:nvPr>
            <p:ph idx="1" type="body"/>
          </p:nvPr>
        </p:nvSpPr>
        <p:spPr>
          <a:xfrm>
            <a:off x="452700" y="744875"/>
            <a:ext cx="8238600" cy="6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chemeClr val="dk2"/>
                </a:solidFill>
                <a:latin typeface="Consolas"/>
                <a:ea typeface="Consolas"/>
                <a:cs typeface="Consolas"/>
                <a:sym typeface="Consolas"/>
              </a:rPr>
              <a:t>Applying Color and Opacity:</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rgbClr val="980000"/>
                </a:solidFill>
                <a:latin typeface="Consolas"/>
                <a:ea typeface="Consolas"/>
                <a:cs typeface="Consolas"/>
                <a:sym typeface="Consolas"/>
              </a:rPr>
              <a:t>HTML Selector/ID or Class</a:t>
            </a:r>
            <a:r>
              <a:rPr lang="en" sz="1800">
                <a:solidFill>
                  <a:srgbClr val="0000FF"/>
                </a:solidFill>
                <a:latin typeface="Consolas"/>
                <a:ea typeface="Consolas"/>
                <a:cs typeface="Consolas"/>
                <a:sym typeface="Consolas"/>
              </a:rPr>
              <a:t> </a:t>
            </a:r>
            <a:r>
              <a:rPr lang="en" sz="1800">
                <a:solidFill>
                  <a:srgbClr val="0000FF"/>
                </a:solidFill>
                <a:latin typeface="Consolas"/>
                <a:ea typeface="Consolas"/>
                <a:cs typeface="Consolas"/>
                <a:sym typeface="Consolas"/>
              </a:rPr>
              <a:t> { color: </a:t>
            </a:r>
            <a:r>
              <a:rPr i="1" lang="en" sz="1800">
                <a:solidFill>
                  <a:srgbClr val="0000FF"/>
                </a:solidFill>
                <a:latin typeface="Consolas"/>
                <a:ea typeface="Consolas"/>
                <a:cs typeface="Consolas"/>
                <a:sym typeface="Consolas"/>
              </a:rPr>
              <a:t>ColorValue</a:t>
            </a:r>
            <a:r>
              <a:rPr lang="en" sz="1800">
                <a:solidFill>
                  <a:srgbClr val="0000F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rgbClr val="980000"/>
                </a:solidFill>
                <a:latin typeface="Consolas"/>
                <a:ea typeface="Consolas"/>
                <a:cs typeface="Consolas"/>
                <a:sym typeface="Consolas"/>
              </a:rPr>
              <a:t>HTML Selector/ID or Class</a:t>
            </a:r>
            <a:r>
              <a:rPr lang="en" sz="1800">
                <a:solidFill>
                  <a:srgbClr val="0000FF"/>
                </a:solidFill>
                <a:latin typeface="Consolas"/>
                <a:ea typeface="Consolas"/>
                <a:cs typeface="Consolas"/>
                <a:sym typeface="Consolas"/>
              </a:rPr>
              <a:t> </a:t>
            </a:r>
            <a:r>
              <a:rPr lang="en" sz="1800">
                <a:solidFill>
                  <a:srgbClr val="0000FF"/>
                </a:solidFill>
                <a:latin typeface="Consolas"/>
                <a:ea typeface="Consolas"/>
                <a:cs typeface="Consolas"/>
                <a:sym typeface="Consolas"/>
              </a:rPr>
              <a:t> { background-color: </a:t>
            </a:r>
            <a:r>
              <a:rPr i="1" lang="en" sz="1800">
                <a:solidFill>
                  <a:srgbClr val="0000FF"/>
                </a:solidFill>
                <a:latin typeface="Consolas"/>
                <a:ea typeface="Consolas"/>
                <a:cs typeface="Consolas"/>
                <a:sym typeface="Consolas"/>
              </a:rPr>
              <a:t>ColorValue</a:t>
            </a:r>
            <a:r>
              <a:rPr lang="en" sz="1800">
                <a:solidFill>
                  <a:srgbClr val="0000F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254000" lvl="0" marL="457200" rtl="0" algn="l">
              <a:spcBef>
                <a:spcPts val="0"/>
              </a:spcBef>
              <a:spcAft>
                <a:spcPts val="0"/>
              </a:spcAft>
              <a:buClr>
                <a:schemeClr val="dk2"/>
              </a:buClr>
              <a:buSzPts val="1800"/>
              <a:buFont typeface="Droid Serif"/>
              <a:buChar char="⊡"/>
            </a:pPr>
            <a:r>
              <a:rPr lang="en" sz="1800">
                <a:solidFill>
                  <a:schemeClr val="dk2"/>
                </a:solidFill>
                <a:latin typeface="Consolas"/>
                <a:ea typeface="Consolas"/>
                <a:cs typeface="Consolas"/>
                <a:sym typeface="Consolas"/>
              </a:rPr>
              <a:t>CSS3 introduces the opacity property which allows you to</a:t>
            </a:r>
            <a:r>
              <a:rPr lang="en" sz="1800">
                <a:solidFill>
                  <a:schemeClr val="dk1"/>
                </a:solidFill>
                <a:latin typeface="Consolas"/>
                <a:ea typeface="Consolas"/>
                <a:cs typeface="Consolas"/>
                <a:sym typeface="Consolas"/>
              </a:rPr>
              <a:t> </a:t>
            </a:r>
            <a:r>
              <a:rPr lang="en" sz="1800">
                <a:solidFill>
                  <a:schemeClr val="dk2"/>
                </a:solidFill>
                <a:latin typeface="Consolas"/>
                <a:ea typeface="Consolas"/>
                <a:cs typeface="Consolas"/>
                <a:sym typeface="Consolas"/>
              </a:rPr>
              <a:t>specify the opacity of an element and any of its child elements.</a:t>
            </a:r>
            <a:endParaRPr sz="1800">
              <a:solidFill>
                <a:schemeClr val="dk2"/>
              </a:solidFill>
              <a:latin typeface="Consolas"/>
              <a:ea typeface="Consolas"/>
              <a:cs typeface="Consolas"/>
              <a:sym typeface="Consolas"/>
            </a:endParaRPr>
          </a:p>
          <a:p>
            <a:pPr indent="-254000" lvl="0" marL="457200" rtl="0" algn="l">
              <a:spcBef>
                <a:spcPts val="0"/>
              </a:spcBef>
              <a:spcAft>
                <a:spcPts val="0"/>
              </a:spcAft>
              <a:buClr>
                <a:schemeClr val="dk2"/>
              </a:buClr>
              <a:buSzPts val="1800"/>
              <a:buFont typeface="Consolas"/>
              <a:buChar char="⊡"/>
            </a:pPr>
            <a:r>
              <a:rPr lang="en" sz="1800">
                <a:solidFill>
                  <a:schemeClr val="dk2"/>
                </a:solidFill>
                <a:latin typeface="Consolas"/>
                <a:ea typeface="Consolas"/>
                <a:cs typeface="Consolas"/>
                <a:sym typeface="Consolas"/>
              </a:rPr>
              <a:t>The value is a number between 0.0 and 1.0 (so a value of 0.5 is 50% opacity and 0.15 is 15%  opacity).</a:t>
            </a:r>
            <a:endParaRPr sz="1800">
              <a:solidFill>
                <a:srgbClr val="0000FF"/>
              </a:solidFill>
              <a:latin typeface="Consolas"/>
              <a:ea typeface="Consolas"/>
              <a:cs typeface="Consolas"/>
              <a:sym typeface="Consolas"/>
            </a:endParaRPr>
          </a:p>
          <a:p>
            <a:pPr indent="0" lvl="0" marL="0" rtl="0" algn="l">
              <a:spcBef>
                <a:spcPts val="0"/>
              </a:spcBef>
              <a:spcAft>
                <a:spcPts val="0"/>
              </a:spcAft>
              <a:buNone/>
            </a:pPr>
            <a:r>
              <a:rPr lang="en" sz="1800">
                <a:solidFill>
                  <a:srgbClr val="980000"/>
                </a:solidFill>
                <a:latin typeface="Consolas"/>
                <a:ea typeface="Consolas"/>
                <a:cs typeface="Consolas"/>
                <a:sym typeface="Consolas"/>
              </a:rPr>
              <a:t>HTML Selector/ID or Class</a:t>
            </a:r>
            <a:r>
              <a:rPr lang="en" sz="1800">
                <a:solidFill>
                  <a:srgbClr val="0000FF"/>
                </a:solidFill>
                <a:latin typeface="Consolas"/>
                <a:ea typeface="Consolas"/>
                <a:cs typeface="Consolas"/>
                <a:sym typeface="Consolas"/>
              </a:rPr>
              <a:t> </a:t>
            </a:r>
            <a:r>
              <a:rPr lang="en" sz="1800">
                <a:solidFill>
                  <a:srgbClr val="0000FF"/>
                </a:solidFill>
                <a:latin typeface="Consolas"/>
                <a:ea typeface="Consolas"/>
                <a:cs typeface="Consolas"/>
                <a:sym typeface="Consolas"/>
              </a:rPr>
              <a:t> { opacity: 0.5;}</a:t>
            </a:r>
            <a:endParaRPr sz="1800">
              <a:solidFill>
                <a:srgbClr val="0000FF"/>
              </a:solidFill>
              <a:latin typeface="Consolas"/>
              <a:ea typeface="Consolas"/>
              <a:cs typeface="Consolas"/>
              <a:sym typeface="Consolas"/>
            </a:endParaRPr>
          </a:p>
          <a:p>
            <a:pPr indent="0" lvl="0" marL="0" rtl="0" algn="l">
              <a:spcBef>
                <a:spcPts val="0"/>
              </a:spcBef>
              <a:spcAft>
                <a:spcPts val="0"/>
              </a:spcAft>
              <a:buNone/>
            </a:pPr>
            <a:r>
              <a:t/>
            </a:r>
            <a:endParaRPr sz="1800">
              <a:solidFill>
                <a:srgbClr val="0000FF"/>
              </a:solidFill>
              <a:latin typeface="Consolas"/>
              <a:ea typeface="Consolas"/>
              <a:cs typeface="Consolas"/>
              <a:sym typeface="Consolas"/>
            </a:endParaRPr>
          </a:p>
          <a:p>
            <a:pPr indent="0" lvl="0" marL="0" rtl="0" algn="l">
              <a:spcBef>
                <a:spcPts val="0"/>
              </a:spcBef>
              <a:spcAft>
                <a:spcPts val="0"/>
              </a:spcAft>
              <a:buNone/>
            </a:pPr>
            <a:r>
              <a:rPr lang="en" sz="1800">
                <a:solidFill>
                  <a:srgbClr val="FF0000"/>
                </a:solidFill>
                <a:latin typeface="Consolas"/>
                <a:ea typeface="Consolas"/>
                <a:cs typeface="Consolas"/>
                <a:sym typeface="Consolas"/>
              </a:rPr>
              <a:t>Use Hex unless specifying opacity or in need of the Alpha Channel</a:t>
            </a:r>
            <a:endParaRPr sz="18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Font typeface="Arial"/>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285" name="Google Shape;285;p44"/>
          <p:cNvSpPr txBox="1"/>
          <p:nvPr/>
        </p:nvSpPr>
        <p:spPr>
          <a:xfrm>
            <a:off x="552250" y="423800"/>
            <a:ext cx="72906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Color Type </a:t>
            </a:r>
            <a:r>
              <a:rPr lang="en" sz="1800">
                <a:solidFill>
                  <a:schemeClr val="dk2"/>
                </a:solidFill>
                <a:latin typeface="Droid Serif"/>
                <a:ea typeface="Droid Serif"/>
                <a:cs typeface="Droid Serif"/>
                <a:sym typeface="Droid Serif"/>
              </a:rPr>
              <a:t>HEX</a:t>
            </a:r>
            <a:r>
              <a:rPr b="0" i="0" lang="en" sz="1800" u="none" cap="none" strike="noStrike">
                <a:solidFill>
                  <a:schemeClr val="dk2"/>
                </a:solidFill>
                <a:latin typeface="Droid Serif"/>
                <a:ea typeface="Droid Serif"/>
                <a:cs typeface="Droid Serif"/>
                <a:sym typeface="Droid Serif"/>
              </a:rPr>
              <a:t> - </a:t>
            </a:r>
            <a:r>
              <a:rPr b="0" i="0" lang="en" sz="1800" u="none" cap="none" strike="noStrike">
                <a:solidFill>
                  <a:srgbClr val="0000FF"/>
                </a:solidFill>
                <a:latin typeface="Droid Serif"/>
                <a:ea typeface="Droid Serif"/>
                <a:cs typeface="Droid Serif"/>
                <a:sym typeface="Droid Serif"/>
              </a:rPr>
              <a:t>(</a:t>
            </a:r>
            <a:r>
              <a:rPr lang="en" sz="1800">
                <a:solidFill>
                  <a:srgbClr val="0000FF"/>
                </a:solidFill>
                <a:latin typeface="Droid Serif"/>
                <a:ea typeface="Droid Serif"/>
                <a:cs typeface="Droid Serif"/>
                <a:sym typeface="Droid Serif"/>
              </a:rPr>
              <a:t>#000000</a:t>
            </a:r>
            <a:r>
              <a:rPr b="0" i="0" lang="en" sz="1800" u="none" cap="none" strike="noStrike">
                <a:solidFill>
                  <a:srgbClr val="0000FF"/>
                </a:solidFill>
                <a:latin typeface="Droid Serif"/>
                <a:ea typeface="Droid Serif"/>
                <a:cs typeface="Droid Serif"/>
                <a:sym typeface="Droid Serif"/>
              </a:rPr>
              <a:t>)</a:t>
            </a:r>
            <a:endParaRPr/>
          </a:p>
        </p:txBody>
      </p:sp>
      <p:sp>
        <p:nvSpPr>
          <p:cNvPr id="286" name="Google Shape;286;p44"/>
          <p:cNvSpPr txBox="1"/>
          <p:nvPr/>
        </p:nvSpPr>
        <p:spPr>
          <a:xfrm>
            <a:off x="889750" y="2806475"/>
            <a:ext cx="6397200" cy="29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FF"/>
              </a:buClr>
              <a:buFont typeface="Droid Serif"/>
              <a:buNone/>
            </a:pPr>
            <a:r>
              <a:rPr b="0" i="0" lang="en" sz="1800" u="none" cap="none" strike="noStrike">
                <a:solidFill>
                  <a:srgbClr val="0000FF"/>
                </a:solidFill>
                <a:latin typeface="Droid Serif"/>
                <a:ea typeface="Droid Serif"/>
                <a:cs typeface="Droid Serif"/>
                <a:sym typeface="Droid Serif"/>
              </a:rPr>
              <a:t>Note: </a:t>
            </a:r>
            <a:r>
              <a:rPr lang="en" sz="1800">
                <a:solidFill>
                  <a:srgbClr val="0000FF"/>
                </a:solidFill>
                <a:latin typeface="Droid Serif"/>
                <a:ea typeface="Droid Serif"/>
                <a:cs typeface="Droid Serif"/>
                <a:sym typeface="Droid Serif"/>
              </a:rPr>
              <a:t>Browser Supported</a:t>
            </a:r>
            <a:r>
              <a:rPr b="0" i="0" lang="en" sz="1800" u="none" cap="none" strike="noStrike">
                <a:solidFill>
                  <a:srgbClr val="0000FF"/>
                </a:solidFill>
                <a:latin typeface="Droid Serif"/>
                <a:ea typeface="Droid Serif"/>
                <a:cs typeface="Droid Serif"/>
                <a:sym typeface="Droid Serif"/>
              </a:rPr>
              <a:t> </a:t>
            </a:r>
            <a:endParaRPr b="0" i="0" sz="1200" u="none" cap="none" strike="noStrike">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FF"/>
              </a:solidFill>
              <a:latin typeface="Droid Serif"/>
              <a:ea typeface="Droid Serif"/>
              <a:cs typeface="Droid Serif"/>
              <a:sym typeface="Droid Serif"/>
            </a:endParaRPr>
          </a:p>
        </p:txBody>
      </p:sp>
      <p:sp>
        <p:nvSpPr>
          <p:cNvPr id="287" name="Google Shape;287;p44"/>
          <p:cNvSpPr txBox="1"/>
          <p:nvPr/>
        </p:nvSpPr>
        <p:spPr>
          <a:xfrm>
            <a:off x="700700" y="1486550"/>
            <a:ext cx="7340400" cy="158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980000"/>
              </a:buClr>
              <a:buFont typeface="Droid Serif"/>
              <a:buNone/>
            </a:pPr>
            <a:r>
              <a:rPr b="1" lang="en">
                <a:solidFill>
                  <a:srgbClr val="980000"/>
                </a:solidFill>
                <a:latin typeface="Droid Serif"/>
                <a:ea typeface="Droid Serif"/>
                <a:cs typeface="Droid Serif"/>
                <a:sym typeface="Droid Serif"/>
              </a:rPr>
              <a:t>HEX</a:t>
            </a:r>
            <a:r>
              <a:rPr b="1" i="0" lang="en" sz="1400" u="none" cap="none" strike="noStrike">
                <a:solidFill>
                  <a:srgbClr val="980000"/>
                </a:solidFill>
                <a:latin typeface="Droid Serif"/>
                <a:ea typeface="Droid Serif"/>
                <a:cs typeface="Droid Serif"/>
                <a:sym typeface="Droid Serif"/>
              </a:rPr>
              <a:t> </a:t>
            </a:r>
            <a:r>
              <a:rPr b="0" i="0" lang="en" sz="1400" u="none" cap="none" strike="noStrike">
                <a:solidFill>
                  <a:srgbClr val="000000"/>
                </a:solidFill>
                <a:latin typeface="Droid Serif"/>
                <a:ea typeface="Droid Serif"/>
                <a:cs typeface="Droid Serif"/>
                <a:sym typeface="Droid Serif"/>
              </a:rPr>
              <a:t>- </a:t>
            </a:r>
            <a:r>
              <a:rPr lang="en">
                <a:latin typeface="Droid Serif"/>
                <a:ea typeface="Droid Serif"/>
                <a:cs typeface="Droid Serif"/>
                <a:sym typeface="Droid Serif"/>
              </a:rPr>
              <a:t>A hexadecimal color is specified with: #RRGGBB, where the RR (red), GG (green) and BB (blue) hexadecimal integers specify the components of the color. All values must be between 00 and FF.</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pic>
        <p:nvPicPr>
          <p:cNvPr id="293" name="Google Shape;293;p45"/>
          <p:cNvPicPr preferRelativeResize="0"/>
          <p:nvPr/>
        </p:nvPicPr>
        <p:blipFill rotWithShape="1">
          <a:blip r:embed="rId3">
            <a:alphaModFix/>
          </a:blip>
          <a:srcRect b="0" l="0" r="0" t="0"/>
          <a:stretch/>
        </p:blipFill>
        <p:spPr>
          <a:xfrm>
            <a:off x="4263775" y="1290625"/>
            <a:ext cx="4546200" cy="2414400"/>
          </a:xfrm>
          <a:prstGeom prst="rect">
            <a:avLst/>
          </a:prstGeom>
          <a:noFill/>
          <a:ln>
            <a:noFill/>
          </a:ln>
        </p:spPr>
      </p:pic>
      <p:pic>
        <p:nvPicPr>
          <p:cNvPr id="294" name="Google Shape;294;p45"/>
          <p:cNvPicPr preferRelativeResize="0"/>
          <p:nvPr/>
        </p:nvPicPr>
        <p:blipFill rotWithShape="1">
          <a:blip r:embed="rId4">
            <a:alphaModFix/>
          </a:blip>
          <a:srcRect b="0" l="0" r="0" t="0"/>
          <a:stretch/>
        </p:blipFill>
        <p:spPr>
          <a:xfrm>
            <a:off x="597996" y="1246771"/>
            <a:ext cx="3169500" cy="3196800"/>
          </a:xfrm>
          <a:prstGeom prst="rect">
            <a:avLst/>
          </a:prstGeom>
          <a:noFill/>
          <a:ln>
            <a:noFill/>
          </a:ln>
        </p:spPr>
      </p:pic>
      <p:sp>
        <p:nvSpPr>
          <p:cNvPr id="295" name="Google Shape;295;p45"/>
          <p:cNvSpPr txBox="1"/>
          <p:nvPr/>
        </p:nvSpPr>
        <p:spPr>
          <a:xfrm>
            <a:off x="571500" y="654975"/>
            <a:ext cx="15861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HTML Page</a:t>
            </a:r>
            <a:endParaRPr/>
          </a:p>
        </p:txBody>
      </p:sp>
      <p:sp>
        <p:nvSpPr>
          <p:cNvPr id="296" name="Google Shape;296;p45"/>
          <p:cNvSpPr txBox="1"/>
          <p:nvPr/>
        </p:nvSpPr>
        <p:spPr>
          <a:xfrm>
            <a:off x="4661025" y="621175"/>
            <a:ext cx="28890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lang="en" sz="1800">
                <a:solidFill>
                  <a:schemeClr val="dk2"/>
                </a:solidFill>
                <a:latin typeface="Droid Serif"/>
                <a:ea typeface="Droid Serif"/>
                <a:cs typeface="Droid Serif"/>
                <a:sym typeface="Droid Serif"/>
              </a:rPr>
              <a:t>Preview </a:t>
            </a:r>
            <a:r>
              <a:rPr b="0" i="0" lang="en" sz="1800" u="none" cap="none" strike="noStrike">
                <a:solidFill>
                  <a:schemeClr val="dk2"/>
                </a:solidFill>
                <a:latin typeface="Droid Serif"/>
                <a:ea typeface="Droid Serif"/>
                <a:cs typeface="Droid Serif"/>
                <a:sym typeface="Droid Serif"/>
              </a:rPr>
              <a:t>Result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pic>
        <p:nvPicPr>
          <p:cNvPr id="302" name="Google Shape;302;p46"/>
          <p:cNvPicPr preferRelativeResize="0"/>
          <p:nvPr/>
        </p:nvPicPr>
        <p:blipFill rotWithShape="1">
          <a:blip r:embed="rId3">
            <a:alphaModFix/>
          </a:blip>
          <a:srcRect b="0" l="0" r="0" t="0"/>
          <a:stretch/>
        </p:blipFill>
        <p:spPr>
          <a:xfrm>
            <a:off x="4263775" y="1290625"/>
            <a:ext cx="4546325" cy="2414499"/>
          </a:xfrm>
          <a:prstGeom prst="rect">
            <a:avLst/>
          </a:prstGeom>
          <a:noFill/>
          <a:ln>
            <a:noFill/>
          </a:ln>
        </p:spPr>
      </p:pic>
      <p:pic>
        <p:nvPicPr>
          <p:cNvPr id="303" name="Google Shape;303;p46"/>
          <p:cNvPicPr preferRelativeResize="0"/>
          <p:nvPr/>
        </p:nvPicPr>
        <p:blipFill rotWithShape="1">
          <a:blip r:embed="rId4">
            <a:alphaModFix/>
          </a:blip>
          <a:srcRect b="0" l="0" r="0" t="0"/>
          <a:stretch/>
        </p:blipFill>
        <p:spPr>
          <a:xfrm>
            <a:off x="597996" y="1246771"/>
            <a:ext cx="3169524" cy="3196800"/>
          </a:xfrm>
          <a:prstGeom prst="rect">
            <a:avLst/>
          </a:prstGeom>
          <a:noFill/>
          <a:ln>
            <a:noFill/>
          </a:ln>
        </p:spPr>
      </p:pic>
      <p:sp>
        <p:nvSpPr>
          <p:cNvPr id="304" name="Google Shape;304;p46"/>
          <p:cNvSpPr txBox="1"/>
          <p:nvPr/>
        </p:nvSpPr>
        <p:spPr>
          <a:xfrm>
            <a:off x="571500" y="654975"/>
            <a:ext cx="1586099" cy="4556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HTML Page</a:t>
            </a:r>
            <a:endParaRPr/>
          </a:p>
        </p:txBody>
      </p:sp>
      <p:sp>
        <p:nvSpPr>
          <p:cNvPr id="305" name="Google Shape;305;p46"/>
          <p:cNvSpPr txBox="1"/>
          <p:nvPr/>
        </p:nvSpPr>
        <p:spPr>
          <a:xfrm>
            <a:off x="4661025" y="621175"/>
            <a:ext cx="28890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lang="en" sz="1800">
                <a:solidFill>
                  <a:schemeClr val="dk2"/>
                </a:solidFill>
                <a:latin typeface="Droid Serif"/>
                <a:ea typeface="Droid Serif"/>
                <a:cs typeface="Droid Serif"/>
                <a:sym typeface="Droid Serif"/>
              </a:rPr>
              <a:t>Preview </a:t>
            </a:r>
            <a:r>
              <a:rPr b="0" i="0" lang="en" sz="1800" u="none" cap="none" strike="noStrike">
                <a:solidFill>
                  <a:schemeClr val="dk2"/>
                </a:solidFill>
                <a:latin typeface="Droid Serif"/>
                <a:ea typeface="Droid Serif"/>
                <a:cs typeface="Droid Serif"/>
                <a:sym typeface="Droid Serif"/>
              </a:rPr>
              <a:t>Result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11" name="Google Shape;311;p47"/>
          <p:cNvSpPr txBox="1"/>
          <p:nvPr/>
        </p:nvSpPr>
        <p:spPr>
          <a:xfrm>
            <a:off x="552250" y="423800"/>
            <a:ext cx="72906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Color Type </a:t>
            </a:r>
            <a:r>
              <a:rPr lang="en" sz="1800">
                <a:solidFill>
                  <a:schemeClr val="dk2"/>
                </a:solidFill>
                <a:latin typeface="Droid Serif"/>
                <a:ea typeface="Droid Serif"/>
                <a:cs typeface="Droid Serif"/>
                <a:sym typeface="Droid Serif"/>
              </a:rPr>
              <a:t>RGB</a:t>
            </a:r>
            <a:r>
              <a:rPr b="0" i="0" lang="en" sz="1800" u="none" cap="none" strike="noStrike">
                <a:solidFill>
                  <a:schemeClr val="dk2"/>
                </a:solidFill>
                <a:latin typeface="Droid Serif"/>
                <a:ea typeface="Droid Serif"/>
                <a:cs typeface="Droid Serif"/>
                <a:sym typeface="Droid Serif"/>
              </a:rPr>
              <a:t> - </a:t>
            </a:r>
            <a:r>
              <a:rPr i="0" lang="en" sz="1800" u="none" cap="none" strike="noStrike">
                <a:solidFill>
                  <a:srgbClr val="0000FF"/>
                </a:solidFill>
                <a:latin typeface="Droid Serif"/>
                <a:ea typeface="Droid Serif"/>
                <a:cs typeface="Droid Serif"/>
                <a:sym typeface="Droid Serif"/>
              </a:rPr>
              <a:t>(</a:t>
            </a:r>
            <a:r>
              <a:rPr lang="en" sz="1800">
                <a:solidFill>
                  <a:srgbClr val="0000CD"/>
                </a:solidFill>
                <a:latin typeface="Droid Serif"/>
                <a:ea typeface="Droid Serif"/>
                <a:cs typeface="Droid Serif"/>
                <a:sym typeface="Droid Serif"/>
              </a:rPr>
              <a:t>255, 0, 0</a:t>
            </a:r>
            <a:r>
              <a:rPr i="0" lang="en" sz="1800" u="none" cap="none" strike="noStrike">
                <a:solidFill>
                  <a:srgbClr val="0000FF"/>
                </a:solidFill>
                <a:latin typeface="Droid Serif"/>
                <a:ea typeface="Droid Serif"/>
                <a:cs typeface="Droid Serif"/>
                <a:sym typeface="Droid Serif"/>
              </a:rPr>
              <a:t>)</a:t>
            </a:r>
            <a:endParaRPr sz="1800">
              <a:latin typeface="Droid Serif"/>
              <a:ea typeface="Droid Serif"/>
              <a:cs typeface="Droid Serif"/>
              <a:sym typeface="Droid Serif"/>
            </a:endParaRPr>
          </a:p>
        </p:txBody>
      </p:sp>
      <p:sp>
        <p:nvSpPr>
          <p:cNvPr id="312" name="Google Shape;312;p47"/>
          <p:cNvSpPr txBox="1"/>
          <p:nvPr/>
        </p:nvSpPr>
        <p:spPr>
          <a:xfrm>
            <a:off x="861600" y="4354450"/>
            <a:ext cx="6397200" cy="29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FF"/>
              </a:buClr>
              <a:buFont typeface="Droid Serif"/>
              <a:buNone/>
            </a:pPr>
            <a:r>
              <a:rPr b="0" i="0" lang="en" sz="1800" u="none" cap="none" strike="noStrike">
                <a:solidFill>
                  <a:srgbClr val="0000FF"/>
                </a:solidFill>
                <a:latin typeface="Droid Serif"/>
                <a:ea typeface="Droid Serif"/>
                <a:cs typeface="Droid Serif"/>
                <a:sym typeface="Droid Serif"/>
              </a:rPr>
              <a:t>Note: </a:t>
            </a:r>
            <a:r>
              <a:rPr lang="en" sz="1800">
                <a:solidFill>
                  <a:srgbClr val="0000FF"/>
                </a:solidFill>
                <a:latin typeface="Droid Serif"/>
                <a:ea typeface="Droid Serif"/>
                <a:cs typeface="Droid Serif"/>
                <a:sym typeface="Droid Serif"/>
              </a:rPr>
              <a:t>Browser Supported</a:t>
            </a:r>
            <a:r>
              <a:rPr b="0" i="0" lang="en" sz="1800" u="none" cap="none" strike="noStrike">
                <a:solidFill>
                  <a:srgbClr val="0000FF"/>
                </a:solidFill>
                <a:latin typeface="Droid Serif"/>
                <a:ea typeface="Droid Serif"/>
                <a:cs typeface="Droid Serif"/>
                <a:sym typeface="Droid Serif"/>
              </a:rPr>
              <a:t> </a:t>
            </a:r>
            <a:endParaRPr b="0" i="0" sz="1200" u="none" cap="none" strike="noStrike">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FF"/>
              </a:solidFill>
              <a:latin typeface="Droid Serif"/>
              <a:ea typeface="Droid Serif"/>
              <a:cs typeface="Droid Serif"/>
              <a:sym typeface="Droid Serif"/>
            </a:endParaRPr>
          </a:p>
        </p:txBody>
      </p:sp>
      <p:sp>
        <p:nvSpPr>
          <p:cNvPr id="313" name="Google Shape;313;p47"/>
          <p:cNvSpPr txBox="1"/>
          <p:nvPr/>
        </p:nvSpPr>
        <p:spPr>
          <a:xfrm>
            <a:off x="483975" y="1934950"/>
            <a:ext cx="8105700" cy="158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980000"/>
              </a:buClr>
              <a:buFont typeface="Droid Serif"/>
              <a:buNone/>
            </a:pPr>
            <a:r>
              <a:rPr b="1" lang="en">
                <a:solidFill>
                  <a:srgbClr val="980000"/>
                </a:solidFill>
                <a:latin typeface="Droid Serif"/>
                <a:ea typeface="Droid Serif"/>
                <a:cs typeface="Droid Serif"/>
                <a:sym typeface="Droid Serif"/>
              </a:rPr>
              <a:t>RGB</a:t>
            </a:r>
            <a:r>
              <a:rPr b="1" i="0" lang="en" sz="1400" u="none" cap="none" strike="noStrike">
                <a:solidFill>
                  <a:srgbClr val="980000"/>
                </a:solidFill>
                <a:latin typeface="Droid Serif"/>
                <a:ea typeface="Droid Serif"/>
                <a:cs typeface="Droid Serif"/>
                <a:sym typeface="Droid Serif"/>
              </a:rPr>
              <a:t> </a:t>
            </a:r>
            <a:r>
              <a:rPr b="0" i="0" lang="en" sz="1400" u="none" cap="none" strike="noStrike">
                <a:solidFill>
                  <a:srgbClr val="000000"/>
                </a:solidFill>
                <a:latin typeface="Droid Serif"/>
                <a:ea typeface="Droid Serif"/>
                <a:cs typeface="Droid Serif"/>
                <a:sym typeface="Droid Serif"/>
              </a:rPr>
              <a:t>-</a:t>
            </a:r>
            <a:r>
              <a:rPr lang="en">
                <a:solidFill>
                  <a:schemeClr val="dk1"/>
                </a:solidFill>
                <a:latin typeface="Droid Serif"/>
                <a:ea typeface="Droid Serif"/>
                <a:cs typeface="Droid Serif"/>
                <a:sym typeface="Droid Serif"/>
              </a:rPr>
              <a:t>An RGB color value is specified with the rgb() function, which has the following syntax:</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980000"/>
              </a:buClr>
              <a:buFont typeface="Droid Serif"/>
              <a:buNone/>
            </a:pPr>
            <a:r>
              <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rgb(red, green, blue)</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Each parameter (red, green, and blue) defines the intensity of the color and can be an integer between 0 and 255 or a percentage value (from 0% to 100%).</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For example, the rgb(0,0,255) value is rendered as blue, because the blue parameter is set to its highest value (255) and the others are set to 0.</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Also, the following values define equal color: rgb(0,0,255) and rgb(0%,0%,100%).</a:t>
            </a:r>
            <a:endParaRPr>
              <a:solidFill>
                <a:schemeClr val="dk1"/>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980000"/>
              </a:buClr>
              <a:buFont typeface="Droid Serif"/>
              <a:buNone/>
            </a:pPr>
            <a:r>
              <a:t/>
            </a:r>
            <a:endParaRPr>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19" name="Google Shape;319;p48"/>
          <p:cNvSpPr txBox="1"/>
          <p:nvPr/>
        </p:nvSpPr>
        <p:spPr>
          <a:xfrm>
            <a:off x="571500" y="654975"/>
            <a:ext cx="64155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Color Declarations-Based on Red, Green, Blue, Alpha</a:t>
            </a:r>
            <a:endParaRPr/>
          </a:p>
        </p:txBody>
      </p:sp>
      <p:pic>
        <p:nvPicPr>
          <p:cNvPr id="320" name="Google Shape;320;p48"/>
          <p:cNvPicPr preferRelativeResize="0"/>
          <p:nvPr/>
        </p:nvPicPr>
        <p:blipFill rotWithShape="1">
          <a:blip r:embed="rId3">
            <a:alphaModFix/>
          </a:blip>
          <a:srcRect b="0" l="0" r="0" t="0"/>
          <a:stretch/>
        </p:blipFill>
        <p:spPr>
          <a:xfrm>
            <a:off x="3131945" y="1218475"/>
            <a:ext cx="5558400" cy="3246900"/>
          </a:xfrm>
          <a:prstGeom prst="rect">
            <a:avLst/>
          </a:prstGeom>
          <a:noFill/>
          <a:ln>
            <a:noFill/>
          </a:ln>
        </p:spPr>
      </p:pic>
      <p:sp>
        <p:nvSpPr>
          <p:cNvPr id="321" name="Google Shape;321;p48"/>
          <p:cNvSpPr txBox="1"/>
          <p:nvPr/>
        </p:nvSpPr>
        <p:spPr>
          <a:xfrm>
            <a:off x="333650" y="2789200"/>
            <a:ext cx="25584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980000"/>
              </a:buClr>
              <a:buFont typeface="Droid Serif"/>
              <a:buNone/>
            </a:pPr>
            <a:r>
              <a:rPr b="1" i="0" lang="en" sz="1400" u="none" cap="none" strike="noStrike">
                <a:solidFill>
                  <a:srgbClr val="980000"/>
                </a:solidFill>
                <a:latin typeface="Droid Serif"/>
                <a:ea typeface="Droid Serif"/>
                <a:cs typeface="Droid Serif"/>
                <a:sym typeface="Droid Serif"/>
              </a:rPr>
              <a:t>rgba</a:t>
            </a:r>
            <a:r>
              <a:rPr b="1" i="0" lang="en" sz="1400" u="none" cap="none" strike="noStrike">
                <a:solidFill>
                  <a:schemeClr val="dk2"/>
                </a:solidFill>
                <a:latin typeface="Droid Serif"/>
                <a:ea typeface="Droid Serif"/>
                <a:cs typeface="Droid Serif"/>
                <a:sym typeface="Droid Serif"/>
              </a:rPr>
              <a:t> </a:t>
            </a:r>
            <a:r>
              <a:rPr b="0" i="0" lang="en" sz="1400" u="none" cap="none" strike="noStrike">
                <a:solidFill>
                  <a:schemeClr val="dk2"/>
                </a:solidFill>
                <a:latin typeface="Droid Serif"/>
                <a:ea typeface="Droid Serif"/>
                <a:cs typeface="Droid Serif"/>
                <a:sym typeface="Droid Serif"/>
              </a:rPr>
              <a:t>stands for </a:t>
            </a:r>
            <a:endParaRPr b="0" i="0" sz="1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980000"/>
              </a:buClr>
              <a:buFont typeface="Droid Serif"/>
              <a:buNone/>
            </a:pPr>
            <a:r>
              <a:rPr b="1" i="0" lang="en" sz="1400" u="none" cap="none" strike="noStrike">
                <a:solidFill>
                  <a:srgbClr val="980000"/>
                </a:solidFill>
                <a:latin typeface="Droid Serif"/>
                <a:ea typeface="Droid Serif"/>
                <a:cs typeface="Droid Serif"/>
                <a:sym typeface="Droid Serif"/>
              </a:rPr>
              <a:t>red green blue alpha</a:t>
            </a:r>
            <a:r>
              <a:rPr b="0" i="0" lang="en" sz="1400" u="none" cap="none" strike="noStrike">
                <a:solidFill>
                  <a:schemeClr val="dk2"/>
                </a:solidFill>
                <a:latin typeface="Droid Serif"/>
                <a:ea typeface="Droid Serif"/>
                <a:cs typeface="Droid Serif"/>
                <a:sym typeface="Droid Serif"/>
              </a:rPr>
              <a:t>. </a:t>
            </a:r>
            <a:endParaRPr b="0" i="0" sz="14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980000"/>
              </a:buClr>
              <a:buFont typeface="Droid Serif"/>
              <a:buNone/>
            </a:pPr>
            <a:r>
              <a:t/>
            </a:r>
            <a:endParaRPr>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980000"/>
              </a:buClr>
              <a:buFont typeface="Droid Serif"/>
              <a:buNone/>
            </a:pPr>
            <a:r>
              <a:rPr lang="en">
                <a:solidFill>
                  <a:srgbClr val="0000CD"/>
                </a:solidFill>
                <a:latin typeface="Droid Serif"/>
                <a:ea typeface="Droid Serif"/>
                <a:cs typeface="Droid Serif"/>
                <a:sym typeface="Droid Serif"/>
              </a:rPr>
              <a:t>rgba(255, 0, 0, 0.3)</a:t>
            </a:r>
            <a:endParaRPr>
              <a:solidFill>
                <a:srgbClr val="0000CD"/>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980000"/>
              </a:buClr>
              <a:buFont typeface="Droid Serif"/>
              <a:buNone/>
            </a:pPr>
            <a:r>
              <a:t/>
            </a:r>
            <a:endParaRPr sz="1100">
              <a:solidFill>
                <a:srgbClr val="0000CD"/>
              </a:solidFill>
            </a:endParaRPr>
          </a:p>
          <a:p>
            <a:pPr indent="0" lvl="0" marL="0" marR="0" rtl="0" algn="l">
              <a:lnSpc>
                <a:spcPct val="100000"/>
              </a:lnSpc>
              <a:spcBef>
                <a:spcPts val="0"/>
              </a:spcBef>
              <a:spcAft>
                <a:spcPts val="0"/>
              </a:spcAft>
              <a:buClr>
                <a:srgbClr val="980000"/>
              </a:buClr>
              <a:buFont typeface="Droid Serif"/>
              <a:buNone/>
            </a:pPr>
            <a:r>
              <a:rPr b="0" i="0" lang="en" sz="1400" u="none" cap="none" strike="noStrike">
                <a:solidFill>
                  <a:schemeClr val="dk2"/>
                </a:solidFill>
                <a:latin typeface="Droid Serif"/>
                <a:ea typeface="Droid Serif"/>
                <a:cs typeface="Droid Serif"/>
                <a:sym typeface="Droid Serif"/>
              </a:rPr>
              <a:t>While it is sometimes described as a color space, it is actually simply a use of the </a:t>
            </a:r>
            <a:r>
              <a:rPr b="0" i="0" lang="en" sz="1400" u="none" cap="none" strike="noStrike">
                <a:solidFill>
                  <a:srgbClr val="980000"/>
                </a:solidFill>
                <a:latin typeface="Droid Serif"/>
                <a:ea typeface="Droid Serif"/>
                <a:cs typeface="Droid Serif"/>
                <a:sym typeface="Droid Serif"/>
              </a:rPr>
              <a:t>RGB</a:t>
            </a:r>
            <a:r>
              <a:rPr b="0" i="0" lang="en" sz="1400" u="none" cap="none" strike="noStrike">
                <a:solidFill>
                  <a:schemeClr val="dk2"/>
                </a:solidFill>
                <a:latin typeface="Droid Serif"/>
                <a:ea typeface="Droid Serif"/>
                <a:cs typeface="Droid Serif"/>
                <a:sym typeface="Droid Serif"/>
              </a:rPr>
              <a:t> color model, with extra information.</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Font typeface="Arial"/>
              <a:buNone/>
            </a:pPr>
            <a:r>
              <a:rPr b="0" i="0" lang="en" sz="1400" u="none" cap="none" strike="noStrike">
                <a:solidFill>
                  <a:schemeClr val="dk2"/>
                </a:solidFill>
                <a:latin typeface="Droid Serif"/>
                <a:ea typeface="Droid Serif"/>
                <a:cs typeface="Droid Serif"/>
                <a:sym typeface="Droid Serif"/>
              </a:rPr>
              <a:t>Opacity can be combined/changed using a </a:t>
            </a:r>
            <a:r>
              <a:rPr b="0" i="0" lang="en" sz="1400" u="none" cap="none" strike="noStrike">
                <a:solidFill>
                  <a:srgbClr val="980000"/>
                </a:solidFill>
                <a:latin typeface="Droid Serif"/>
                <a:ea typeface="Droid Serif"/>
                <a:cs typeface="Droid Serif"/>
                <a:sym typeface="Droid Serif"/>
              </a:rPr>
              <a:t>4th</a:t>
            </a:r>
            <a:r>
              <a:rPr b="0" i="0" lang="en" sz="1400" u="none" cap="none" strike="noStrike">
                <a:solidFill>
                  <a:schemeClr val="dk2"/>
                </a:solidFill>
                <a:latin typeface="Droid Serif"/>
                <a:ea typeface="Droid Serif"/>
                <a:cs typeface="Droid Serif"/>
                <a:sym typeface="Droid Serif"/>
              </a:rPr>
              <a:t> value </a:t>
            </a:r>
            <a:r>
              <a:rPr b="1" i="0" lang="en" sz="1400" u="none" cap="none" strike="noStrike">
                <a:solidFill>
                  <a:srgbClr val="980000"/>
                </a:solidFill>
                <a:latin typeface="Droid Serif"/>
                <a:ea typeface="Droid Serif"/>
                <a:cs typeface="Droid Serif"/>
                <a:sym typeface="Droid Serif"/>
              </a:rPr>
              <a:t>rgba</a:t>
            </a:r>
            <a:endParaRPr b="1"/>
          </a:p>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27" name="Google Shape;327;p49"/>
          <p:cNvSpPr txBox="1"/>
          <p:nvPr/>
        </p:nvSpPr>
        <p:spPr>
          <a:xfrm>
            <a:off x="552250" y="423800"/>
            <a:ext cx="5689199" cy="4556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lang="en" sz="1800">
                <a:solidFill>
                  <a:schemeClr val="dk2"/>
                </a:solidFill>
                <a:latin typeface="Droid Serif"/>
                <a:ea typeface="Droid Serif"/>
                <a:cs typeface="Droid Serif"/>
                <a:sym typeface="Droid Serif"/>
              </a:rPr>
              <a:t>S</a:t>
            </a:r>
            <a:r>
              <a:rPr b="0" i="0" lang="en" sz="1800" u="none" cap="none" strike="noStrike">
                <a:solidFill>
                  <a:schemeClr val="dk2"/>
                </a:solidFill>
                <a:latin typeface="Droid Serif"/>
                <a:ea typeface="Droid Serif"/>
                <a:cs typeface="Droid Serif"/>
                <a:sym typeface="Droid Serif"/>
              </a:rPr>
              <a:t>etting Opacity - </a:t>
            </a:r>
            <a:r>
              <a:rPr b="0" i="0" lang="en" sz="1800" u="none" cap="none" strike="noStrike">
                <a:solidFill>
                  <a:srgbClr val="0000FF"/>
                </a:solidFill>
                <a:latin typeface="Droid Serif"/>
                <a:ea typeface="Droid Serif"/>
                <a:cs typeface="Droid Serif"/>
                <a:sym typeface="Droid Serif"/>
              </a:rPr>
              <a:t>(1.0 Full or 0.5 half)</a:t>
            </a:r>
            <a:endParaRPr/>
          </a:p>
        </p:txBody>
      </p:sp>
      <p:sp>
        <p:nvSpPr>
          <p:cNvPr id="328" name="Google Shape;328;p49"/>
          <p:cNvSpPr txBox="1"/>
          <p:nvPr/>
        </p:nvSpPr>
        <p:spPr>
          <a:xfrm>
            <a:off x="1676000" y="1003225"/>
            <a:ext cx="1586099" cy="4556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HTML Page</a:t>
            </a:r>
            <a:endParaRPr/>
          </a:p>
        </p:txBody>
      </p:sp>
      <p:sp>
        <p:nvSpPr>
          <p:cNvPr id="329" name="Google Shape;329;p49"/>
          <p:cNvSpPr txBox="1"/>
          <p:nvPr/>
        </p:nvSpPr>
        <p:spPr>
          <a:xfrm>
            <a:off x="5420750" y="969400"/>
            <a:ext cx="23472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lang="en" sz="1800">
                <a:solidFill>
                  <a:schemeClr val="dk2"/>
                </a:solidFill>
                <a:latin typeface="Droid Serif"/>
                <a:ea typeface="Droid Serif"/>
                <a:cs typeface="Droid Serif"/>
                <a:sym typeface="Droid Serif"/>
              </a:rPr>
              <a:t>Preview </a:t>
            </a:r>
            <a:r>
              <a:rPr b="0" i="0" lang="en" sz="1800" u="none" cap="none" strike="noStrike">
                <a:solidFill>
                  <a:schemeClr val="dk2"/>
                </a:solidFill>
                <a:latin typeface="Droid Serif"/>
                <a:ea typeface="Droid Serif"/>
                <a:cs typeface="Droid Serif"/>
                <a:sym typeface="Droid Serif"/>
              </a:rPr>
              <a:t>Result</a:t>
            </a:r>
            <a:endParaRPr/>
          </a:p>
        </p:txBody>
      </p:sp>
      <p:pic>
        <p:nvPicPr>
          <p:cNvPr id="330" name="Google Shape;330;p49"/>
          <p:cNvPicPr preferRelativeResize="0"/>
          <p:nvPr/>
        </p:nvPicPr>
        <p:blipFill rotWithShape="1">
          <a:blip r:embed="rId3">
            <a:alphaModFix/>
          </a:blip>
          <a:srcRect b="0" l="0" r="0" t="0"/>
          <a:stretch/>
        </p:blipFill>
        <p:spPr>
          <a:xfrm>
            <a:off x="4142575" y="1466675"/>
            <a:ext cx="4545499" cy="2386124"/>
          </a:xfrm>
          <a:prstGeom prst="rect">
            <a:avLst/>
          </a:prstGeom>
          <a:noFill/>
          <a:ln>
            <a:noFill/>
          </a:ln>
        </p:spPr>
      </p:pic>
      <p:pic>
        <p:nvPicPr>
          <p:cNvPr id="331" name="Google Shape;331;p49"/>
          <p:cNvPicPr preferRelativeResize="0"/>
          <p:nvPr/>
        </p:nvPicPr>
        <p:blipFill rotWithShape="1">
          <a:blip r:embed="rId4">
            <a:alphaModFix/>
          </a:blip>
          <a:srcRect b="0" l="0" r="0" t="0"/>
          <a:stretch/>
        </p:blipFill>
        <p:spPr>
          <a:xfrm>
            <a:off x="834775" y="1425100"/>
            <a:ext cx="3175325" cy="3210499"/>
          </a:xfrm>
          <a:prstGeom prst="rect">
            <a:avLst/>
          </a:prstGeom>
          <a:noFill/>
          <a:ln>
            <a:noFill/>
          </a:ln>
        </p:spPr>
      </p:pic>
      <p:sp>
        <p:nvSpPr>
          <p:cNvPr id="332" name="Google Shape;332;p49"/>
          <p:cNvSpPr txBox="1"/>
          <p:nvPr/>
        </p:nvSpPr>
        <p:spPr>
          <a:xfrm>
            <a:off x="3004525" y="2744800"/>
            <a:ext cx="195600" cy="39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D587AE"/>
                </a:solidFill>
                <a:latin typeface="Droid Serif"/>
                <a:ea typeface="Droid Serif"/>
                <a:cs typeface="Droid Serif"/>
                <a:sym typeface="Droid Serif"/>
              </a:rPr>
              <a:t>}</a:t>
            </a:r>
            <a:endParaRPr sz="1000">
              <a:solidFill>
                <a:srgbClr val="D587AE"/>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38" name="Google Shape;338;p50"/>
          <p:cNvSpPr txBox="1"/>
          <p:nvPr/>
        </p:nvSpPr>
        <p:spPr>
          <a:xfrm>
            <a:off x="552250" y="423800"/>
            <a:ext cx="72906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Color Type HSL, HSLA - </a:t>
            </a:r>
            <a:r>
              <a:rPr b="0" i="0" lang="en" sz="1800" u="none" cap="none" strike="noStrike">
                <a:solidFill>
                  <a:srgbClr val="0000FF"/>
                </a:solidFill>
                <a:latin typeface="Droid Serif"/>
                <a:ea typeface="Droid Serif"/>
                <a:cs typeface="Droid Serif"/>
                <a:sym typeface="Droid Serif"/>
              </a:rPr>
              <a:t>(0.75</a:t>
            </a:r>
            <a:r>
              <a:rPr lang="en" sz="1800">
                <a:solidFill>
                  <a:srgbClr val="0000FF"/>
                </a:solidFill>
                <a:latin typeface="Droid Serif"/>
                <a:ea typeface="Droid Serif"/>
                <a:cs typeface="Droid Serif"/>
                <a:sym typeface="Droid Serif"/>
              </a:rPr>
              <a:t> =</a:t>
            </a:r>
            <a:r>
              <a:rPr b="0" i="0" lang="en" sz="1800" u="none" cap="none" strike="noStrike">
                <a:solidFill>
                  <a:srgbClr val="0000FF"/>
                </a:solidFill>
                <a:latin typeface="Droid Serif"/>
                <a:ea typeface="Droid Serif"/>
                <a:cs typeface="Droid Serif"/>
                <a:sym typeface="Droid Serif"/>
              </a:rPr>
              <a:t> 75% or 0.5 </a:t>
            </a:r>
            <a:r>
              <a:rPr lang="en" sz="1800">
                <a:solidFill>
                  <a:srgbClr val="0000FF"/>
                </a:solidFill>
                <a:latin typeface="Droid Serif"/>
                <a:ea typeface="Droid Serif"/>
                <a:cs typeface="Droid Serif"/>
                <a:sym typeface="Droid Serif"/>
              </a:rPr>
              <a:t>=</a:t>
            </a:r>
            <a:r>
              <a:rPr b="0" i="0" lang="en" sz="1800" u="none" cap="none" strike="noStrike">
                <a:solidFill>
                  <a:srgbClr val="0000FF"/>
                </a:solidFill>
                <a:latin typeface="Droid Serif"/>
                <a:ea typeface="Droid Serif"/>
                <a:cs typeface="Droid Serif"/>
                <a:sym typeface="Droid Serif"/>
              </a:rPr>
              <a:t> 50%)</a:t>
            </a:r>
            <a:endParaRPr/>
          </a:p>
        </p:txBody>
      </p:sp>
      <p:sp>
        <p:nvSpPr>
          <p:cNvPr id="339" name="Google Shape;339;p50"/>
          <p:cNvSpPr txBox="1"/>
          <p:nvPr/>
        </p:nvSpPr>
        <p:spPr>
          <a:xfrm>
            <a:off x="1445625" y="4452975"/>
            <a:ext cx="6397200" cy="29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FF"/>
              </a:buClr>
              <a:buFont typeface="Droid Serif"/>
              <a:buNone/>
            </a:pPr>
            <a:r>
              <a:rPr b="0" i="0" lang="en" sz="1800" u="none" cap="none" strike="noStrike">
                <a:solidFill>
                  <a:srgbClr val="0000FF"/>
                </a:solidFill>
                <a:latin typeface="Droid Serif"/>
                <a:ea typeface="Droid Serif"/>
                <a:cs typeface="Droid Serif"/>
                <a:sym typeface="Droid Serif"/>
              </a:rPr>
              <a:t>Note: Limited Support be careful of browser versions</a:t>
            </a:r>
            <a:endParaRP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FF"/>
              </a:solidFill>
              <a:latin typeface="Droid Serif"/>
              <a:ea typeface="Droid Serif"/>
              <a:cs typeface="Droid Serif"/>
              <a:sym typeface="Droid Serif"/>
            </a:endParaRPr>
          </a:p>
        </p:txBody>
      </p:sp>
      <p:sp>
        <p:nvSpPr>
          <p:cNvPr id="340" name="Google Shape;340;p50"/>
          <p:cNvSpPr txBox="1"/>
          <p:nvPr/>
        </p:nvSpPr>
        <p:spPr>
          <a:xfrm>
            <a:off x="700700" y="1683550"/>
            <a:ext cx="7806000" cy="158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980000"/>
              </a:buClr>
              <a:buFont typeface="Droid Serif"/>
              <a:buNone/>
            </a:pPr>
            <a:r>
              <a:rPr b="1" i="0" lang="en" sz="1400" u="none" cap="none" strike="noStrike">
                <a:solidFill>
                  <a:srgbClr val="980000"/>
                </a:solidFill>
                <a:latin typeface="Droid Serif"/>
                <a:ea typeface="Droid Serif"/>
                <a:cs typeface="Droid Serif"/>
                <a:sym typeface="Droid Serif"/>
              </a:rPr>
              <a:t>HSL stands for (hue, saturation, and lightness)</a:t>
            </a:r>
            <a:r>
              <a:rPr b="0" i="0" lang="en" sz="1400" u="none" cap="none" strike="noStrike">
                <a:solidFill>
                  <a:srgbClr val="000000"/>
                </a:solidFill>
                <a:latin typeface="Droid Serif"/>
                <a:ea typeface="Droid Serif"/>
                <a:cs typeface="Droid Serif"/>
                <a:sym typeface="Droid Serif"/>
              </a:rPr>
              <a:t> - and represents a cylindrical-coordinate representation of colors.</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Droid Serif"/>
              <a:buNone/>
            </a:pPr>
            <a:r>
              <a:rPr b="0" i="0" lang="en" sz="1400" u="none" cap="none" strike="noStrike">
                <a:solidFill>
                  <a:srgbClr val="000000"/>
                </a:solidFill>
                <a:latin typeface="Droid Serif"/>
                <a:ea typeface="Droid Serif"/>
                <a:cs typeface="Droid Serif"/>
                <a:sym typeface="Droid Serif"/>
              </a:rPr>
              <a:t>An HSL color value is specified with: hsl(hue, saturation, lightness). </a:t>
            </a:r>
            <a:r>
              <a:rPr lang="en">
                <a:solidFill>
                  <a:srgbClr val="0000CD"/>
                </a:solidFill>
                <a:latin typeface="Consolas"/>
                <a:ea typeface="Consolas"/>
                <a:cs typeface="Consolas"/>
                <a:sym typeface="Consolas"/>
              </a:rPr>
              <a:t>hsl(120, 100%, 50%)</a:t>
            </a:r>
            <a:endParaRPr>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Droid Serif"/>
              <a:ea typeface="Droid Serif"/>
              <a:cs typeface="Droid Serif"/>
              <a:sym typeface="Droid Serif"/>
            </a:endParaRPr>
          </a:p>
          <a:p>
            <a:pPr indent="-228600" lvl="0" marL="457200" marR="0" rtl="0" algn="l">
              <a:lnSpc>
                <a:spcPct val="100000"/>
              </a:lnSpc>
              <a:spcBef>
                <a:spcPts val="0"/>
              </a:spcBef>
              <a:spcAft>
                <a:spcPts val="0"/>
              </a:spcAft>
              <a:buClr>
                <a:srgbClr val="000000"/>
              </a:buClr>
              <a:buSzPts val="1400"/>
              <a:buFont typeface="Droid Serif"/>
              <a:buChar char="●"/>
            </a:pPr>
            <a:r>
              <a:rPr b="0" i="0" lang="en" sz="1400" u="none" cap="none" strike="noStrike">
                <a:solidFill>
                  <a:srgbClr val="000000"/>
                </a:solidFill>
                <a:latin typeface="Droid Serif"/>
                <a:ea typeface="Droid Serif"/>
                <a:cs typeface="Droid Serif"/>
                <a:sym typeface="Droid Serif"/>
              </a:rPr>
              <a:t>Hue is a degree on the color wheel (from 0 to 360) - 0 (or 360) is red, 120 is green, 240 is blue. Saturation is a percentage value; 0% means a shade of gray and 100% is the full color. Lightness is also a percentage; 0% is black, 100% is white.</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Droid Serif"/>
              <a:buNone/>
            </a:pPr>
            <a:r>
              <a:rPr b="0" i="0" lang="en" sz="1400" u="none" cap="none" strike="noStrike">
                <a:solidFill>
                  <a:srgbClr val="000000"/>
                </a:solidFill>
                <a:latin typeface="Droid Serif"/>
                <a:ea typeface="Droid Serif"/>
                <a:cs typeface="Droid Serif"/>
                <a:sym typeface="Droid Serif"/>
              </a:rPr>
              <a:t>An </a:t>
            </a:r>
            <a:r>
              <a:rPr b="1" i="0" lang="en" sz="1400" u="none" cap="none" strike="noStrike">
                <a:solidFill>
                  <a:srgbClr val="980000"/>
                </a:solidFill>
                <a:latin typeface="Droid Serif"/>
                <a:ea typeface="Droid Serif"/>
                <a:cs typeface="Droid Serif"/>
                <a:sym typeface="Droid Serif"/>
              </a:rPr>
              <a:t>HSLA</a:t>
            </a:r>
            <a:r>
              <a:rPr b="0" i="0" lang="en" sz="1400" u="none" cap="none" strike="noStrike">
                <a:solidFill>
                  <a:srgbClr val="980000"/>
                </a:solidFill>
                <a:latin typeface="Droid Serif"/>
                <a:ea typeface="Droid Serif"/>
                <a:cs typeface="Droid Serif"/>
                <a:sym typeface="Droid Serif"/>
              </a:rPr>
              <a:t> </a:t>
            </a:r>
            <a:r>
              <a:rPr b="0" i="0" lang="en" sz="1400" u="none" cap="none" strike="noStrike">
                <a:solidFill>
                  <a:srgbClr val="000000"/>
                </a:solidFill>
                <a:latin typeface="Droid Serif"/>
                <a:ea typeface="Droid Serif"/>
                <a:cs typeface="Droid Serif"/>
                <a:sym typeface="Droid Serif"/>
              </a:rPr>
              <a:t>color value is specified with: </a:t>
            </a:r>
            <a:r>
              <a:rPr b="1" i="0" lang="en" sz="1400" u="none" cap="none" strike="noStrike">
                <a:solidFill>
                  <a:srgbClr val="980000"/>
                </a:solidFill>
                <a:latin typeface="Droid Serif"/>
                <a:ea typeface="Droid Serif"/>
                <a:cs typeface="Droid Serif"/>
                <a:sym typeface="Droid Serif"/>
              </a:rPr>
              <a:t>hsla(hue, saturation, lightness, alpha)</a:t>
            </a:r>
            <a:r>
              <a:rPr b="0" i="0" lang="en" sz="1400" u="none" cap="none" strike="noStrike">
                <a:solidFill>
                  <a:srgbClr val="000000"/>
                </a:solidFill>
                <a:latin typeface="Droid Serif"/>
                <a:ea typeface="Droid Serif"/>
                <a:cs typeface="Droid Serif"/>
                <a:sym typeface="Droid Serif"/>
              </a:rPr>
              <a:t>, where the alpha parameter defines the opacity.  </a:t>
            </a:r>
            <a:r>
              <a:rPr lang="en">
                <a:solidFill>
                  <a:srgbClr val="0000CD"/>
                </a:solidFill>
                <a:latin typeface="Droid Serif"/>
                <a:ea typeface="Droid Serif"/>
                <a:cs typeface="Droid Serif"/>
                <a:sym typeface="Droid Serif"/>
              </a:rPr>
              <a:t>hsla(120, 100%, 50%, 0.3)</a:t>
            </a:r>
            <a:endParaRPr i="0" u="none" cap="none" strike="noStrike">
              <a:solidFill>
                <a:srgbClr val="000000"/>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Droid Serif"/>
              <a:buNone/>
            </a:pPr>
            <a:r>
              <a:t/>
            </a:r>
            <a:endParaRPr>
              <a:latin typeface="Droid Serif"/>
              <a:ea typeface="Droid Serif"/>
              <a:cs typeface="Droid Serif"/>
              <a:sym typeface="Droid Serif"/>
            </a:endParaRPr>
          </a:p>
          <a:p>
            <a:pPr indent="-228600" lvl="0" marL="457200" marR="0" rtl="0" algn="l">
              <a:lnSpc>
                <a:spcPct val="100000"/>
              </a:lnSpc>
              <a:spcBef>
                <a:spcPts val="0"/>
              </a:spcBef>
              <a:spcAft>
                <a:spcPts val="0"/>
              </a:spcAft>
              <a:buClr>
                <a:srgbClr val="000000"/>
              </a:buClr>
              <a:buSzPts val="1400"/>
              <a:buFont typeface="Droid Serif"/>
              <a:buChar char="●"/>
            </a:pPr>
            <a:r>
              <a:rPr b="0" i="0" lang="en" sz="1400" u="none" cap="none" strike="noStrike">
                <a:solidFill>
                  <a:srgbClr val="000000"/>
                </a:solidFill>
                <a:latin typeface="Droid Serif"/>
                <a:ea typeface="Droid Serif"/>
                <a:cs typeface="Droid Serif"/>
                <a:sym typeface="Droid Serif"/>
              </a:rPr>
              <a:t>The alpha parameter is a number between 0.0 (fully transparent) and 1.0 (fully opaque).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1</a:t>
            </a:r>
            <a:endParaRPr/>
          </a:p>
        </p:txBody>
      </p:sp>
      <p:pic>
        <p:nvPicPr>
          <p:cNvPr id="73" name="Google Shape;73;p15"/>
          <p:cNvPicPr preferRelativeResize="0"/>
          <p:nvPr/>
        </p:nvPicPr>
        <p:blipFill>
          <a:blip r:embed="rId3">
            <a:alphaModFix/>
          </a:blip>
          <a:stretch>
            <a:fillRect/>
          </a:stretch>
        </p:blipFill>
        <p:spPr>
          <a:xfrm>
            <a:off x="1459725" y="565078"/>
            <a:ext cx="5791474" cy="40133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46" name="Google Shape;346;p51"/>
          <p:cNvSpPr txBox="1"/>
          <p:nvPr/>
        </p:nvSpPr>
        <p:spPr>
          <a:xfrm>
            <a:off x="552250" y="423800"/>
            <a:ext cx="66873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Color Type HSL, HSLA - </a:t>
            </a:r>
            <a:r>
              <a:rPr b="0" i="0" lang="en" sz="1800" u="none" cap="none" strike="noStrike">
                <a:solidFill>
                  <a:srgbClr val="0000FF"/>
                </a:solidFill>
                <a:latin typeface="Droid Serif"/>
                <a:ea typeface="Droid Serif"/>
                <a:cs typeface="Droid Serif"/>
                <a:sym typeface="Droid Serif"/>
              </a:rPr>
              <a:t>(0.75</a:t>
            </a:r>
            <a:r>
              <a:rPr lang="en" sz="1800">
                <a:solidFill>
                  <a:srgbClr val="0000FF"/>
                </a:solidFill>
                <a:latin typeface="Droid Serif"/>
                <a:ea typeface="Droid Serif"/>
                <a:cs typeface="Droid Serif"/>
                <a:sym typeface="Droid Serif"/>
              </a:rPr>
              <a:t> =</a:t>
            </a:r>
            <a:r>
              <a:rPr b="0" i="0" lang="en" sz="1800" u="none" cap="none" strike="noStrike">
                <a:solidFill>
                  <a:srgbClr val="0000FF"/>
                </a:solidFill>
                <a:latin typeface="Droid Serif"/>
                <a:ea typeface="Droid Serif"/>
                <a:cs typeface="Droid Serif"/>
                <a:sym typeface="Droid Serif"/>
              </a:rPr>
              <a:t> 75% or 0.5 </a:t>
            </a:r>
            <a:r>
              <a:rPr lang="en" sz="1800">
                <a:solidFill>
                  <a:srgbClr val="0000FF"/>
                </a:solidFill>
                <a:latin typeface="Droid Serif"/>
                <a:ea typeface="Droid Serif"/>
                <a:cs typeface="Droid Serif"/>
                <a:sym typeface="Droid Serif"/>
              </a:rPr>
              <a:t>= </a:t>
            </a:r>
            <a:r>
              <a:rPr b="0" i="0" lang="en" sz="1800" u="none" cap="none" strike="noStrike">
                <a:solidFill>
                  <a:srgbClr val="0000FF"/>
                </a:solidFill>
                <a:latin typeface="Droid Serif"/>
                <a:ea typeface="Droid Serif"/>
                <a:cs typeface="Droid Serif"/>
                <a:sym typeface="Droid Serif"/>
              </a:rPr>
              <a:t>50%)</a:t>
            </a:r>
            <a:endParaRPr/>
          </a:p>
        </p:txBody>
      </p:sp>
      <p:sp>
        <p:nvSpPr>
          <p:cNvPr id="347" name="Google Shape;347;p51"/>
          <p:cNvSpPr txBox="1"/>
          <p:nvPr/>
        </p:nvSpPr>
        <p:spPr>
          <a:xfrm>
            <a:off x="1676000" y="1003225"/>
            <a:ext cx="15861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HTML Page</a:t>
            </a:r>
            <a:endParaRPr/>
          </a:p>
        </p:txBody>
      </p:sp>
      <p:sp>
        <p:nvSpPr>
          <p:cNvPr id="348" name="Google Shape;348;p51"/>
          <p:cNvSpPr txBox="1"/>
          <p:nvPr/>
        </p:nvSpPr>
        <p:spPr>
          <a:xfrm>
            <a:off x="4969000" y="1003225"/>
            <a:ext cx="26934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lang="en" sz="1800">
                <a:solidFill>
                  <a:schemeClr val="dk2"/>
                </a:solidFill>
                <a:latin typeface="Droid Serif"/>
                <a:ea typeface="Droid Serif"/>
                <a:cs typeface="Droid Serif"/>
                <a:sym typeface="Droid Serif"/>
              </a:rPr>
              <a:t>Preview </a:t>
            </a:r>
            <a:r>
              <a:rPr b="0" i="0" lang="en" sz="1800" u="none" cap="none" strike="noStrike">
                <a:solidFill>
                  <a:schemeClr val="dk2"/>
                </a:solidFill>
                <a:latin typeface="Droid Serif"/>
                <a:ea typeface="Droid Serif"/>
                <a:cs typeface="Droid Serif"/>
                <a:sym typeface="Droid Serif"/>
              </a:rPr>
              <a:t>Result</a:t>
            </a:r>
            <a:endParaRPr/>
          </a:p>
        </p:txBody>
      </p:sp>
      <p:pic>
        <p:nvPicPr>
          <p:cNvPr id="349" name="Google Shape;349;p51"/>
          <p:cNvPicPr preferRelativeResize="0"/>
          <p:nvPr/>
        </p:nvPicPr>
        <p:blipFill rotWithShape="1">
          <a:blip r:embed="rId3">
            <a:alphaModFix/>
          </a:blip>
          <a:srcRect b="0" l="0" r="0" t="0"/>
          <a:stretch/>
        </p:blipFill>
        <p:spPr>
          <a:xfrm>
            <a:off x="3730650" y="1582650"/>
            <a:ext cx="5009100" cy="1810824"/>
          </a:xfrm>
          <a:prstGeom prst="rect">
            <a:avLst/>
          </a:prstGeom>
          <a:noFill/>
          <a:ln>
            <a:noFill/>
          </a:ln>
        </p:spPr>
      </p:pic>
      <p:pic>
        <p:nvPicPr>
          <p:cNvPr id="350" name="Google Shape;350;p51"/>
          <p:cNvPicPr preferRelativeResize="0"/>
          <p:nvPr/>
        </p:nvPicPr>
        <p:blipFill rotWithShape="1">
          <a:blip r:embed="rId4">
            <a:alphaModFix/>
          </a:blip>
          <a:srcRect b="0" l="0" r="0" t="0"/>
          <a:stretch/>
        </p:blipFill>
        <p:spPr>
          <a:xfrm>
            <a:off x="552249" y="1425100"/>
            <a:ext cx="2889599" cy="33316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56" name="Google Shape;356;p52"/>
          <p:cNvSpPr txBox="1"/>
          <p:nvPr/>
        </p:nvSpPr>
        <p:spPr>
          <a:xfrm>
            <a:off x="829750" y="933625"/>
            <a:ext cx="56892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chemeClr val="dk2"/>
                </a:solidFill>
                <a:latin typeface="Droid Serif"/>
                <a:ea typeface="Droid Serif"/>
                <a:cs typeface="Droid Serif"/>
                <a:sym typeface="Droid Serif"/>
              </a:rPr>
              <a:t>Color Charts:</a:t>
            </a:r>
            <a:endParaRPr/>
          </a:p>
        </p:txBody>
      </p:sp>
      <p:sp>
        <p:nvSpPr>
          <p:cNvPr id="357" name="Google Shape;357;p52"/>
          <p:cNvSpPr txBox="1"/>
          <p:nvPr/>
        </p:nvSpPr>
        <p:spPr>
          <a:xfrm>
            <a:off x="829750" y="1912350"/>
            <a:ext cx="6969900" cy="92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hlink"/>
              </a:buClr>
              <a:buFont typeface="Arial"/>
              <a:buNone/>
            </a:pPr>
            <a:r>
              <a:rPr b="0" i="0" lang="en" sz="1800" u="sng" cap="none" strike="noStrike">
                <a:solidFill>
                  <a:schemeClr val="hlink"/>
                </a:solidFill>
                <a:latin typeface="Consolas"/>
                <a:ea typeface="Consolas"/>
                <a:cs typeface="Consolas"/>
                <a:sym typeface="Consolas"/>
                <a:hlinkClick r:id="rId3"/>
              </a:rPr>
              <a:t>http://www.rapidtables.com/web/color/RGB_Color.htm</a:t>
            </a:r>
            <a:endParaRPr sz="1800">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hlink"/>
              </a:buClr>
              <a:buFont typeface="Arial"/>
              <a:buNone/>
            </a:pPr>
            <a:r>
              <a:rPr b="0" i="0" lang="en" sz="1800" u="sng" cap="none" strike="noStrike">
                <a:solidFill>
                  <a:schemeClr val="hlink"/>
                </a:solidFill>
                <a:latin typeface="Consolas"/>
                <a:ea typeface="Consolas"/>
                <a:cs typeface="Consolas"/>
                <a:sym typeface="Consolas"/>
                <a:hlinkClick r:id="rId4"/>
              </a:rPr>
              <a:t>http://www.w3schools.com/cssref/css_colors.asp</a:t>
            </a:r>
            <a:endParaRPr sz="1800">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hlink"/>
              </a:buClr>
              <a:buFont typeface="Arial"/>
              <a:buNone/>
            </a:pPr>
            <a:r>
              <a:rPr b="0" i="0" lang="en" sz="1800" u="sng" cap="none" strike="noStrike">
                <a:solidFill>
                  <a:schemeClr val="hlink"/>
                </a:solidFill>
                <a:latin typeface="Consolas"/>
                <a:ea typeface="Consolas"/>
                <a:cs typeface="Consolas"/>
                <a:sym typeface="Consolas"/>
                <a:hlinkClick r:id="rId5"/>
              </a:rPr>
              <a:t>http://hslpicker.com/</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3"/>
          <p:cNvSpPr txBox="1"/>
          <p:nvPr>
            <p:ph idx="4294967295" type="ctrTitle"/>
          </p:nvPr>
        </p:nvSpPr>
        <p:spPr>
          <a:xfrm>
            <a:off x="1603800" y="1803599"/>
            <a:ext cx="5936400" cy="1159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Text</a:t>
            </a:r>
            <a:endParaRPr/>
          </a:p>
        </p:txBody>
      </p:sp>
      <p:grpSp>
        <p:nvGrpSpPr>
          <p:cNvPr id="363" name="Google Shape;363;p53"/>
          <p:cNvGrpSpPr/>
          <p:nvPr/>
        </p:nvGrpSpPr>
        <p:grpSpPr>
          <a:xfrm>
            <a:off x="4233534" y="499007"/>
            <a:ext cx="677029" cy="1103728"/>
            <a:chOff x="6730350" y="2315900"/>
            <a:chExt cx="257700" cy="420100"/>
          </a:xfrm>
        </p:grpSpPr>
        <p:sp>
          <p:nvSpPr>
            <p:cNvPr id="364" name="Google Shape;364;p53"/>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65" name="Google Shape;365;p53"/>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66" name="Google Shape;366;p53"/>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67" name="Google Shape;367;p53"/>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368" name="Google Shape;368;p53"/>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4"/>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74" name="Google Shape;374;p54"/>
          <p:cNvSpPr txBox="1"/>
          <p:nvPr>
            <p:ph idx="1" type="body"/>
          </p:nvPr>
        </p:nvSpPr>
        <p:spPr>
          <a:xfrm>
            <a:off x="555875" y="446600"/>
            <a:ext cx="81900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rgbClr val="980000"/>
                </a:solidFill>
                <a:latin typeface="Consolas"/>
                <a:ea typeface="Consolas"/>
                <a:cs typeface="Consolas"/>
                <a:sym typeface="Consolas"/>
              </a:rPr>
              <a:t>Applying Fonts and Text Style (attributes):</a:t>
            </a:r>
            <a:endParaRPr b="0" i="0" sz="1800" u="none" cap="none" strike="noStrike">
              <a:solidFill>
                <a:srgbClr val="980000"/>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rPr lang="en" sz="1800">
                <a:solidFill>
                  <a:srgbClr val="0000FF"/>
                </a:solidFill>
                <a:latin typeface="Consolas"/>
                <a:ea typeface="Consolas"/>
                <a:cs typeface="Consolas"/>
                <a:sym typeface="Consolas"/>
              </a:rPr>
              <a:t>Options:</a:t>
            </a:r>
            <a:endParaRPr sz="1800">
              <a:solidFill>
                <a:srgbClr val="0000FF"/>
              </a:solidFill>
              <a:latin typeface="Consolas"/>
              <a:ea typeface="Consolas"/>
              <a:cs typeface="Consolas"/>
              <a:sym typeface="Consolas"/>
            </a:endParaRPr>
          </a:p>
          <a:p>
            <a:pPr indent="-203200" lvl="0" marL="457200" marR="0" rtl="0" algn="l">
              <a:lnSpc>
                <a:spcPct val="100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Font f</a:t>
            </a:r>
            <a:r>
              <a:rPr b="0" i="0" lang="en" sz="1400" u="none" cap="none" strike="noStrike">
                <a:solidFill>
                  <a:schemeClr val="dk2"/>
                </a:solidFill>
                <a:latin typeface="Consolas"/>
                <a:ea typeface="Consolas"/>
                <a:cs typeface="Consolas"/>
                <a:sym typeface="Consolas"/>
              </a:rPr>
              <a:t>amily (font-family</a:t>
            </a:r>
            <a:r>
              <a:rPr lang="en">
                <a:solidFill>
                  <a:schemeClr val="dk2"/>
                </a:solidFill>
                <a:latin typeface="Consolas"/>
                <a:ea typeface="Consolas"/>
                <a:cs typeface="Consolas"/>
                <a:sym typeface="Consolas"/>
              </a:rPr>
              <a:t>)</a:t>
            </a:r>
            <a:endParaRPr/>
          </a:p>
          <a:p>
            <a:pPr indent="-203200" lvl="0" marL="457200" rtl="0" algn="l">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Reference a URL </a:t>
            </a:r>
            <a:endParaRPr>
              <a:solidFill>
                <a:schemeClr val="dk1"/>
              </a:solidFill>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Size (font-size)</a:t>
            </a:r>
            <a:endParaRPr/>
          </a:p>
          <a:p>
            <a:pPr indent="-203200" lvl="1" marL="9144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Percentage (%)</a:t>
            </a:r>
            <a:endParaRPr/>
          </a:p>
          <a:p>
            <a:pPr indent="-203200" lvl="1" marL="9144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Pixel (px)</a:t>
            </a:r>
            <a:endParaRPr/>
          </a:p>
          <a:p>
            <a:pPr indent="-203200" lvl="1" marL="914400" marR="0" rtl="0" algn="l">
              <a:lnSpc>
                <a:spcPct val="100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em</a:t>
            </a:r>
            <a:r>
              <a:rPr b="0" i="0" lang="en" sz="1400" u="none" cap="none" strike="noStrike">
                <a:solidFill>
                  <a:schemeClr val="dk2"/>
                </a:solidFill>
                <a:latin typeface="Consolas"/>
                <a:ea typeface="Consolas"/>
                <a:cs typeface="Consolas"/>
                <a:sym typeface="Consolas"/>
              </a:rPr>
              <a:t> -width of the letter m (em)</a:t>
            </a:r>
            <a:endParaRPr b="0" i="0" sz="1400" u="none" cap="none" strike="noStrike">
              <a:solidFill>
                <a:schemeClr val="dk2"/>
              </a:solidFill>
              <a:latin typeface="Consolas"/>
              <a:ea typeface="Consolas"/>
              <a:cs typeface="Consolas"/>
              <a:sym typeface="Consolas"/>
            </a:endParaRPr>
          </a:p>
          <a:p>
            <a:pPr indent="-203200" lvl="1" marL="914400" marR="0" rtl="0" algn="l">
              <a:lnSpc>
                <a:spcPct val="100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Pt -points</a:t>
            </a:r>
            <a:endParaRPr sz="1200">
              <a:solidFill>
                <a:srgbClr val="980000"/>
              </a:solidFill>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Weight (font-w</a:t>
            </a:r>
            <a:r>
              <a:rPr lang="en">
                <a:solidFill>
                  <a:schemeClr val="dk2"/>
                </a:solidFill>
                <a:latin typeface="Consolas"/>
                <a:ea typeface="Consolas"/>
                <a:cs typeface="Consolas"/>
                <a:sym typeface="Consolas"/>
              </a:rPr>
              <a:t>eight, bold or normal)</a:t>
            </a:r>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Style (font-style</a:t>
            </a:r>
            <a:r>
              <a:rPr lang="en">
                <a:solidFill>
                  <a:schemeClr val="dk2"/>
                </a:solidFill>
                <a:latin typeface="Consolas"/>
                <a:ea typeface="Consolas"/>
                <a:cs typeface="Consolas"/>
                <a:sym typeface="Consolas"/>
              </a:rPr>
              <a:t>: italic or normal)</a:t>
            </a:r>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Transform (text-transform)</a:t>
            </a:r>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Decoration (text-decoration)</a:t>
            </a:r>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Spacing </a:t>
            </a:r>
            <a:r>
              <a:rPr lang="en">
                <a:solidFill>
                  <a:schemeClr val="dk2"/>
                </a:solidFill>
                <a:latin typeface="Consolas"/>
                <a:ea typeface="Consolas"/>
                <a:cs typeface="Consolas"/>
                <a:sym typeface="Consolas"/>
              </a:rPr>
              <a:t>(letter-spacing, word-spacing)</a:t>
            </a:r>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Align (te</a:t>
            </a:r>
            <a:r>
              <a:rPr lang="en">
                <a:solidFill>
                  <a:schemeClr val="dk2"/>
                </a:solidFill>
                <a:latin typeface="Consolas"/>
                <a:ea typeface="Consolas"/>
                <a:cs typeface="Consolas"/>
                <a:sym typeface="Consolas"/>
              </a:rPr>
              <a:t>xt-align)</a:t>
            </a:r>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Indent (text-indent)</a:t>
            </a:r>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none" cap="none" strike="noStrike">
                <a:solidFill>
                  <a:schemeClr val="dk2"/>
                </a:solidFill>
                <a:latin typeface="Consolas"/>
                <a:ea typeface="Consolas"/>
                <a:cs typeface="Consolas"/>
                <a:sym typeface="Consolas"/>
              </a:rPr>
              <a:t>Shadow (text-shadow)</a:t>
            </a:r>
            <a:endParaRPr/>
          </a:p>
          <a:p>
            <a:pPr indent="0" lvl="0" marL="4572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FF"/>
              </a:solidFill>
              <a:latin typeface="Droid Serif"/>
              <a:ea typeface="Droid Serif"/>
              <a:cs typeface="Droid Serif"/>
              <a:sym typeface="Droid Serif"/>
            </a:endParaRPr>
          </a:p>
        </p:txBody>
      </p:sp>
      <p:sp>
        <p:nvSpPr>
          <p:cNvPr id="375" name="Google Shape;375;p54"/>
          <p:cNvSpPr txBox="1"/>
          <p:nvPr/>
        </p:nvSpPr>
        <p:spPr>
          <a:xfrm>
            <a:off x="5185700" y="1372050"/>
            <a:ext cx="3525300" cy="270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 sz="1700">
                <a:latin typeface="Droid Serif"/>
                <a:ea typeface="Droid Serif"/>
                <a:cs typeface="Droid Serif"/>
                <a:sym typeface="Droid Serif"/>
              </a:rPr>
              <a:t>NOTE: </a:t>
            </a:r>
            <a:r>
              <a:rPr b="1" lang="en" sz="1700">
                <a:latin typeface="Droid Serif"/>
                <a:ea typeface="Droid Serif"/>
                <a:cs typeface="Droid Serif"/>
                <a:sym typeface="Droid Serif"/>
              </a:rPr>
              <a:t>Set Font Size With Em</a:t>
            </a:r>
            <a:endParaRPr b="1" sz="1700">
              <a:latin typeface="Droid Serif"/>
              <a:ea typeface="Droid Serif"/>
              <a:cs typeface="Droid Serif"/>
              <a:sym typeface="Droid Serif"/>
            </a:endParaRPr>
          </a:p>
          <a:p>
            <a:pPr indent="0" lvl="0" marL="0" rtl="0" algn="l">
              <a:lnSpc>
                <a:spcPct val="115000"/>
              </a:lnSpc>
              <a:spcBef>
                <a:spcPts val="400"/>
              </a:spcBef>
              <a:spcAft>
                <a:spcPts val="0"/>
              </a:spcAft>
              <a:buNone/>
            </a:pPr>
            <a:r>
              <a:rPr lang="en" sz="1100">
                <a:solidFill>
                  <a:srgbClr val="0000FF"/>
                </a:solidFill>
                <a:latin typeface="Droid Serif"/>
                <a:ea typeface="Droid Serif"/>
                <a:cs typeface="Droid Serif"/>
                <a:sym typeface="Droid Serif"/>
              </a:rPr>
              <a:t>To allow users to resize the text (in the browser menu), many developers use em instead of pixels.</a:t>
            </a:r>
            <a:endParaRPr sz="1100">
              <a:solidFill>
                <a:srgbClr val="0000FF"/>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100">
              <a:solidFill>
                <a:srgbClr val="0000FF"/>
              </a:solidFill>
              <a:latin typeface="Droid Serif"/>
              <a:ea typeface="Droid Serif"/>
              <a:cs typeface="Droid Serif"/>
              <a:sym typeface="Droid Serif"/>
            </a:endParaRPr>
          </a:p>
          <a:p>
            <a:pPr indent="0" lvl="0" marL="0" rtl="0" algn="l">
              <a:spcBef>
                <a:spcPts val="0"/>
              </a:spcBef>
              <a:spcAft>
                <a:spcPts val="0"/>
              </a:spcAft>
              <a:buNone/>
            </a:pPr>
            <a:r>
              <a:rPr lang="en" sz="1100">
                <a:solidFill>
                  <a:srgbClr val="0000FF"/>
                </a:solidFill>
                <a:latin typeface="Droid Serif"/>
                <a:ea typeface="Droid Serif"/>
                <a:cs typeface="Droid Serif"/>
                <a:sym typeface="Droid Serif"/>
              </a:rPr>
              <a:t>The em size unit is recommended by the W3C.</a:t>
            </a:r>
            <a:endParaRPr sz="1100">
              <a:solidFill>
                <a:srgbClr val="0000FF"/>
              </a:solidFill>
              <a:latin typeface="Droid Serif"/>
              <a:ea typeface="Droid Serif"/>
              <a:cs typeface="Droid Serif"/>
              <a:sym typeface="Droid Serif"/>
            </a:endParaRPr>
          </a:p>
          <a:p>
            <a:pPr indent="0" lvl="0" marL="0" rtl="0" algn="l">
              <a:spcBef>
                <a:spcPts val="0"/>
              </a:spcBef>
              <a:spcAft>
                <a:spcPts val="0"/>
              </a:spcAft>
              <a:buNone/>
            </a:pPr>
            <a:r>
              <a:t/>
            </a:r>
            <a:endParaRPr sz="1100">
              <a:solidFill>
                <a:srgbClr val="0000FF"/>
              </a:solidFill>
              <a:latin typeface="Droid Serif"/>
              <a:ea typeface="Droid Serif"/>
              <a:cs typeface="Droid Serif"/>
              <a:sym typeface="Droid Serif"/>
            </a:endParaRPr>
          </a:p>
          <a:p>
            <a:pPr indent="0" lvl="0" marL="0" rtl="0" algn="l">
              <a:spcBef>
                <a:spcPts val="0"/>
              </a:spcBef>
              <a:spcAft>
                <a:spcPts val="0"/>
              </a:spcAft>
              <a:buNone/>
            </a:pPr>
            <a:r>
              <a:rPr lang="en" sz="1100">
                <a:solidFill>
                  <a:srgbClr val="0000FF"/>
                </a:solidFill>
                <a:latin typeface="Droid Serif"/>
                <a:ea typeface="Droid Serif"/>
                <a:cs typeface="Droid Serif"/>
                <a:sym typeface="Droid Serif"/>
              </a:rPr>
              <a:t>1em is equal to the current font size. The default text size in browsers is 16px. So, the default size of 1em is 16px.</a:t>
            </a:r>
            <a:endParaRPr sz="1100">
              <a:solidFill>
                <a:srgbClr val="0000FF"/>
              </a:solidFill>
              <a:latin typeface="Droid Serif"/>
              <a:ea typeface="Droid Serif"/>
              <a:cs typeface="Droid Serif"/>
              <a:sym typeface="Droid Serif"/>
            </a:endParaRPr>
          </a:p>
          <a:p>
            <a:pPr indent="0" lvl="0" marL="0" rtl="0" algn="l">
              <a:spcBef>
                <a:spcPts val="0"/>
              </a:spcBef>
              <a:spcAft>
                <a:spcPts val="0"/>
              </a:spcAft>
              <a:buNone/>
            </a:pPr>
            <a:r>
              <a:t/>
            </a:r>
            <a:endParaRPr sz="1100">
              <a:solidFill>
                <a:srgbClr val="0000FF"/>
              </a:solidFill>
              <a:latin typeface="Droid Serif"/>
              <a:ea typeface="Droid Serif"/>
              <a:cs typeface="Droid Serif"/>
              <a:sym typeface="Droid Serif"/>
            </a:endParaRPr>
          </a:p>
          <a:p>
            <a:pPr indent="0" lvl="0" marL="0" rtl="0" algn="l">
              <a:spcBef>
                <a:spcPts val="0"/>
              </a:spcBef>
              <a:spcAft>
                <a:spcPts val="0"/>
              </a:spcAft>
              <a:buNone/>
            </a:pPr>
            <a:r>
              <a:rPr lang="en" sz="1100">
                <a:solidFill>
                  <a:srgbClr val="0000FF"/>
                </a:solidFill>
                <a:latin typeface="Droid Serif"/>
                <a:ea typeface="Droid Serif"/>
                <a:cs typeface="Droid Serif"/>
                <a:sym typeface="Droid Serif"/>
              </a:rPr>
              <a:t>The size can be calculated from pixels to em using this formula: </a:t>
            </a:r>
            <a:r>
              <a:rPr i="1" lang="en" sz="1100">
                <a:solidFill>
                  <a:srgbClr val="0000FF"/>
                </a:solidFill>
                <a:latin typeface="Droid Serif"/>
                <a:ea typeface="Droid Serif"/>
                <a:cs typeface="Droid Serif"/>
                <a:sym typeface="Droid Serif"/>
              </a:rPr>
              <a:t>pixels</a:t>
            </a:r>
            <a:r>
              <a:rPr lang="en" sz="1100">
                <a:solidFill>
                  <a:srgbClr val="0000FF"/>
                </a:solidFill>
                <a:latin typeface="Droid Serif"/>
                <a:ea typeface="Droid Serif"/>
                <a:cs typeface="Droid Serif"/>
                <a:sym typeface="Droid Serif"/>
              </a:rPr>
              <a:t>/16=</a:t>
            </a:r>
            <a:r>
              <a:rPr i="1" lang="en" sz="1100">
                <a:solidFill>
                  <a:srgbClr val="0000FF"/>
                </a:solidFill>
                <a:latin typeface="Droid Serif"/>
                <a:ea typeface="Droid Serif"/>
                <a:cs typeface="Droid Serif"/>
                <a:sym typeface="Droid Serif"/>
              </a:rPr>
              <a:t>em</a:t>
            </a:r>
            <a:endParaRPr i="1" sz="1100">
              <a:solidFill>
                <a:srgbClr val="0000FF"/>
              </a:solidFill>
              <a:latin typeface="Droid Serif"/>
              <a:ea typeface="Droid Serif"/>
              <a:cs typeface="Droid Serif"/>
              <a:sym typeface="Droid Serif"/>
            </a:endParaRPr>
          </a:p>
          <a:p>
            <a:pPr indent="0" lvl="0" marL="0" rtl="0" algn="l">
              <a:lnSpc>
                <a:spcPct val="115000"/>
              </a:lnSpc>
              <a:spcBef>
                <a:spcPts val="1400"/>
              </a:spcBef>
              <a:spcAft>
                <a:spcPts val="400"/>
              </a:spcAft>
              <a:buNone/>
            </a:pPr>
            <a:r>
              <a:t/>
            </a:r>
            <a:endParaRPr i="1" sz="11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5"/>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TEXT </a:t>
            </a:r>
            <a:endParaRPr/>
          </a:p>
        </p:txBody>
      </p:sp>
      <p:sp>
        <p:nvSpPr>
          <p:cNvPr id="381" name="Google Shape;381;p55"/>
          <p:cNvSpPr txBox="1"/>
          <p:nvPr>
            <p:ph idx="1" type="body"/>
          </p:nvPr>
        </p:nvSpPr>
        <p:spPr>
          <a:xfrm>
            <a:off x="351825" y="393150"/>
            <a:ext cx="89400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b="0" i="0" lang="en" sz="1800" u="none" cap="none" strike="noStrike">
                <a:solidFill>
                  <a:srgbClr val="980000"/>
                </a:solidFill>
                <a:latin typeface="Consolas"/>
                <a:ea typeface="Consolas"/>
                <a:cs typeface="Consolas"/>
                <a:sym typeface="Consolas"/>
              </a:rPr>
              <a:t>Applying Fonts and Text Style </a:t>
            </a:r>
            <a:r>
              <a:rPr lang="en" sz="1800">
                <a:solidFill>
                  <a:srgbClr val="980000"/>
                </a:solidFill>
                <a:latin typeface="Consolas"/>
                <a:ea typeface="Consolas"/>
                <a:cs typeface="Consolas"/>
                <a:sym typeface="Consolas"/>
              </a:rPr>
              <a:t>(Syntax)</a:t>
            </a:r>
            <a:r>
              <a:rPr b="0" i="0" lang="en" sz="1800" u="none" cap="none" strike="noStrike">
                <a:solidFill>
                  <a:srgbClr val="98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980000"/>
              </a:solidFill>
              <a:latin typeface="Consolas"/>
              <a:ea typeface="Consolas"/>
              <a:cs typeface="Consolas"/>
              <a:sym typeface="Consolas"/>
            </a:endParaRPr>
          </a:p>
          <a:p>
            <a:pPr indent="-203200" lvl="0" marL="457200" marR="0" rtl="0" algn="l">
              <a:lnSpc>
                <a:spcPct val="100000"/>
              </a:lnSpc>
              <a:spcBef>
                <a:spcPts val="0"/>
              </a:spcBef>
              <a:spcAft>
                <a:spcPts val="0"/>
              </a:spcAft>
              <a:buClr>
                <a:schemeClr val="dk2"/>
              </a:buClr>
              <a:buSzPts val="1400"/>
              <a:buFont typeface="Consolas"/>
              <a:buChar char="⊡"/>
            </a:pPr>
            <a:r>
              <a:rPr lang="en" u="sng">
                <a:solidFill>
                  <a:srgbClr val="434343"/>
                </a:solidFill>
                <a:latin typeface="Consolas"/>
                <a:ea typeface="Consolas"/>
                <a:cs typeface="Consolas"/>
                <a:sym typeface="Consolas"/>
              </a:rPr>
              <a:t>font-f</a:t>
            </a:r>
            <a:r>
              <a:rPr b="0" i="0" lang="en" sz="1400" u="sng" cap="none" strike="noStrike">
                <a:solidFill>
                  <a:srgbClr val="434343"/>
                </a:solidFill>
                <a:latin typeface="Consolas"/>
                <a:ea typeface="Consolas"/>
                <a:cs typeface="Consolas"/>
                <a:sym typeface="Consolas"/>
              </a:rPr>
              <a:t>amily</a:t>
            </a:r>
            <a:r>
              <a:rPr b="0" i="0" lang="en" sz="1400" u="none" cap="none" strike="noStrike">
                <a:solidFill>
                  <a:srgbClr val="434343"/>
                </a:solidFill>
                <a:latin typeface="Consolas"/>
                <a:ea typeface="Consolas"/>
                <a:cs typeface="Consolas"/>
                <a:sym typeface="Consolas"/>
              </a:rPr>
              <a:t> </a:t>
            </a:r>
            <a:r>
              <a:rPr lang="en">
                <a:solidFill>
                  <a:schemeClr val="dk2"/>
                </a:solidFill>
                <a:latin typeface="Consolas"/>
                <a:ea typeface="Consolas"/>
                <a:cs typeface="Consolas"/>
                <a:sym typeface="Consolas"/>
              </a:rPr>
              <a:t>Serif, Verdana, Times</a:t>
            </a:r>
            <a:endParaRPr sz="1200">
              <a:solidFill>
                <a:srgbClr val="980000"/>
              </a:solidFill>
              <a:latin typeface="Droid Sans"/>
              <a:ea typeface="Droid Sans"/>
              <a:cs typeface="Droid Sans"/>
              <a:sym typeface="Droid Sans"/>
            </a:endParaRPr>
          </a:p>
          <a:p>
            <a:pPr indent="-203200" lvl="0" marL="457200" marR="0" rtl="0" algn="l">
              <a:lnSpc>
                <a:spcPct val="100000"/>
              </a:lnSpc>
              <a:spcBef>
                <a:spcPts val="0"/>
              </a:spcBef>
              <a:spcAft>
                <a:spcPts val="0"/>
              </a:spcAft>
              <a:buClr>
                <a:srgbClr val="434343"/>
              </a:buClr>
              <a:buSzPts val="1400"/>
              <a:buFont typeface="Consolas"/>
              <a:buChar char="⊡"/>
            </a:pPr>
            <a:r>
              <a:rPr lang="en" u="sng">
                <a:solidFill>
                  <a:srgbClr val="434343"/>
                </a:solidFill>
                <a:latin typeface="Consolas"/>
                <a:ea typeface="Consolas"/>
                <a:cs typeface="Consolas"/>
                <a:sym typeface="Consolas"/>
              </a:rPr>
              <a:t>font-s</a:t>
            </a:r>
            <a:r>
              <a:rPr b="0" i="0" lang="en" sz="1400" u="sng" cap="none" strike="noStrike">
                <a:solidFill>
                  <a:srgbClr val="434343"/>
                </a:solidFill>
                <a:latin typeface="Consolas"/>
                <a:ea typeface="Consolas"/>
                <a:cs typeface="Consolas"/>
                <a:sym typeface="Consolas"/>
              </a:rPr>
              <a:t>ize</a:t>
            </a:r>
            <a:r>
              <a:rPr b="0" i="0" lang="en" sz="1400" u="none" cap="none" strike="noStrike">
                <a:solidFill>
                  <a:srgbClr val="434343"/>
                </a:solidFill>
                <a:latin typeface="Consolas"/>
                <a:ea typeface="Consolas"/>
                <a:cs typeface="Consolas"/>
                <a:sym typeface="Consolas"/>
              </a:rPr>
              <a:t> </a:t>
            </a:r>
            <a:endParaRPr sz="1200">
              <a:solidFill>
                <a:srgbClr val="434343"/>
              </a:solidFill>
              <a:latin typeface="Droid Sans"/>
              <a:ea typeface="Droid Sans"/>
              <a:cs typeface="Droid Sans"/>
              <a:sym typeface="Droid Sans"/>
            </a:endParaRPr>
          </a:p>
          <a:p>
            <a:pPr indent="-203200" lvl="1" marL="914400" marR="0" rtl="0" algn="l">
              <a:lnSpc>
                <a:spcPct val="100000"/>
              </a:lnSpc>
              <a:spcBef>
                <a:spcPts val="0"/>
              </a:spcBef>
              <a:spcAft>
                <a:spcPts val="0"/>
              </a:spcAft>
              <a:buClr>
                <a:schemeClr val="dk2"/>
              </a:buClr>
              <a:buSzPts val="1400"/>
              <a:buFont typeface="Consolas"/>
              <a:buChar char="□"/>
            </a:pPr>
            <a:r>
              <a:rPr b="0" i="0" lang="en" sz="1400" u="none" cap="none" strike="noStrike">
                <a:solidFill>
                  <a:srgbClr val="0000FF"/>
                </a:solidFill>
                <a:latin typeface="Consolas"/>
                <a:ea typeface="Consolas"/>
                <a:cs typeface="Consolas"/>
                <a:sym typeface="Consolas"/>
              </a:rPr>
              <a:t>Percentage (%) </a:t>
            </a:r>
            <a:r>
              <a:rPr lang="en">
                <a:solidFill>
                  <a:srgbClr val="0000FF"/>
                </a:solidFill>
                <a:latin typeface="Consolas"/>
                <a:ea typeface="Consolas"/>
                <a:cs typeface="Consolas"/>
                <a:sym typeface="Consolas"/>
              </a:rPr>
              <a:t>font-size: 100%;</a:t>
            </a:r>
            <a:endParaRPr/>
          </a:p>
          <a:p>
            <a:pPr indent="-203200" lvl="1" marL="914400" marR="0" rtl="0" algn="l">
              <a:lnSpc>
                <a:spcPct val="100000"/>
              </a:lnSpc>
              <a:spcBef>
                <a:spcPts val="0"/>
              </a:spcBef>
              <a:spcAft>
                <a:spcPts val="0"/>
              </a:spcAft>
              <a:buClr>
                <a:srgbClr val="0000FF"/>
              </a:buClr>
              <a:buSzPts val="1400"/>
              <a:buFont typeface="Consolas"/>
              <a:buChar char="□"/>
            </a:pPr>
            <a:r>
              <a:rPr b="0" i="0" lang="en" sz="1400" u="none" cap="none" strike="noStrike">
                <a:solidFill>
                  <a:srgbClr val="0000FF"/>
                </a:solidFill>
                <a:latin typeface="Consolas"/>
                <a:ea typeface="Consolas"/>
                <a:cs typeface="Consolas"/>
                <a:sym typeface="Consolas"/>
              </a:rPr>
              <a:t>Pixel (px) </a:t>
            </a:r>
            <a:r>
              <a:rPr lang="en">
                <a:solidFill>
                  <a:srgbClr val="0000FF"/>
                </a:solidFill>
                <a:latin typeface="Consolas"/>
                <a:ea typeface="Consolas"/>
                <a:cs typeface="Consolas"/>
                <a:sym typeface="Consolas"/>
              </a:rPr>
              <a:t>font-size: 30px;</a:t>
            </a:r>
            <a:endParaRPr/>
          </a:p>
          <a:p>
            <a:pPr indent="-203200" lvl="1" marL="914400" marR="0" rtl="0" algn="l">
              <a:lnSpc>
                <a:spcPct val="100000"/>
              </a:lnSpc>
              <a:spcBef>
                <a:spcPts val="0"/>
              </a:spcBef>
              <a:spcAft>
                <a:spcPts val="0"/>
              </a:spcAft>
              <a:buClr>
                <a:schemeClr val="dk2"/>
              </a:buClr>
              <a:buSzPts val="1400"/>
              <a:buFont typeface="Consolas"/>
              <a:buChar char="□"/>
            </a:pPr>
            <a:r>
              <a:rPr b="0" i="0" lang="en" sz="1400" u="none" cap="none" strike="noStrike">
                <a:solidFill>
                  <a:srgbClr val="0000FF"/>
                </a:solidFill>
                <a:latin typeface="Consolas"/>
                <a:ea typeface="Consolas"/>
                <a:cs typeface="Consolas"/>
                <a:sym typeface="Consolas"/>
              </a:rPr>
              <a:t>EM (em)</a:t>
            </a:r>
            <a:r>
              <a:rPr b="0" i="0" lang="en" sz="1400" u="none" cap="none" strike="noStrike">
                <a:solidFill>
                  <a:schemeClr val="dk2"/>
                </a:solidFill>
                <a:latin typeface="Consolas"/>
                <a:ea typeface="Consolas"/>
                <a:cs typeface="Consolas"/>
                <a:sym typeface="Consolas"/>
              </a:rPr>
              <a:t> -width of the letter -based on parent </a:t>
            </a:r>
            <a:r>
              <a:rPr lang="en">
                <a:solidFill>
                  <a:srgbClr val="0000FF"/>
                </a:solidFill>
                <a:latin typeface="Consolas"/>
                <a:ea typeface="Consolas"/>
                <a:cs typeface="Consolas"/>
                <a:sym typeface="Consolas"/>
              </a:rPr>
              <a:t>font-size: 1.0em;</a:t>
            </a:r>
            <a:endParaRPr/>
          </a:p>
          <a:p>
            <a:pPr indent="-203200" lvl="0" marL="457200" marR="0" rtl="0" algn="l">
              <a:lnSpc>
                <a:spcPct val="100000"/>
              </a:lnSpc>
              <a:spcBef>
                <a:spcPts val="0"/>
              </a:spcBef>
              <a:spcAft>
                <a:spcPts val="0"/>
              </a:spcAft>
              <a:buClr>
                <a:schemeClr val="dk2"/>
              </a:buClr>
              <a:buSzPts val="1400"/>
              <a:buFont typeface="Consolas"/>
              <a:buChar char="⊡"/>
            </a:pPr>
            <a:r>
              <a:rPr b="0" i="0" lang="en" sz="1400" u="sng" cap="none" strike="noStrike">
                <a:solidFill>
                  <a:schemeClr val="dk2"/>
                </a:solidFill>
                <a:latin typeface="Consolas"/>
                <a:ea typeface="Consolas"/>
                <a:cs typeface="Consolas"/>
                <a:sym typeface="Consolas"/>
              </a:rPr>
              <a:t>Reference a URL</a:t>
            </a:r>
            <a:r>
              <a:rPr b="0" i="0" lang="en" sz="1400" u="none" cap="none" strike="noStrike">
                <a:solidFill>
                  <a:schemeClr val="dk2"/>
                </a:solidFill>
                <a:latin typeface="Consolas"/>
                <a:ea typeface="Consolas"/>
                <a:cs typeface="Consolas"/>
                <a:sym typeface="Consolas"/>
              </a:rPr>
              <a:t>- </a:t>
            </a:r>
            <a:r>
              <a:rPr b="0" i="0" lang="en" sz="1400" u="none" cap="none" strike="noStrike">
                <a:solidFill>
                  <a:srgbClr val="0000FF"/>
                </a:solidFill>
                <a:latin typeface="Consolas"/>
                <a:ea typeface="Consolas"/>
                <a:cs typeface="Consolas"/>
                <a:sym typeface="Consolas"/>
              </a:rPr>
              <a:t>@font-face; src: url('fonts/chunkfive.eot');}</a:t>
            </a:r>
            <a:endParaRPr/>
          </a:p>
          <a:p>
            <a:pPr indent="-203200" lvl="0" marL="457200" marR="0" rtl="0" algn="l">
              <a:lnSpc>
                <a:spcPct val="100000"/>
              </a:lnSpc>
              <a:spcBef>
                <a:spcPts val="0"/>
              </a:spcBef>
              <a:spcAft>
                <a:spcPts val="0"/>
              </a:spcAft>
              <a:buClr>
                <a:schemeClr val="dk2"/>
              </a:buClr>
              <a:buSzPts val="1400"/>
              <a:buFont typeface="Consolas"/>
              <a:buChar char="⊡"/>
            </a:pPr>
            <a:r>
              <a:rPr lang="en" u="sng">
                <a:solidFill>
                  <a:schemeClr val="dk2"/>
                </a:solidFill>
                <a:latin typeface="Consolas"/>
                <a:ea typeface="Consolas"/>
                <a:cs typeface="Consolas"/>
                <a:sym typeface="Consolas"/>
              </a:rPr>
              <a:t>font-w</a:t>
            </a:r>
            <a:r>
              <a:rPr b="0" i="0" lang="en" sz="1400" u="sng" cap="none" strike="noStrike">
                <a:solidFill>
                  <a:schemeClr val="dk2"/>
                </a:solidFill>
                <a:latin typeface="Consolas"/>
                <a:ea typeface="Consolas"/>
                <a:cs typeface="Consolas"/>
                <a:sym typeface="Consolas"/>
              </a:rPr>
              <a:t>eight</a:t>
            </a:r>
            <a:r>
              <a:rPr lang="en">
                <a:solidFill>
                  <a:schemeClr val="dk2"/>
                </a:solidFill>
                <a:latin typeface="Consolas"/>
                <a:ea typeface="Consolas"/>
                <a:cs typeface="Consolas"/>
                <a:sym typeface="Consolas"/>
              </a:rPr>
              <a:t> </a:t>
            </a:r>
            <a:r>
              <a:rPr b="0" lang="en" sz="1400" u="none" cap="none" strike="noStrike">
                <a:solidFill>
                  <a:srgbClr val="0000FF"/>
                </a:solidFill>
                <a:latin typeface="Consolas"/>
                <a:ea typeface="Consolas"/>
                <a:cs typeface="Consolas"/>
                <a:sym typeface="Consolas"/>
              </a:rPr>
              <a:t>bold/normal</a:t>
            </a:r>
            <a:r>
              <a:rPr b="0" i="1" lang="en" sz="1400" u="none" cap="none" strike="noStrike">
                <a:solidFill>
                  <a:srgbClr val="0000FF"/>
                </a:solidFill>
                <a:latin typeface="Consolas"/>
                <a:ea typeface="Consolas"/>
                <a:cs typeface="Consolas"/>
                <a:sym typeface="Consolas"/>
              </a:rPr>
              <a:t>  </a:t>
            </a:r>
            <a:endParaRPr i="1"/>
          </a:p>
          <a:p>
            <a:pPr indent="-203200" lvl="0" marL="457200" marR="0" rtl="0" algn="l">
              <a:lnSpc>
                <a:spcPct val="100000"/>
              </a:lnSpc>
              <a:spcBef>
                <a:spcPts val="0"/>
              </a:spcBef>
              <a:spcAft>
                <a:spcPts val="0"/>
              </a:spcAft>
              <a:buClr>
                <a:schemeClr val="dk2"/>
              </a:buClr>
              <a:buSzPts val="1400"/>
              <a:buFont typeface="Consolas"/>
              <a:buChar char="⊡"/>
            </a:pPr>
            <a:r>
              <a:rPr lang="en" u="sng">
                <a:solidFill>
                  <a:schemeClr val="dk2"/>
                </a:solidFill>
                <a:latin typeface="Consolas"/>
                <a:ea typeface="Consolas"/>
                <a:cs typeface="Consolas"/>
                <a:sym typeface="Consolas"/>
              </a:rPr>
              <a:t>font-s</a:t>
            </a:r>
            <a:r>
              <a:rPr b="0" i="0" lang="en" sz="1400" u="sng" cap="none" strike="noStrike">
                <a:solidFill>
                  <a:schemeClr val="dk2"/>
                </a:solidFill>
                <a:latin typeface="Consolas"/>
                <a:ea typeface="Consolas"/>
                <a:cs typeface="Consolas"/>
                <a:sym typeface="Consolas"/>
              </a:rPr>
              <a:t>tyle</a:t>
            </a:r>
            <a:r>
              <a:rPr b="0" i="0" lang="en" sz="1400" u="none" cap="none" strike="noStrike">
                <a:solidFill>
                  <a:schemeClr val="dk2"/>
                </a:solidFill>
                <a:latin typeface="Consolas"/>
                <a:ea typeface="Consolas"/>
                <a:cs typeface="Consolas"/>
                <a:sym typeface="Consolas"/>
              </a:rPr>
              <a:t> </a:t>
            </a:r>
            <a:r>
              <a:rPr b="0" i="1" lang="en" sz="1400" u="none" cap="none" strike="noStrike">
                <a:solidFill>
                  <a:srgbClr val="0000FF"/>
                </a:solidFill>
                <a:latin typeface="Consolas"/>
                <a:ea typeface="Consolas"/>
                <a:cs typeface="Consolas"/>
                <a:sym typeface="Consolas"/>
              </a:rPr>
              <a:t>italic/normal/oblique; </a:t>
            </a:r>
            <a:endParaRPr i="1"/>
          </a:p>
          <a:p>
            <a:pPr indent="-203200" lvl="0" marL="457200" marR="0" rtl="0" algn="l">
              <a:lnSpc>
                <a:spcPct val="100000"/>
              </a:lnSpc>
              <a:spcBef>
                <a:spcPts val="0"/>
              </a:spcBef>
              <a:spcAft>
                <a:spcPts val="0"/>
              </a:spcAft>
              <a:buClr>
                <a:schemeClr val="dk2"/>
              </a:buClr>
              <a:buSzPts val="1400"/>
              <a:buFont typeface="Consolas"/>
              <a:buChar char="⊡"/>
            </a:pPr>
            <a:r>
              <a:rPr lang="en" u="sng">
                <a:solidFill>
                  <a:schemeClr val="dk2"/>
                </a:solidFill>
                <a:latin typeface="Consolas"/>
                <a:ea typeface="Consolas"/>
                <a:cs typeface="Consolas"/>
                <a:sym typeface="Consolas"/>
              </a:rPr>
              <a:t>text-t</a:t>
            </a:r>
            <a:r>
              <a:rPr b="0" i="0" lang="en" sz="1400" u="sng" cap="none" strike="noStrike">
                <a:solidFill>
                  <a:schemeClr val="dk2"/>
                </a:solidFill>
                <a:latin typeface="Consolas"/>
                <a:ea typeface="Consolas"/>
                <a:cs typeface="Consolas"/>
                <a:sym typeface="Consolas"/>
              </a:rPr>
              <a:t>ransform</a:t>
            </a:r>
            <a:r>
              <a:rPr b="0" i="0" lang="en" sz="1400" u="none" cap="none" strike="noStrike">
                <a:solidFill>
                  <a:schemeClr val="dk2"/>
                </a:solidFill>
                <a:latin typeface="Consolas"/>
                <a:ea typeface="Consolas"/>
                <a:cs typeface="Consolas"/>
                <a:sym typeface="Consolas"/>
              </a:rPr>
              <a:t> </a:t>
            </a:r>
            <a:r>
              <a:rPr b="0" i="1" lang="en" sz="1400" u="none" cap="none" strike="noStrike">
                <a:solidFill>
                  <a:srgbClr val="0000FF"/>
                </a:solidFill>
                <a:latin typeface="Consolas"/>
                <a:ea typeface="Consolas"/>
                <a:cs typeface="Consolas"/>
                <a:sym typeface="Consolas"/>
              </a:rPr>
              <a:t>uppercase/lowercase/capitalize </a:t>
            </a:r>
            <a:endParaRPr b="0" i="1" sz="1400" u="none" cap="none" strike="noStrike">
              <a:solidFill>
                <a:srgbClr val="0000FF"/>
              </a:solidFill>
              <a:latin typeface="Consolas"/>
              <a:ea typeface="Consolas"/>
              <a:cs typeface="Consolas"/>
              <a:sym typeface="Consolas"/>
            </a:endParaRPr>
          </a:p>
          <a:p>
            <a:pPr indent="-203200" lvl="0" marL="457200" marR="0" rtl="0" algn="l">
              <a:lnSpc>
                <a:spcPct val="100000"/>
              </a:lnSpc>
              <a:spcBef>
                <a:spcPts val="0"/>
              </a:spcBef>
              <a:spcAft>
                <a:spcPts val="0"/>
              </a:spcAft>
              <a:buClr>
                <a:schemeClr val="dk2"/>
              </a:buClr>
              <a:buSzPts val="1400"/>
              <a:buFont typeface="Consolas"/>
              <a:buChar char="⊡"/>
            </a:pPr>
            <a:r>
              <a:rPr lang="en" u="sng">
                <a:solidFill>
                  <a:srgbClr val="666666"/>
                </a:solidFill>
                <a:latin typeface="Consolas"/>
                <a:ea typeface="Consolas"/>
                <a:cs typeface="Consolas"/>
                <a:sym typeface="Consolas"/>
              </a:rPr>
              <a:t>text-d</a:t>
            </a:r>
            <a:r>
              <a:rPr b="0" i="0" lang="en" sz="1400" u="sng" cap="none" strike="noStrike">
                <a:solidFill>
                  <a:srgbClr val="666666"/>
                </a:solidFill>
                <a:latin typeface="Consolas"/>
                <a:ea typeface="Consolas"/>
                <a:cs typeface="Consolas"/>
                <a:sym typeface="Consolas"/>
              </a:rPr>
              <a:t>ecoration</a:t>
            </a:r>
            <a:r>
              <a:rPr lang="en">
                <a:solidFill>
                  <a:srgbClr val="666666"/>
                </a:solidFill>
                <a:latin typeface="Consolas"/>
                <a:ea typeface="Consolas"/>
                <a:cs typeface="Consolas"/>
                <a:sym typeface="Consolas"/>
              </a:rPr>
              <a:t> </a:t>
            </a:r>
            <a:r>
              <a:rPr b="0" i="1" lang="en" sz="1400" u="none" cap="none" strike="noStrike">
                <a:solidFill>
                  <a:srgbClr val="0000FF"/>
                </a:solidFill>
                <a:latin typeface="Consolas"/>
                <a:ea typeface="Consolas"/>
                <a:cs typeface="Consolas"/>
                <a:sym typeface="Consolas"/>
              </a:rPr>
              <a:t>none/underline/overline/line-through/blink</a:t>
            </a:r>
            <a:endParaRPr i="1"/>
          </a:p>
          <a:p>
            <a:pPr indent="-203200" lvl="0" marL="457200" marR="0" rtl="0" algn="l">
              <a:lnSpc>
                <a:spcPct val="100000"/>
              </a:lnSpc>
              <a:spcBef>
                <a:spcPts val="0"/>
              </a:spcBef>
              <a:spcAft>
                <a:spcPts val="0"/>
              </a:spcAft>
              <a:buClr>
                <a:schemeClr val="dk2"/>
              </a:buClr>
              <a:buSzPts val="1400"/>
              <a:buFont typeface="Consolas"/>
              <a:buChar char="⊡"/>
            </a:pPr>
            <a:r>
              <a:rPr lang="en" u="sng">
                <a:solidFill>
                  <a:schemeClr val="dk2"/>
                </a:solidFill>
                <a:latin typeface="Consolas"/>
                <a:ea typeface="Consolas"/>
                <a:cs typeface="Consolas"/>
                <a:sym typeface="Consolas"/>
              </a:rPr>
              <a:t>l</a:t>
            </a:r>
            <a:r>
              <a:rPr b="0" i="0" lang="en" sz="1400" u="sng" cap="none" strike="noStrike">
                <a:solidFill>
                  <a:schemeClr val="dk2"/>
                </a:solidFill>
                <a:latin typeface="Consolas"/>
                <a:ea typeface="Consolas"/>
                <a:cs typeface="Consolas"/>
                <a:sym typeface="Consolas"/>
              </a:rPr>
              <a:t>etter-</a:t>
            </a:r>
            <a:r>
              <a:rPr lang="en" u="sng">
                <a:solidFill>
                  <a:schemeClr val="dk2"/>
                </a:solidFill>
                <a:latin typeface="Consolas"/>
                <a:ea typeface="Consolas"/>
                <a:cs typeface="Consolas"/>
                <a:sym typeface="Consolas"/>
              </a:rPr>
              <a:t>s</a:t>
            </a:r>
            <a:r>
              <a:rPr b="0" i="0" lang="en" sz="1400" u="sng" cap="none" strike="noStrike">
                <a:solidFill>
                  <a:schemeClr val="dk2"/>
                </a:solidFill>
                <a:latin typeface="Consolas"/>
                <a:ea typeface="Consolas"/>
                <a:cs typeface="Consolas"/>
                <a:sym typeface="Consolas"/>
              </a:rPr>
              <a:t>pacing</a:t>
            </a:r>
            <a:r>
              <a:rPr b="0" i="0" lang="en" sz="1400" u="none" cap="none" strike="noStrike">
                <a:solidFill>
                  <a:srgbClr val="0000FF"/>
                </a:solidFill>
                <a:latin typeface="Consolas"/>
                <a:ea typeface="Consolas"/>
                <a:cs typeface="Consolas"/>
                <a:sym typeface="Consolas"/>
              </a:rPr>
              <a:t> (0.5em)  </a:t>
            </a:r>
            <a:r>
              <a:rPr b="0" i="0" lang="en" sz="1400" u="none" cap="none" strike="noStrike">
                <a:solidFill>
                  <a:schemeClr val="dk2"/>
                </a:solidFill>
                <a:latin typeface="Consolas"/>
                <a:ea typeface="Consolas"/>
                <a:cs typeface="Consolas"/>
                <a:sym typeface="Consolas"/>
              </a:rPr>
              <a:t>or</a:t>
            </a:r>
            <a:r>
              <a:rPr b="0" i="0" lang="en" sz="1400" u="none" cap="none" strike="noStrike">
                <a:solidFill>
                  <a:srgbClr val="0000FF"/>
                </a:solidFill>
                <a:latin typeface="Consolas"/>
                <a:ea typeface="Consolas"/>
                <a:cs typeface="Consolas"/>
                <a:sym typeface="Consolas"/>
              </a:rPr>
              <a:t>  </a:t>
            </a:r>
            <a:r>
              <a:rPr lang="en" u="sng">
                <a:solidFill>
                  <a:schemeClr val="dk2"/>
                </a:solidFill>
                <a:latin typeface="Consolas"/>
                <a:ea typeface="Consolas"/>
                <a:cs typeface="Consolas"/>
                <a:sym typeface="Consolas"/>
              </a:rPr>
              <a:t>w</a:t>
            </a:r>
            <a:r>
              <a:rPr b="0" i="0" lang="en" sz="1400" u="sng" cap="none" strike="noStrike">
                <a:solidFill>
                  <a:schemeClr val="dk2"/>
                </a:solidFill>
                <a:latin typeface="Consolas"/>
                <a:ea typeface="Consolas"/>
                <a:cs typeface="Consolas"/>
                <a:sym typeface="Consolas"/>
              </a:rPr>
              <a:t>ord-</a:t>
            </a:r>
            <a:r>
              <a:rPr lang="en" u="sng">
                <a:solidFill>
                  <a:schemeClr val="dk2"/>
                </a:solidFill>
                <a:latin typeface="Consolas"/>
                <a:ea typeface="Consolas"/>
                <a:cs typeface="Consolas"/>
                <a:sym typeface="Consolas"/>
              </a:rPr>
              <a:t>s</a:t>
            </a:r>
            <a:r>
              <a:rPr b="0" i="0" lang="en" sz="1400" u="sng" cap="none" strike="noStrike">
                <a:solidFill>
                  <a:schemeClr val="dk2"/>
                </a:solidFill>
                <a:latin typeface="Consolas"/>
                <a:ea typeface="Consolas"/>
                <a:cs typeface="Consolas"/>
                <a:sym typeface="Consolas"/>
              </a:rPr>
              <a:t>pacing</a:t>
            </a:r>
            <a:r>
              <a:rPr b="0" i="0" lang="en" sz="1400" u="none" cap="none" strike="noStrike">
                <a:solidFill>
                  <a:srgbClr val="0000FF"/>
                </a:solidFill>
                <a:latin typeface="Consolas"/>
                <a:ea typeface="Consolas"/>
                <a:cs typeface="Consolas"/>
                <a:sym typeface="Consolas"/>
              </a:rPr>
              <a:t> (</a:t>
            </a:r>
            <a:r>
              <a:rPr lang="en">
                <a:solidFill>
                  <a:srgbClr val="0000FF"/>
                </a:solidFill>
                <a:latin typeface="Consolas"/>
                <a:ea typeface="Consolas"/>
                <a:cs typeface="Consolas"/>
                <a:sym typeface="Consolas"/>
              </a:rPr>
              <a:t>0.5</a:t>
            </a:r>
            <a:r>
              <a:rPr b="0" i="0" lang="en" sz="1400" u="none" cap="none" strike="noStrike">
                <a:solidFill>
                  <a:srgbClr val="0000FF"/>
                </a:solidFill>
                <a:latin typeface="Consolas"/>
                <a:ea typeface="Consolas"/>
                <a:cs typeface="Consolas"/>
                <a:sym typeface="Consolas"/>
              </a:rPr>
              <a:t>em)</a:t>
            </a:r>
            <a:endParaRPr/>
          </a:p>
          <a:p>
            <a:pPr indent="-203200" lvl="0" marL="457200" marR="0" rtl="0" algn="l">
              <a:lnSpc>
                <a:spcPct val="100000"/>
              </a:lnSpc>
              <a:spcBef>
                <a:spcPts val="0"/>
              </a:spcBef>
              <a:spcAft>
                <a:spcPts val="0"/>
              </a:spcAft>
              <a:buClr>
                <a:schemeClr val="dk2"/>
              </a:buClr>
              <a:buSzPts val="1400"/>
              <a:buFont typeface="Consolas"/>
              <a:buChar char="⊡"/>
            </a:pPr>
            <a:r>
              <a:rPr lang="en" u="sng">
                <a:solidFill>
                  <a:schemeClr val="dk2"/>
                </a:solidFill>
                <a:latin typeface="Consolas"/>
                <a:ea typeface="Consolas"/>
                <a:cs typeface="Consolas"/>
                <a:sym typeface="Consolas"/>
              </a:rPr>
              <a:t>text-a</a:t>
            </a:r>
            <a:r>
              <a:rPr b="0" i="0" lang="en" sz="1400" u="sng" cap="none" strike="noStrike">
                <a:solidFill>
                  <a:schemeClr val="dk2"/>
                </a:solidFill>
                <a:latin typeface="Consolas"/>
                <a:ea typeface="Consolas"/>
                <a:cs typeface="Consolas"/>
                <a:sym typeface="Consolas"/>
              </a:rPr>
              <a:t>lign </a:t>
            </a:r>
            <a:endParaRPr>
              <a:solidFill>
                <a:schemeClr val="dk2"/>
              </a:solidFill>
              <a:latin typeface="Consolas"/>
              <a:ea typeface="Consolas"/>
              <a:cs typeface="Consolas"/>
              <a:sym typeface="Consolas"/>
            </a:endParaRPr>
          </a:p>
          <a:p>
            <a:pPr indent="-203200" lvl="1" marL="914400" marR="0" rtl="0" algn="l">
              <a:lnSpc>
                <a:spcPct val="100000"/>
              </a:lnSpc>
              <a:spcBef>
                <a:spcPts val="0"/>
              </a:spcBef>
              <a:spcAft>
                <a:spcPts val="0"/>
              </a:spcAft>
              <a:buClr>
                <a:schemeClr val="dk2"/>
              </a:buClr>
              <a:buSzPts val="1400"/>
              <a:buFont typeface="Consolas"/>
              <a:buChar char="□"/>
            </a:pPr>
            <a:r>
              <a:rPr b="0" i="0" lang="en" sz="1400" u="none" cap="none" strike="noStrike">
                <a:solidFill>
                  <a:srgbClr val="0000FF"/>
                </a:solidFill>
                <a:latin typeface="Consolas"/>
                <a:ea typeface="Consolas"/>
                <a:cs typeface="Consolas"/>
                <a:sym typeface="Consolas"/>
              </a:rPr>
              <a:t>text-alig</a:t>
            </a:r>
            <a:r>
              <a:rPr lang="en">
                <a:solidFill>
                  <a:srgbClr val="0000FF"/>
                </a:solidFill>
                <a:latin typeface="Consolas"/>
                <a:ea typeface="Consolas"/>
                <a:cs typeface="Consolas"/>
                <a:sym typeface="Consolas"/>
              </a:rPr>
              <a:t>n</a:t>
            </a:r>
            <a:r>
              <a:rPr b="0" i="0" lang="en" sz="1400" u="none" cap="none" strike="noStrike">
                <a:solidFill>
                  <a:srgbClr val="0000FF"/>
                </a:solidFill>
                <a:latin typeface="Consolas"/>
                <a:ea typeface="Consolas"/>
                <a:cs typeface="Consolas"/>
                <a:sym typeface="Consolas"/>
              </a:rPr>
              <a:t> </a:t>
            </a:r>
            <a:r>
              <a:rPr b="0" i="1" lang="en" sz="1400" u="none" cap="none" strike="noStrike">
                <a:solidFill>
                  <a:srgbClr val="0000FF"/>
                </a:solidFill>
                <a:latin typeface="Consolas"/>
                <a:ea typeface="Consolas"/>
                <a:cs typeface="Consolas"/>
                <a:sym typeface="Consolas"/>
              </a:rPr>
              <a:t>left/right/justify</a:t>
            </a:r>
            <a:r>
              <a:rPr b="0" i="0" lang="en" sz="1400" u="none" cap="none" strike="noStrike">
                <a:solidFill>
                  <a:srgbClr val="0000FF"/>
                </a:solidFill>
                <a:latin typeface="Consolas"/>
                <a:ea typeface="Consolas"/>
                <a:cs typeface="Consolas"/>
                <a:sym typeface="Consolas"/>
              </a:rPr>
              <a:t>   </a:t>
            </a:r>
            <a:endParaRPr b="0" i="0" sz="1400" u="none" cap="none" strike="noStrike">
              <a:solidFill>
                <a:srgbClr val="0000FF"/>
              </a:solidFill>
              <a:latin typeface="Consolas"/>
              <a:ea typeface="Consolas"/>
              <a:cs typeface="Consolas"/>
              <a:sym typeface="Consolas"/>
            </a:endParaRPr>
          </a:p>
          <a:p>
            <a:pPr indent="-203200" lvl="1" marL="914400" marR="0" rtl="0" algn="l">
              <a:lnSpc>
                <a:spcPct val="100000"/>
              </a:lnSpc>
              <a:spcBef>
                <a:spcPts val="0"/>
              </a:spcBef>
              <a:spcAft>
                <a:spcPts val="0"/>
              </a:spcAft>
              <a:buClr>
                <a:schemeClr val="dk2"/>
              </a:buClr>
              <a:buSzPts val="1400"/>
              <a:buFont typeface="Consolas"/>
              <a:buChar char="□"/>
            </a:pPr>
            <a:r>
              <a:rPr b="0" i="0" lang="en" sz="1400" u="none" cap="none" strike="noStrike">
                <a:solidFill>
                  <a:srgbClr val="0000FF"/>
                </a:solidFill>
                <a:latin typeface="Consolas"/>
                <a:ea typeface="Consolas"/>
                <a:cs typeface="Consolas"/>
                <a:sym typeface="Consolas"/>
              </a:rPr>
              <a:t>vertical-align: </a:t>
            </a:r>
            <a:r>
              <a:rPr b="0" i="1" lang="en" sz="1400" u="none" cap="none" strike="noStrike">
                <a:solidFill>
                  <a:srgbClr val="0000FF"/>
                </a:solidFill>
                <a:latin typeface="Consolas"/>
                <a:ea typeface="Consolas"/>
                <a:cs typeface="Consolas"/>
                <a:sym typeface="Consolas"/>
              </a:rPr>
              <a:t>top/baseline/bottom ;</a:t>
            </a:r>
            <a:endParaRPr b="0" i="1" sz="1400" u="none" cap="none" strike="noStrike">
              <a:solidFill>
                <a:srgbClr val="0000FF"/>
              </a:solidFill>
              <a:latin typeface="Consolas"/>
              <a:ea typeface="Consolas"/>
              <a:cs typeface="Consolas"/>
              <a:sym typeface="Consolas"/>
            </a:endParaRPr>
          </a:p>
          <a:p>
            <a:pPr indent="-203200" lvl="0" marL="457200" marR="0" rtl="0" algn="l">
              <a:lnSpc>
                <a:spcPct val="100000"/>
              </a:lnSpc>
              <a:spcBef>
                <a:spcPts val="0"/>
              </a:spcBef>
              <a:spcAft>
                <a:spcPts val="0"/>
              </a:spcAft>
              <a:buClr>
                <a:schemeClr val="dk2"/>
              </a:buClr>
              <a:buSzPts val="1400"/>
              <a:buFont typeface="Consolas"/>
              <a:buChar char="⊡"/>
            </a:pPr>
            <a:r>
              <a:rPr lang="en" u="sng">
                <a:solidFill>
                  <a:schemeClr val="dk2"/>
                </a:solidFill>
                <a:latin typeface="Consolas"/>
                <a:ea typeface="Consolas"/>
                <a:cs typeface="Consolas"/>
                <a:sym typeface="Consolas"/>
              </a:rPr>
              <a:t>text-i</a:t>
            </a:r>
            <a:r>
              <a:rPr b="0" i="0" lang="en" sz="1400" u="sng" cap="none" strike="noStrike">
                <a:solidFill>
                  <a:schemeClr val="dk2"/>
                </a:solidFill>
                <a:latin typeface="Consolas"/>
                <a:ea typeface="Consolas"/>
                <a:cs typeface="Consolas"/>
                <a:sym typeface="Consolas"/>
              </a:rPr>
              <a:t>ndent</a:t>
            </a:r>
            <a:r>
              <a:rPr b="0" i="0" lang="en" sz="1400" u="none" cap="none" strike="noStrike">
                <a:solidFill>
                  <a:schemeClr val="dk2"/>
                </a:solidFill>
                <a:latin typeface="Consolas"/>
                <a:ea typeface="Consolas"/>
                <a:cs typeface="Consolas"/>
                <a:sym typeface="Consolas"/>
              </a:rPr>
              <a:t> </a:t>
            </a:r>
            <a:r>
              <a:rPr lang="en">
                <a:solidFill>
                  <a:srgbClr val="0000FF"/>
                </a:solidFill>
                <a:latin typeface="Consolas"/>
                <a:ea typeface="Consolas"/>
                <a:cs typeface="Consolas"/>
                <a:sym typeface="Consolas"/>
              </a:rPr>
              <a:t>20px</a:t>
            </a:r>
            <a:endParaRPr/>
          </a:p>
          <a:p>
            <a:pPr indent="-203200" lvl="0" marL="457200" marR="0" rtl="0" algn="l">
              <a:lnSpc>
                <a:spcPct val="100000"/>
              </a:lnSpc>
              <a:spcBef>
                <a:spcPts val="0"/>
              </a:spcBef>
              <a:spcAft>
                <a:spcPts val="0"/>
              </a:spcAft>
              <a:buClr>
                <a:schemeClr val="dk2"/>
              </a:buClr>
              <a:buSzPts val="1400"/>
              <a:buFont typeface="Consolas"/>
              <a:buChar char="⊡"/>
            </a:pPr>
            <a:r>
              <a:rPr lang="en" u="sng">
                <a:solidFill>
                  <a:srgbClr val="434343"/>
                </a:solidFill>
                <a:latin typeface="Consolas"/>
                <a:ea typeface="Consolas"/>
                <a:cs typeface="Consolas"/>
                <a:sym typeface="Consolas"/>
              </a:rPr>
              <a:t>text-s</a:t>
            </a:r>
            <a:r>
              <a:rPr b="0" i="0" lang="en" sz="1400" u="sng" cap="none" strike="noStrike">
                <a:solidFill>
                  <a:srgbClr val="434343"/>
                </a:solidFill>
                <a:latin typeface="Consolas"/>
                <a:ea typeface="Consolas"/>
                <a:cs typeface="Consolas"/>
                <a:sym typeface="Consolas"/>
              </a:rPr>
              <a:t>hadow</a:t>
            </a:r>
            <a:r>
              <a:rPr b="0" i="0" lang="en" sz="1400" u="none" cap="none" strike="noStrike">
                <a:solidFill>
                  <a:srgbClr val="434343"/>
                </a:solidFill>
                <a:latin typeface="Consolas"/>
                <a:ea typeface="Consolas"/>
                <a:cs typeface="Consolas"/>
                <a:sym typeface="Consolas"/>
              </a:rPr>
              <a:t> </a:t>
            </a:r>
            <a:r>
              <a:rPr i="0" lang="en" sz="1200" u="none" cap="none" strike="noStrike">
                <a:solidFill>
                  <a:srgbClr val="0000FF"/>
                </a:solidFill>
                <a:latin typeface="Droid Serif"/>
                <a:ea typeface="Droid Serif"/>
                <a:cs typeface="Droid Serif"/>
                <a:sym typeface="Droid Serif"/>
              </a:rPr>
              <a:t>1px -1px #666666 </a:t>
            </a:r>
            <a:endParaRPr sz="1200">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t/>
            </a:r>
            <a:endParaRPr b="0" i="0" sz="1400" u="none" cap="none" strike="noStrike">
              <a:solidFill>
                <a:srgbClr val="0000FF"/>
              </a:solidFill>
              <a:latin typeface="Droid Serif"/>
              <a:ea typeface="Droid Serif"/>
              <a:cs typeface="Droid Serif"/>
              <a:sym typeface="Droid Serif"/>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87" name="Google Shape;387;p56"/>
          <p:cNvSpPr txBox="1"/>
          <p:nvPr>
            <p:ph idx="1" type="body"/>
          </p:nvPr>
        </p:nvSpPr>
        <p:spPr>
          <a:xfrm>
            <a:off x="1449475" y="406425"/>
            <a:ext cx="72123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CCCCC"/>
              </a:buClr>
              <a:buFont typeface="Droid Serif"/>
              <a:buNone/>
            </a:pPr>
            <a:r>
              <a:rPr lang="en">
                <a:solidFill>
                  <a:srgbClr val="980000"/>
                </a:solidFill>
                <a:latin typeface="Droid Sans"/>
                <a:ea typeface="Droid Sans"/>
                <a:cs typeface="Droid Sans"/>
                <a:sym typeface="Droid Sans"/>
              </a:rPr>
              <a:t>HTML Selector/ID or Class</a:t>
            </a:r>
            <a:r>
              <a:rPr lang="en">
                <a:solidFill>
                  <a:srgbClr val="0000FF"/>
                </a:solidFill>
                <a:latin typeface="Droid Sans"/>
                <a:ea typeface="Droid Sans"/>
                <a:cs typeface="Droid Sans"/>
                <a:sym typeface="Droid Sans"/>
              </a:rPr>
              <a:t> </a:t>
            </a:r>
            <a:r>
              <a:rPr b="0" i="0" lang="en" sz="1800" u="none" cap="none" strike="noStrike">
                <a:solidFill>
                  <a:srgbClr val="0000FF"/>
                </a:solidFill>
                <a:latin typeface="Consolas"/>
                <a:ea typeface="Consolas"/>
                <a:cs typeface="Consolas"/>
                <a:sym typeface="Consolas"/>
              </a:rPr>
              <a:t> </a:t>
            </a:r>
            <a:r>
              <a:rPr b="0" i="0" lang="en" u="none" cap="none" strike="noStrike">
                <a:solidFill>
                  <a:srgbClr val="0000FF"/>
                </a:solidFill>
                <a:latin typeface="Consolas"/>
                <a:ea typeface="Consolas"/>
                <a:cs typeface="Consolas"/>
                <a:sym typeface="Consolas"/>
              </a:rPr>
              <a:t>{font-family: </a:t>
            </a:r>
            <a:r>
              <a:rPr lang="en">
                <a:solidFill>
                  <a:srgbClr val="0000FF"/>
                </a:solidFill>
                <a:latin typeface="Consolas"/>
                <a:ea typeface="Consolas"/>
                <a:cs typeface="Consolas"/>
                <a:sym typeface="Consolas"/>
              </a:rPr>
              <a:t>s</a:t>
            </a:r>
            <a:r>
              <a:rPr b="0" i="0" lang="en" u="none" cap="none" strike="noStrike">
                <a:solidFill>
                  <a:srgbClr val="0000FF"/>
                </a:solidFill>
                <a:latin typeface="Consolas"/>
                <a:ea typeface="Consolas"/>
                <a:cs typeface="Consolas"/>
                <a:sym typeface="Consolas"/>
              </a:rPr>
              <a:t>erif, </a:t>
            </a:r>
            <a:r>
              <a:rPr lang="en">
                <a:solidFill>
                  <a:srgbClr val="0000FF"/>
                </a:solidFill>
                <a:latin typeface="Consolas"/>
                <a:ea typeface="Consolas"/>
                <a:cs typeface="Consolas"/>
                <a:sym typeface="Consolas"/>
              </a:rPr>
              <a:t>a</a:t>
            </a:r>
            <a:r>
              <a:rPr b="0" i="0" lang="en" u="none" cap="none" strike="noStrike">
                <a:solidFill>
                  <a:srgbClr val="0000FF"/>
                </a:solidFill>
                <a:latin typeface="Consolas"/>
                <a:ea typeface="Consolas"/>
                <a:cs typeface="Consolas"/>
                <a:sym typeface="Consolas"/>
              </a:rPr>
              <a:t>rial, </a:t>
            </a:r>
            <a:r>
              <a:rPr lang="en">
                <a:solidFill>
                  <a:srgbClr val="0000FF"/>
                </a:solidFill>
                <a:latin typeface="Consolas"/>
                <a:ea typeface="Consolas"/>
                <a:cs typeface="Consolas"/>
                <a:sym typeface="Consolas"/>
              </a:rPr>
              <a:t>h</a:t>
            </a:r>
            <a:r>
              <a:rPr b="0" i="0" lang="en" u="none" cap="none" strike="noStrike">
                <a:solidFill>
                  <a:srgbClr val="0000FF"/>
                </a:solidFill>
                <a:latin typeface="Consolas"/>
                <a:ea typeface="Consolas"/>
                <a:cs typeface="Consolas"/>
                <a:sym typeface="Consolas"/>
              </a:rPr>
              <a:t>elvetica;}</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rPr lang="en">
                <a:solidFill>
                  <a:srgbClr val="980000"/>
                </a:solidFill>
                <a:latin typeface="Droid Sans"/>
                <a:ea typeface="Droid Sans"/>
                <a:cs typeface="Droid Sans"/>
                <a:sym typeface="Droid Sans"/>
              </a:rPr>
              <a:t>HTML Selector/ID or Class</a:t>
            </a:r>
            <a:r>
              <a:rPr lang="en">
                <a:solidFill>
                  <a:srgbClr val="0000FF"/>
                </a:solidFill>
                <a:latin typeface="Droid Sans"/>
                <a:ea typeface="Droid Sans"/>
                <a:cs typeface="Droid Sans"/>
                <a:sym typeface="Droid Sans"/>
              </a:rPr>
              <a:t> </a:t>
            </a:r>
            <a:r>
              <a:rPr b="0" i="0" lang="en" sz="1800" u="none" cap="none" strike="noStrike">
                <a:solidFill>
                  <a:srgbClr val="0000FF"/>
                </a:solidFill>
                <a:latin typeface="Consolas"/>
                <a:ea typeface="Consolas"/>
                <a:cs typeface="Consolas"/>
                <a:sym typeface="Consolas"/>
              </a:rPr>
              <a:t> </a:t>
            </a:r>
            <a:r>
              <a:rPr b="0" i="0" lang="en" u="none" cap="none" strike="noStrike">
                <a:solidFill>
                  <a:srgbClr val="0000FF"/>
                </a:solidFill>
                <a:latin typeface="Consolas"/>
                <a:ea typeface="Consolas"/>
                <a:cs typeface="Consolas"/>
                <a:sym typeface="Consolas"/>
              </a:rPr>
              <a:t>{font-size: 10px;}</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rPr lang="en">
                <a:solidFill>
                  <a:srgbClr val="980000"/>
                </a:solidFill>
                <a:latin typeface="Droid Sans"/>
                <a:ea typeface="Droid Sans"/>
                <a:cs typeface="Droid Sans"/>
                <a:sym typeface="Droid Sans"/>
              </a:rPr>
              <a:t>HTML Selector/ID or Class</a:t>
            </a:r>
            <a:r>
              <a:rPr lang="en">
                <a:solidFill>
                  <a:srgbClr val="0000FF"/>
                </a:solidFill>
                <a:latin typeface="Droid Sans"/>
                <a:ea typeface="Droid Sans"/>
                <a:cs typeface="Droid Sans"/>
                <a:sym typeface="Droid Sans"/>
              </a:rPr>
              <a:t> </a:t>
            </a:r>
            <a:r>
              <a:rPr b="0" i="0" lang="en" sz="1800" u="none" cap="none" strike="noStrike">
                <a:solidFill>
                  <a:srgbClr val="0000FF"/>
                </a:solidFill>
                <a:latin typeface="Consolas"/>
                <a:ea typeface="Consolas"/>
                <a:cs typeface="Consolas"/>
                <a:sym typeface="Consolas"/>
              </a:rPr>
              <a:t> </a:t>
            </a:r>
            <a:r>
              <a:rPr b="0" i="0" lang="en" u="none" cap="none" strike="noStrike">
                <a:solidFill>
                  <a:srgbClr val="0000FF"/>
                </a:solidFill>
                <a:latin typeface="Consolas"/>
                <a:ea typeface="Consolas"/>
                <a:cs typeface="Consolas"/>
                <a:sym typeface="Consolas"/>
              </a:rPr>
              <a:t>{font-weight: bold;}</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rPr i="0" lang="en" u="none" cap="none" strike="noStrike">
                <a:solidFill>
                  <a:srgbClr val="980000"/>
                </a:solidFill>
                <a:latin typeface="Consolas"/>
                <a:ea typeface="Consolas"/>
                <a:cs typeface="Consolas"/>
                <a:sym typeface="Consolas"/>
              </a:rPr>
              <a:t>@font-face</a:t>
            </a:r>
            <a:r>
              <a:rPr i="0" lang="en" u="none" cap="none" strike="noStrike">
                <a:solidFill>
                  <a:srgbClr val="0000FF"/>
                </a:solidFill>
                <a:latin typeface="Droid Serif"/>
                <a:ea typeface="Droid Serif"/>
                <a:cs typeface="Droid Serif"/>
                <a:sym typeface="Droid Serif"/>
              </a:rPr>
              <a:t> {</a:t>
            </a:r>
            <a:endParaRPr>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rPr i="0" lang="en" u="none" cap="none" strike="noStrike">
                <a:solidFill>
                  <a:srgbClr val="0000FF"/>
                </a:solidFill>
                <a:latin typeface="Droid Serif"/>
                <a:ea typeface="Droid Serif"/>
                <a:cs typeface="Droid Serif"/>
                <a:sym typeface="Droid Serif"/>
              </a:rPr>
              <a:t>font-family: 'ChunkFiveRegular';</a:t>
            </a:r>
            <a:endParaRPr>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rPr i="0" lang="en" u="none" cap="none" strike="noStrike">
                <a:solidFill>
                  <a:srgbClr val="0000FF"/>
                </a:solidFill>
                <a:latin typeface="Droid Serif"/>
                <a:ea typeface="Droid Serif"/>
                <a:cs typeface="Droid Serif"/>
                <a:sym typeface="Droid Serif"/>
              </a:rPr>
              <a:t>src: url('fonts/chunkfive.eot');} </a:t>
            </a:r>
            <a:endParaRPr i="0" u="none" cap="none" strike="noStrike">
              <a:solidFill>
                <a:srgbClr val="0000FF"/>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Font typeface="Droid Serif"/>
              <a:buNone/>
            </a:pPr>
            <a:r>
              <a:rPr b="0" i="1" lang="en" sz="1100" u="none" cap="none" strike="noStrike">
                <a:latin typeface="Consolas"/>
                <a:ea typeface="Consolas"/>
                <a:cs typeface="Consolas"/>
                <a:sym typeface="Consolas"/>
              </a:rPr>
              <a:t>must first define a name for the font (e.g. myFirstFont), and then point to the font file.</a:t>
            </a:r>
            <a:endParaRPr i="1" sz="1100"/>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lang="en">
                <a:solidFill>
                  <a:srgbClr val="980000"/>
                </a:solidFill>
                <a:latin typeface="Droid Sans"/>
                <a:ea typeface="Droid Sans"/>
                <a:cs typeface="Droid Sans"/>
                <a:sym typeface="Droid Sans"/>
              </a:rPr>
              <a:t>HTML Selector/ID or Class</a:t>
            </a:r>
            <a:r>
              <a:rPr lang="en">
                <a:solidFill>
                  <a:srgbClr val="0000FF"/>
                </a:solidFill>
                <a:latin typeface="Droid Sans"/>
                <a:ea typeface="Droid Sans"/>
                <a:cs typeface="Droid Sans"/>
                <a:sym typeface="Droid Sans"/>
              </a:rPr>
              <a:t> </a:t>
            </a:r>
            <a:r>
              <a:rPr b="0" i="0" lang="en" sz="1800" u="none" cap="none" strike="noStrike">
                <a:solidFill>
                  <a:srgbClr val="0000FF"/>
                </a:solidFill>
                <a:latin typeface="Consolas"/>
                <a:ea typeface="Consolas"/>
                <a:cs typeface="Consolas"/>
                <a:sym typeface="Consolas"/>
              </a:rPr>
              <a:t> </a:t>
            </a:r>
            <a:r>
              <a:rPr b="0" i="0" lang="en" u="none" cap="none" strike="noStrike">
                <a:solidFill>
                  <a:srgbClr val="0000FF"/>
                </a:solidFill>
                <a:latin typeface="Consolas"/>
                <a:ea typeface="Consolas"/>
                <a:cs typeface="Consolas"/>
                <a:sym typeface="Consolas"/>
              </a:rPr>
              <a:t>{font-style: italic;}</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lang="en">
                <a:solidFill>
                  <a:srgbClr val="980000"/>
                </a:solidFill>
                <a:latin typeface="Droid Sans"/>
                <a:ea typeface="Droid Sans"/>
                <a:cs typeface="Droid Sans"/>
                <a:sym typeface="Droid Sans"/>
              </a:rPr>
              <a:t>HTML Selector/ID or Class</a:t>
            </a:r>
            <a:r>
              <a:rPr lang="en">
                <a:solidFill>
                  <a:srgbClr val="0000FF"/>
                </a:solidFill>
                <a:latin typeface="Droid Sans"/>
                <a:ea typeface="Droid Sans"/>
                <a:cs typeface="Droid Sans"/>
                <a:sym typeface="Droid Sans"/>
              </a:rPr>
              <a:t> </a:t>
            </a:r>
            <a:r>
              <a:rPr b="0" i="0" lang="en" sz="1800" u="none" cap="none" strike="noStrike">
                <a:solidFill>
                  <a:srgbClr val="0000FF"/>
                </a:solidFill>
                <a:latin typeface="Consolas"/>
                <a:ea typeface="Consolas"/>
                <a:cs typeface="Consolas"/>
                <a:sym typeface="Consolas"/>
              </a:rPr>
              <a:t> </a:t>
            </a:r>
            <a:r>
              <a:rPr b="0" i="0" lang="en" u="none" cap="none" strike="noStrike">
                <a:solidFill>
                  <a:srgbClr val="0000FF"/>
                </a:solidFill>
                <a:latin typeface="Consolas"/>
                <a:ea typeface="Consolas"/>
                <a:cs typeface="Consolas"/>
                <a:sym typeface="Consolas"/>
              </a:rPr>
              <a:t>{text-transform: uppercase;}</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1"/>
              </a:buClr>
              <a:buFont typeface="Arial"/>
              <a:buNone/>
            </a:pPr>
            <a:r>
              <a:rPr lang="en">
                <a:solidFill>
                  <a:srgbClr val="980000"/>
                </a:solidFill>
                <a:latin typeface="Droid Sans"/>
                <a:ea typeface="Droid Sans"/>
                <a:cs typeface="Droid Sans"/>
                <a:sym typeface="Droid Sans"/>
              </a:rPr>
              <a:t>HTML Selector/ID or Class</a:t>
            </a:r>
            <a:r>
              <a:rPr lang="en">
                <a:solidFill>
                  <a:srgbClr val="0000FF"/>
                </a:solidFill>
                <a:latin typeface="Droid Sans"/>
                <a:ea typeface="Droid Sans"/>
                <a:cs typeface="Droid Sans"/>
                <a:sym typeface="Droid Sans"/>
              </a:rPr>
              <a:t> </a:t>
            </a:r>
            <a:r>
              <a:rPr b="0" i="0" lang="en" sz="1800" u="none" cap="none" strike="noStrike">
                <a:solidFill>
                  <a:srgbClr val="0000FF"/>
                </a:solidFill>
                <a:latin typeface="Consolas"/>
                <a:ea typeface="Consolas"/>
                <a:cs typeface="Consolas"/>
                <a:sym typeface="Consolas"/>
              </a:rPr>
              <a:t> </a:t>
            </a:r>
            <a:r>
              <a:rPr b="0" i="0" lang="en" u="none" cap="none" strike="noStrike">
                <a:solidFill>
                  <a:srgbClr val="0000FF"/>
                </a:solidFill>
                <a:latin typeface="Consolas"/>
                <a:ea typeface="Consolas"/>
                <a:cs typeface="Consolas"/>
                <a:sym typeface="Consolas"/>
              </a:rPr>
              <a:t>{text-decoration: none;}</a:t>
            </a:r>
            <a:endParaRPr/>
          </a:p>
        </p:txBody>
      </p:sp>
      <p:sp>
        <p:nvSpPr>
          <p:cNvPr id="388" name="Google Shape;388;p56"/>
          <p:cNvSpPr txBox="1"/>
          <p:nvPr/>
        </p:nvSpPr>
        <p:spPr>
          <a:xfrm>
            <a:off x="387000" y="406425"/>
            <a:ext cx="1125900" cy="67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Syntax:</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394" name="Google Shape;394;p57"/>
          <p:cNvSpPr txBox="1"/>
          <p:nvPr/>
        </p:nvSpPr>
        <p:spPr>
          <a:xfrm>
            <a:off x="523750" y="1225725"/>
            <a:ext cx="6701400" cy="61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Google Fonts: </a:t>
            </a:r>
            <a:r>
              <a:rPr lang="en" sz="1800" u="sng">
                <a:solidFill>
                  <a:schemeClr val="hlink"/>
                </a:solidFill>
                <a:latin typeface="Consolas"/>
                <a:ea typeface="Consolas"/>
                <a:cs typeface="Consolas"/>
                <a:sym typeface="Consolas"/>
                <a:hlinkClick r:id="rId3"/>
              </a:rPr>
              <a:t>https://developers.google.com/fonts/</a:t>
            </a:r>
            <a:endParaRPr sz="1800">
              <a:solidFill>
                <a:srgbClr val="980000"/>
              </a:solidFill>
              <a:latin typeface="Consolas"/>
              <a:ea typeface="Consolas"/>
              <a:cs typeface="Consolas"/>
              <a:sym typeface="Consolas"/>
            </a:endParaRPr>
          </a:p>
          <a:p>
            <a:pPr indent="0" lvl="0" marL="0" rtl="0" algn="l">
              <a:spcBef>
                <a:spcPts val="0"/>
              </a:spcBef>
              <a:spcAft>
                <a:spcPts val="0"/>
              </a:spcAft>
              <a:buNone/>
            </a:pPr>
            <a:r>
              <a:t/>
            </a:r>
            <a:endParaRPr sz="1200">
              <a:solidFill>
                <a:srgbClr val="980000"/>
              </a:solidFill>
              <a:latin typeface="Consolas"/>
              <a:ea typeface="Consolas"/>
              <a:cs typeface="Consolas"/>
              <a:sym typeface="Consolas"/>
            </a:endParaRPr>
          </a:p>
          <a:p>
            <a:pPr indent="0" lvl="0" marL="0" rtl="0" algn="l">
              <a:spcBef>
                <a:spcPts val="0"/>
              </a:spcBef>
              <a:spcAft>
                <a:spcPts val="0"/>
              </a:spcAft>
              <a:buNone/>
            </a:pPr>
            <a:r>
              <a:t/>
            </a:r>
            <a:endParaRPr sz="1200">
              <a:solidFill>
                <a:srgbClr val="980000"/>
              </a:solidFill>
              <a:latin typeface="Consolas"/>
              <a:ea typeface="Consolas"/>
              <a:cs typeface="Consolas"/>
              <a:sym typeface="Consolas"/>
            </a:endParaRPr>
          </a:p>
          <a:p>
            <a:pPr indent="0" lvl="0" marL="0" rtl="0" algn="l">
              <a:spcBef>
                <a:spcPts val="0"/>
              </a:spcBef>
              <a:spcAft>
                <a:spcPts val="0"/>
              </a:spcAft>
              <a:buNone/>
            </a:pPr>
            <a:r>
              <a:t/>
            </a:r>
            <a:endParaRPr sz="1200">
              <a:solidFill>
                <a:srgbClr val="980000"/>
              </a:solidFill>
              <a:latin typeface="Consolas"/>
              <a:ea typeface="Consolas"/>
              <a:cs typeface="Consolas"/>
              <a:sym typeface="Consolas"/>
            </a:endParaRPr>
          </a:p>
        </p:txBody>
      </p:sp>
      <p:sp>
        <p:nvSpPr>
          <p:cNvPr id="395" name="Google Shape;395;p57"/>
          <p:cNvSpPr txBox="1"/>
          <p:nvPr/>
        </p:nvSpPr>
        <p:spPr>
          <a:xfrm>
            <a:off x="816425" y="523875"/>
            <a:ext cx="7626900" cy="53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Consolas"/>
                <a:ea typeface="Consolas"/>
                <a:cs typeface="Consolas"/>
                <a:sym typeface="Consolas"/>
              </a:rPr>
              <a:t>Linking out/Embedding a font library and applying it to your css internal style</a:t>
            </a:r>
            <a:endParaRPr/>
          </a:p>
        </p:txBody>
      </p:sp>
      <p:pic>
        <p:nvPicPr>
          <p:cNvPr id="396" name="Google Shape;396;p57"/>
          <p:cNvPicPr preferRelativeResize="0"/>
          <p:nvPr/>
        </p:nvPicPr>
        <p:blipFill>
          <a:blip r:embed="rId4">
            <a:alphaModFix/>
          </a:blip>
          <a:stretch>
            <a:fillRect/>
          </a:stretch>
        </p:blipFill>
        <p:spPr>
          <a:xfrm>
            <a:off x="2545363" y="1587925"/>
            <a:ext cx="6072525" cy="2933725"/>
          </a:xfrm>
          <a:prstGeom prst="rect">
            <a:avLst/>
          </a:prstGeom>
          <a:noFill/>
          <a:ln>
            <a:noFill/>
          </a:ln>
        </p:spPr>
      </p:pic>
      <p:sp>
        <p:nvSpPr>
          <p:cNvPr id="397" name="Google Shape;397;p57"/>
          <p:cNvSpPr txBox="1"/>
          <p:nvPr/>
        </p:nvSpPr>
        <p:spPr>
          <a:xfrm>
            <a:off x="139675" y="2305500"/>
            <a:ext cx="2405700" cy="12813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 sz="1800">
                <a:solidFill>
                  <a:srgbClr val="0000FF"/>
                </a:solidFill>
              </a:rPr>
              <a:t>Click the + </a:t>
            </a:r>
            <a:endParaRPr sz="1800">
              <a:solidFill>
                <a:srgbClr val="0000FF"/>
              </a:solidFill>
            </a:endParaRPr>
          </a:p>
          <a:p>
            <a:pPr indent="0" lvl="0" marL="0" rtl="0" algn="l">
              <a:spcBef>
                <a:spcPts val="0"/>
              </a:spcBef>
              <a:spcAft>
                <a:spcPts val="0"/>
              </a:spcAft>
              <a:buNone/>
            </a:pPr>
            <a:r>
              <a:t/>
            </a:r>
            <a:endParaRPr sz="1800">
              <a:solidFill>
                <a:srgbClr val="0000FF"/>
              </a:solidFill>
            </a:endParaRPr>
          </a:p>
          <a:p>
            <a:pPr indent="-342900" lvl="0" marL="457200" rtl="0" algn="l">
              <a:spcBef>
                <a:spcPts val="0"/>
              </a:spcBef>
              <a:spcAft>
                <a:spcPts val="0"/>
              </a:spcAft>
              <a:buClr>
                <a:srgbClr val="0000FF"/>
              </a:buClr>
              <a:buSzPts val="1800"/>
              <a:buChar char="●"/>
            </a:pPr>
            <a:r>
              <a:rPr lang="en" sz="1800">
                <a:solidFill>
                  <a:srgbClr val="0000FF"/>
                </a:solidFill>
              </a:rPr>
              <a:t>Click the  - to maximize the link source</a:t>
            </a:r>
            <a:endParaRPr sz="1800">
              <a:solidFill>
                <a:srgbClr val="0000FF"/>
              </a:solidFill>
            </a:endParaRPr>
          </a:p>
          <a:p>
            <a:pPr indent="0" lvl="0" marL="0" rtl="0" algn="l">
              <a:spcBef>
                <a:spcPts val="0"/>
              </a:spcBef>
              <a:spcAft>
                <a:spcPts val="0"/>
              </a:spcAft>
              <a:buNone/>
            </a:pPr>
            <a:r>
              <a:t/>
            </a:r>
            <a:endParaRPr sz="1800">
              <a:solidFill>
                <a:srgbClr val="0000FF"/>
              </a:solidFill>
            </a:endParaRPr>
          </a:p>
          <a:p>
            <a:pPr indent="-342900" lvl="0" marL="457200" rtl="0" algn="l">
              <a:spcBef>
                <a:spcPts val="0"/>
              </a:spcBef>
              <a:spcAft>
                <a:spcPts val="0"/>
              </a:spcAft>
              <a:buClr>
                <a:srgbClr val="0000FF"/>
              </a:buClr>
              <a:buSzPts val="1800"/>
              <a:buChar char="●"/>
            </a:pPr>
            <a:r>
              <a:rPr lang="en" sz="1800">
                <a:solidFill>
                  <a:srgbClr val="0000FF"/>
                </a:solidFill>
              </a:rPr>
              <a:t>Paste the link source between the </a:t>
            </a:r>
            <a:r>
              <a:rPr lang="en" sz="1800">
                <a:solidFill>
                  <a:srgbClr val="980000"/>
                </a:solidFill>
              </a:rPr>
              <a:t>&lt;head&gt;&lt;/head&gt;</a:t>
            </a:r>
            <a:r>
              <a:rPr lang="en" sz="1800">
                <a:solidFill>
                  <a:srgbClr val="0000FF"/>
                </a:solidFill>
              </a:rPr>
              <a:t> tags</a:t>
            </a:r>
            <a:endParaRPr sz="1800">
              <a:solidFill>
                <a:srgbClr val="0000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403" name="Google Shape;403;p58"/>
          <p:cNvSpPr txBox="1"/>
          <p:nvPr/>
        </p:nvSpPr>
        <p:spPr>
          <a:xfrm>
            <a:off x="292500" y="1292675"/>
            <a:ext cx="88515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980000"/>
              </a:solidFill>
              <a:latin typeface="Consolas"/>
              <a:ea typeface="Consolas"/>
              <a:cs typeface="Consolas"/>
              <a:sym typeface="Consolas"/>
            </a:endParaRPr>
          </a:p>
        </p:txBody>
      </p:sp>
      <p:sp>
        <p:nvSpPr>
          <p:cNvPr id="404" name="Google Shape;404;p58"/>
          <p:cNvSpPr txBox="1"/>
          <p:nvPr/>
        </p:nvSpPr>
        <p:spPr>
          <a:xfrm>
            <a:off x="816425" y="523875"/>
            <a:ext cx="7626900" cy="53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Consolas"/>
                <a:ea typeface="Consolas"/>
                <a:cs typeface="Consolas"/>
                <a:sym typeface="Consolas"/>
              </a:rPr>
              <a:t>Linking out to a font library and applying it to your css internal style</a:t>
            </a:r>
            <a:endParaRPr/>
          </a:p>
        </p:txBody>
      </p:sp>
      <p:pic>
        <p:nvPicPr>
          <p:cNvPr id="405" name="Google Shape;405;p58"/>
          <p:cNvPicPr preferRelativeResize="0"/>
          <p:nvPr/>
        </p:nvPicPr>
        <p:blipFill>
          <a:blip r:embed="rId3">
            <a:alphaModFix/>
          </a:blip>
          <a:stretch>
            <a:fillRect/>
          </a:stretch>
        </p:blipFill>
        <p:spPr>
          <a:xfrm>
            <a:off x="920350" y="1211025"/>
            <a:ext cx="7495676" cy="3422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411" name="Google Shape;411;p59"/>
          <p:cNvSpPr txBox="1"/>
          <p:nvPr/>
        </p:nvSpPr>
        <p:spPr>
          <a:xfrm>
            <a:off x="2146250" y="1818125"/>
            <a:ext cx="5117400" cy="13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Consolas"/>
                <a:ea typeface="Consolas"/>
                <a:cs typeface="Consolas"/>
                <a:sym typeface="Consolas"/>
                <a:hlinkClick r:id="rId3"/>
              </a:rPr>
              <a:t>https://www.myfonts.com/WhatTheFont/</a:t>
            </a:r>
            <a:endParaRPr sz="1800">
              <a:solidFill>
                <a:srgbClr val="980000"/>
              </a:solidFill>
              <a:latin typeface="Consolas"/>
              <a:ea typeface="Consolas"/>
              <a:cs typeface="Consolas"/>
              <a:sym typeface="Consolas"/>
            </a:endParaRPr>
          </a:p>
        </p:txBody>
      </p:sp>
      <p:sp>
        <p:nvSpPr>
          <p:cNvPr id="412" name="Google Shape;412;p59"/>
          <p:cNvSpPr txBox="1"/>
          <p:nvPr/>
        </p:nvSpPr>
        <p:spPr>
          <a:xfrm>
            <a:off x="816425" y="523875"/>
            <a:ext cx="7626900" cy="53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Consolas"/>
                <a:ea typeface="Consolas"/>
                <a:cs typeface="Consolas"/>
                <a:sym typeface="Consolas"/>
              </a:rPr>
              <a:t>Find Out What Font is on a page or image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418" name="Google Shape;418;p60"/>
          <p:cNvSpPr txBox="1"/>
          <p:nvPr>
            <p:ph idx="1" type="body"/>
          </p:nvPr>
        </p:nvSpPr>
        <p:spPr>
          <a:xfrm>
            <a:off x="1177750" y="495875"/>
            <a:ext cx="7536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t/>
            </a:r>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lang="en" sz="1800">
                <a:solidFill>
                  <a:srgbClr val="980000"/>
                </a:solidFill>
                <a:latin typeface="Consolas"/>
                <a:ea typeface="Consolas"/>
                <a:cs typeface="Consolas"/>
                <a:sym typeface="Consolas"/>
              </a:rPr>
              <a:t>HTML Selector/ID or Class</a:t>
            </a:r>
            <a:r>
              <a:rPr lang="en" sz="1800">
                <a:solidFill>
                  <a:srgbClr val="0000FF"/>
                </a:solidFill>
                <a:latin typeface="Consolas"/>
                <a:ea typeface="Consolas"/>
                <a:cs typeface="Consolas"/>
                <a:sym typeface="Consolas"/>
              </a:rPr>
              <a:t> </a:t>
            </a:r>
            <a:r>
              <a:rPr b="0" i="0" lang="en" sz="1800" u="none" cap="none" strike="noStrike">
                <a:solidFill>
                  <a:srgbClr val="0000FF"/>
                </a:solidFill>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b="0" i="0" lang="en" sz="1800" u="none" cap="none" strike="noStrike">
                <a:solidFill>
                  <a:srgbClr val="0000FF"/>
                </a:solidFill>
                <a:latin typeface="Consolas"/>
                <a:ea typeface="Consolas"/>
                <a:cs typeface="Consolas"/>
                <a:sym typeface="Consolas"/>
              </a:rPr>
              <a:t>color: #666666;</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b="0" i="0" lang="en" sz="1800" u="none" cap="none" strike="noStrike">
                <a:solidFill>
                  <a:srgbClr val="0000FF"/>
                </a:solidFill>
                <a:latin typeface="Consolas"/>
                <a:ea typeface="Consolas"/>
                <a:cs typeface="Consolas"/>
                <a:sym typeface="Consolas"/>
              </a:rPr>
              <a:t>text-shadow: 1px 1px 0px #000000;}</a:t>
            </a:r>
            <a:endParaRPr sz="1800">
              <a:latin typeface="Consolas"/>
              <a:ea typeface="Consolas"/>
              <a:cs typeface="Consolas"/>
              <a:sym typeface="Consolas"/>
            </a:endParaRPr>
          </a:p>
        </p:txBody>
      </p:sp>
      <p:sp>
        <p:nvSpPr>
          <p:cNvPr id="419" name="Google Shape;419;p60"/>
          <p:cNvSpPr txBox="1"/>
          <p:nvPr/>
        </p:nvSpPr>
        <p:spPr>
          <a:xfrm>
            <a:off x="1177750" y="553600"/>
            <a:ext cx="6136200" cy="67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Syntax For</a:t>
            </a:r>
            <a:r>
              <a:rPr lang="en" sz="1800">
                <a:solidFill>
                  <a:schemeClr val="dk2"/>
                </a:solidFill>
                <a:latin typeface="Consolas"/>
                <a:ea typeface="Consolas"/>
                <a:cs typeface="Consolas"/>
                <a:sym typeface="Consolas"/>
              </a:rPr>
              <a:t> Making Text Shadow</a:t>
            </a:r>
            <a:r>
              <a:rPr b="0" i="0" lang="en" sz="1800" u="none" cap="none" strike="noStrike">
                <a:solidFill>
                  <a:schemeClr val="dk2"/>
                </a:solidFill>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1</a:t>
            </a:r>
            <a:endParaRPr/>
          </a:p>
        </p:txBody>
      </p:sp>
      <p:pic>
        <p:nvPicPr>
          <p:cNvPr id="79" name="Google Shape;79;p16"/>
          <p:cNvPicPr preferRelativeResize="0"/>
          <p:nvPr/>
        </p:nvPicPr>
        <p:blipFill>
          <a:blip r:embed="rId3">
            <a:alphaModFix/>
          </a:blip>
          <a:stretch>
            <a:fillRect/>
          </a:stretch>
        </p:blipFill>
        <p:spPr>
          <a:xfrm>
            <a:off x="2402675" y="565078"/>
            <a:ext cx="3780678" cy="40133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425" name="Google Shape;425;p61"/>
          <p:cNvSpPr txBox="1"/>
          <p:nvPr>
            <p:ph idx="1" type="body"/>
          </p:nvPr>
        </p:nvSpPr>
        <p:spPr>
          <a:xfrm>
            <a:off x="2184975" y="495875"/>
            <a:ext cx="7536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Font typeface="Arial"/>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8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1"/>
          <p:cNvSpPr txBox="1"/>
          <p:nvPr/>
        </p:nvSpPr>
        <p:spPr>
          <a:xfrm>
            <a:off x="519725" y="332850"/>
            <a:ext cx="1562700" cy="5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HTML PAGE:</a:t>
            </a:r>
            <a:endParaRPr/>
          </a:p>
        </p:txBody>
      </p:sp>
      <p:pic>
        <p:nvPicPr>
          <p:cNvPr id="427" name="Google Shape;427;p61"/>
          <p:cNvPicPr preferRelativeResize="0"/>
          <p:nvPr/>
        </p:nvPicPr>
        <p:blipFill rotWithShape="1">
          <a:blip r:embed="rId3">
            <a:alphaModFix/>
          </a:blip>
          <a:srcRect b="0" l="0" r="0" t="0"/>
          <a:stretch/>
        </p:blipFill>
        <p:spPr>
          <a:xfrm>
            <a:off x="2896025" y="1310450"/>
            <a:ext cx="5934300" cy="2072400"/>
          </a:xfrm>
          <a:prstGeom prst="rect">
            <a:avLst/>
          </a:prstGeom>
          <a:noFill/>
          <a:ln>
            <a:noFill/>
          </a:ln>
        </p:spPr>
      </p:pic>
      <p:pic>
        <p:nvPicPr>
          <p:cNvPr id="428" name="Google Shape;428;p61"/>
          <p:cNvPicPr preferRelativeResize="0"/>
          <p:nvPr/>
        </p:nvPicPr>
        <p:blipFill rotWithShape="1">
          <a:blip r:embed="rId4">
            <a:alphaModFix/>
          </a:blip>
          <a:srcRect b="0" l="0" r="0" t="0"/>
          <a:stretch/>
        </p:blipFill>
        <p:spPr>
          <a:xfrm>
            <a:off x="353175" y="789325"/>
            <a:ext cx="2542850" cy="4026675"/>
          </a:xfrm>
          <a:prstGeom prst="rect">
            <a:avLst/>
          </a:prstGeom>
          <a:noFill/>
          <a:ln>
            <a:noFill/>
          </a:ln>
        </p:spPr>
      </p:pic>
      <p:sp>
        <p:nvSpPr>
          <p:cNvPr id="429" name="Google Shape;429;p61"/>
          <p:cNvSpPr txBox="1"/>
          <p:nvPr/>
        </p:nvSpPr>
        <p:spPr>
          <a:xfrm>
            <a:off x="4625525" y="423300"/>
            <a:ext cx="2475300" cy="37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lang="en" sz="1800">
                <a:solidFill>
                  <a:schemeClr val="dk2"/>
                </a:solidFill>
                <a:latin typeface="Consolas"/>
                <a:ea typeface="Consolas"/>
                <a:cs typeface="Consolas"/>
                <a:sym typeface="Consolas"/>
              </a:rPr>
              <a:t>Preview </a:t>
            </a:r>
            <a:r>
              <a:rPr b="0" i="0" lang="en" sz="1800" u="none" cap="none" strike="noStrike">
                <a:solidFill>
                  <a:schemeClr val="dk2"/>
                </a:solidFill>
                <a:latin typeface="Consolas"/>
                <a:ea typeface="Consolas"/>
                <a:cs typeface="Consolas"/>
                <a:sym typeface="Consolas"/>
              </a:rPr>
              <a:t>Result: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2"/>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sp>
        <p:nvSpPr>
          <p:cNvPr id="435" name="Google Shape;435;p62"/>
          <p:cNvSpPr txBox="1"/>
          <p:nvPr>
            <p:ph idx="1" type="body"/>
          </p:nvPr>
        </p:nvSpPr>
        <p:spPr>
          <a:xfrm>
            <a:off x="1140875" y="748150"/>
            <a:ext cx="2573099" cy="5553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980000"/>
              </a:buClr>
              <a:buSzPts val="1800"/>
              <a:buFont typeface="Consolas"/>
              <a:buChar char="⊡"/>
            </a:pPr>
            <a:r>
              <a:rPr b="0" i="0" lang="en" sz="1800" u="none" cap="none" strike="noStrike">
                <a:solidFill>
                  <a:srgbClr val="980000"/>
                </a:solidFill>
                <a:latin typeface="Consolas"/>
                <a:ea typeface="Consolas"/>
                <a:cs typeface="Consolas"/>
                <a:sym typeface="Consolas"/>
              </a:rPr>
              <a:t>Styling Links</a:t>
            </a:r>
            <a:endParaRPr/>
          </a:p>
          <a:p>
            <a:pPr indent="-228600" lvl="1" marL="914400" marR="0" rtl="0" algn="l">
              <a:lnSpc>
                <a:spcPct val="100000"/>
              </a:lnSpc>
              <a:spcBef>
                <a:spcPts val="0"/>
              </a:spcBef>
              <a:spcAft>
                <a:spcPts val="0"/>
              </a:spcAft>
              <a:buClr>
                <a:srgbClr val="0000FF"/>
              </a:buClr>
              <a:buSzPts val="1800"/>
              <a:buFont typeface="Consolas"/>
              <a:buChar char="□"/>
            </a:pPr>
            <a:r>
              <a:rPr lang="en" sz="1800">
                <a:solidFill>
                  <a:srgbClr val="0000FF"/>
                </a:solidFill>
                <a:latin typeface="Consolas"/>
                <a:ea typeface="Consolas"/>
                <a:cs typeface="Consolas"/>
                <a:sym typeface="Consolas"/>
              </a:rPr>
              <a:t>Link</a:t>
            </a:r>
            <a:endParaRPr sz="1800">
              <a:solidFill>
                <a:srgbClr val="0000FF"/>
              </a:solidFill>
              <a:latin typeface="Consolas"/>
              <a:ea typeface="Consolas"/>
              <a:cs typeface="Consolas"/>
              <a:sym typeface="Consolas"/>
            </a:endParaRPr>
          </a:p>
          <a:p>
            <a:pPr indent="-228600" lvl="1" marL="914400" marR="0" rtl="0" algn="l">
              <a:lnSpc>
                <a:spcPct val="100000"/>
              </a:lnSpc>
              <a:spcBef>
                <a:spcPts val="0"/>
              </a:spcBef>
              <a:spcAft>
                <a:spcPts val="0"/>
              </a:spcAft>
              <a:buClr>
                <a:srgbClr val="0000FF"/>
              </a:buClr>
              <a:buSzPts val="1800"/>
              <a:buFont typeface="Consolas"/>
              <a:buChar char="□"/>
            </a:pPr>
            <a:r>
              <a:rPr b="0" i="0" lang="en" sz="1800" u="none" cap="none" strike="noStrike">
                <a:solidFill>
                  <a:srgbClr val="0000FF"/>
                </a:solidFill>
                <a:latin typeface="Consolas"/>
                <a:ea typeface="Consolas"/>
                <a:cs typeface="Consolas"/>
                <a:sym typeface="Consolas"/>
              </a:rPr>
              <a:t>Active </a:t>
            </a:r>
            <a:endParaRPr>
              <a:solidFill>
                <a:srgbClr val="0000FF"/>
              </a:solidFill>
            </a:endParaRPr>
          </a:p>
          <a:p>
            <a:pPr indent="-228600" lvl="1" marL="914400" marR="0" rtl="0" algn="l">
              <a:lnSpc>
                <a:spcPct val="100000"/>
              </a:lnSpc>
              <a:spcBef>
                <a:spcPts val="0"/>
              </a:spcBef>
              <a:spcAft>
                <a:spcPts val="0"/>
              </a:spcAft>
              <a:buClr>
                <a:srgbClr val="0000FF"/>
              </a:buClr>
              <a:buSzPts val="1800"/>
              <a:buFont typeface="Consolas"/>
              <a:buChar char="□"/>
            </a:pPr>
            <a:r>
              <a:rPr b="0" i="0" lang="en" sz="1800" u="none" cap="none" strike="noStrike">
                <a:solidFill>
                  <a:srgbClr val="0000FF"/>
                </a:solidFill>
                <a:latin typeface="Consolas"/>
                <a:ea typeface="Consolas"/>
                <a:cs typeface="Consolas"/>
                <a:sym typeface="Consolas"/>
              </a:rPr>
              <a:t>Visited</a:t>
            </a:r>
            <a:endParaRPr>
              <a:solidFill>
                <a:srgbClr val="0000FF"/>
              </a:solidFill>
            </a:endParaRPr>
          </a:p>
          <a:p>
            <a:pPr indent="-228600" lvl="1" marL="914400" marR="0" rtl="0" algn="l">
              <a:lnSpc>
                <a:spcPct val="100000"/>
              </a:lnSpc>
              <a:spcBef>
                <a:spcPts val="0"/>
              </a:spcBef>
              <a:spcAft>
                <a:spcPts val="0"/>
              </a:spcAft>
              <a:buClr>
                <a:srgbClr val="0000FF"/>
              </a:buClr>
              <a:buSzPts val="1800"/>
              <a:buFont typeface="Consolas"/>
              <a:buChar char="□"/>
            </a:pPr>
            <a:r>
              <a:rPr b="0" i="0" lang="en" sz="1800" u="none" cap="none" strike="noStrike">
                <a:solidFill>
                  <a:srgbClr val="0000FF"/>
                </a:solidFill>
                <a:latin typeface="Consolas"/>
                <a:ea typeface="Consolas"/>
                <a:cs typeface="Consolas"/>
                <a:sym typeface="Consolas"/>
              </a:rPr>
              <a:t>Hover</a:t>
            </a:r>
            <a:endParaRPr>
              <a:solidFill>
                <a:srgbClr val="0000FF"/>
              </a:solidFill>
            </a:endParaRPr>
          </a:p>
          <a:p>
            <a:pPr indent="0" lvl="0" marL="0" marR="0" rtl="0" algn="l">
              <a:lnSpc>
                <a:spcPct val="100000"/>
              </a:lnSpc>
              <a:spcBef>
                <a:spcPts val="0"/>
              </a:spcBef>
              <a:spcAft>
                <a:spcPts val="0"/>
              </a:spcAft>
              <a:buClr>
                <a:srgbClr val="CCCCCC"/>
              </a:buClr>
              <a:buFont typeface="Droid Serif"/>
              <a:buNone/>
            </a:pPr>
            <a:r>
              <a:t/>
            </a:r>
            <a:endParaRPr b="0" i="0" sz="11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CCCCCC"/>
              </a:buClr>
              <a:buFont typeface="Droid Serif"/>
              <a:buNone/>
            </a:pPr>
            <a:r>
              <a:t/>
            </a:r>
            <a:endParaRPr b="0" i="0" sz="11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1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100" u="none" cap="none" strike="noStrike">
              <a:solidFill>
                <a:schemeClr val="dk2"/>
              </a:solidFill>
              <a:latin typeface="Droid Sans"/>
              <a:ea typeface="Droid Sans"/>
              <a:cs typeface="Droid Sans"/>
              <a:sym typeface="Droid Sans"/>
            </a:endParaRPr>
          </a:p>
          <a:p>
            <a:pPr indent="0" lvl="0" marL="0" marR="0" rtl="0" algn="l">
              <a:lnSpc>
                <a:spcPct val="100000"/>
              </a:lnSpc>
              <a:spcBef>
                <a:spcPts val="0"/>
              </a:spcBef>
              <a:spcAft>
                <a:spcPts val="0"/>
              </a:spcAft>
              <a:buClr>
                <a:srgbClr val="CCCCCC"/>
              </a:buClr>
              <a:buFont typeface="Droid Serif"/>
              <a:buNone/>
            </a:pPr>
            <a:r>
              <a:t/>
            </a:r>
            <a:endParaRPr b="0" i="0" sz="1100" u="none" cap="none" strike="noStrike">
              <a:solidFill>
                <a:srgbClr val="0000FF"/>
              </a:solidFill>
              <a:latin typeface="Droid Sans"/>
              <a:ea typeface="Droid Sans"/>
              <a:cs typeface="Droid Sans"/>
              <a:sym typeface="Droid Sans"/>
            </a:endParaRPr>
          </a:p>
        </p:txBody>
      </p:sp>
      <p:sp>
        <p:nvSpPr>
          <p:cNvPr id="436" name="Google Shape;436;p62"/>
          <p:cNvSpPr txBox="1"/>
          <p:nvPr/>
        </p:nvSpPr>
        <p:spPr>
          <a:xfrm>
            <a:off x="5066425" y="825375"/>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200" u="none" cap="none" strike="noStrike">
              <a:solidFill>
                <a:srgbClr val="0000FF"/>
              </a:solidFill>
              <a:latin typeface="Droid Sans"/>
              <a:ea typeface="Droid Sans"/>
              <a:cs typeface="Droid Sans"/>
              <a:sym typeface="Droid San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a:link {</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color: </a:t>
            </a:r>
            <a:r>
              <a:rPr b="0" i="0" lang="en" sz="1400" u="none" cap="none" strike="noStrike">
                <a:solidFill>
                  <a:srgbClr val="0000FF"/>
                </a:solidFill>
                <a:latin typeface="Consolas"/>
                <a:ea typeface="Consolas"/>
                <a:cs typeface="Consolas"/>
                <a:sym typeface="Consolas"/>
              </a:rPr>
              <a:t>deeppink</a:t>
            </a:r>
            <a:r>
              <a:rPr b="0" i="0" lang="en" sz="1400" u="none" cap="none" strike="noStrike">
                <a:solidFill>
                  <a:srgbClr val="0000FF"/>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text-decoration: none;}</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a:visited {</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color: </a:t>
            </a:r>
            <a:r>
              <a:rPr b="0" i="0" lang="en" sz="1400" u="none" cap="none" strike="noStrike">
                <a:solidFill>
                  <a:srgbClr val="0000FF"/>
                </a:solidFill>
                <a:latin typeface="Consolas"/>
                <a:ea typeface="Consolas"/>
                <a:cs typeface="Consolas"/>
                <a:sym typeface="Consolas"/>
              </a:rPr>
              <a:t>black</a:t>
            </a:r>
            <a:r>
              <a:rPr b="0" i="0" lang="en" sz="1400" u="none" cap="none" strike="noStrike">
                <a:solidFill>
                  <a:srgbClr val="0000FF"/>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a:hover {</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color: </a:t>
            </a:r>
            <a:r>
              <a:rPr lang="en">
                <a:solidFill>
                  <a:srgbClr val="0000FF"/>
                </a:solidFill>
                <a:latin typeface="Consolas"/>
                <a:ea typeface="Consolas"/>
                <a:cs typeface="Consolas"/>
                <a:sym typeface="Consolas"/>
              </a:rPr>
              <a:t>blue</a:t>
            </a:r>
            <a:r>
              <a:rPr b="0" i="0" lang="en" sz="1400" u="none" cap="none" strike="noStrike">
                <a:solidFill>
                  <a:srgbClr val="0000FF"/>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text-decoration: underline;}</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a:active {</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color: </a:t>
            </a:r>
            <a:r>
              <a:rPr b="0" i="0" lang="en" sz="1400" u="none" cap="none" strike="noStrike">
                <a:solidFill>
                  <a:srgbClr val="0000FF"/>
                </a:solidFill>
                <a:latin typeface="Consolas"/>
                <a:ea typeface="Consolas"/>
                <a:cs typeface="Consolas"/>
                <a:sym typeface="Consolas"/>
              </a:rPr>
              <a:t>darkcyan</a:t>
            </a:r>
            <a:r>
              <a:rPr b="0" i="0" lang="en" sz="1400" u="none" cap="none" strike="noStrike">
                <a:solidFill>
                  <a:srgbClr val="0000FF"/>
                </a:solidFill>
                <a:latin typeface="Consolas"/>
                <a:ea typeface="Consolas"/>
                <a:cs typeface="Consolas"/>
                <a:sym typeface="Consolas"/>
              </a:rPr>
              <a:t>;}</a:t>
            </a:r>
            <a:endParaRPr/>
          </a:p>
        </p:txBody>
      </p:sp>
      <p:sp>
        <p:nvSpPr>
          <p:cNvPr id="437" name="Google Shape;437;p62"/>
          <p:cNvSpPr txBox="1"/>
          <p:nvPr/>
        </p:nvSpPr>
        <p:spPr>
          <a:xfrm>
            <a:off x="476025" y="2476750"/>
            <a:ext cx="3000000" cy="96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80000"/>
                </a:solidFill>
                <a:latin typeface="Consolas"/>
                <a:ea typeface="Consolas"/>
                <a:cs typeface="Consolas"/>
                <a:sym typeface="Consolas"/>
              </a:rPr>
              <a:t>HTML</a:t>
            </a:r>
            <a:endParaRPr>
              <a:solidFill>
                <a:srgbClr val="980000"/>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&lt;a href=“#”&gt;link&lt;/a&gt;</a:t>
            </a:r>
            <a:endParaRPr/>
          </a:p>
        </p:txBody>
      </p:sp>
      <p:sp>
        <p:nvSpPr>
          <p:cNvPr id="438" name="Google Shape;438;p62"/>
          <p:cNvSpPr txBox="1"/>
          <p:nvPr/>
        </p:nvSpPr>
        <p:spPr>
          <a:xfrm>
            <a:off x="508825" y="3621250"/>
            <a:ext cx="3368100" cy="96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80000"/>
                </a:solidFill>
                <a:latin typeface="Consolas"/>
                <a:ea typeface="Consolas"/>
                <a:cs typeface="Consolas"/>
                <a:sym typeface="Consolas"/>
              </a:rPr>
              <a:t>CSS</a:t>
            </a:r>
            <a:endParaRPr>
              <a:solidFill>
                <a:srgbClr val="980000"/>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a:link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color:deeppink; text-decoration:none;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3"/>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pic>
        <p:nvPicPr>
          <p:cNvPr id="444" name="Google Shape;444;p63"/>
          <p:cNvPicPr preferRelativeResize="0"/>
          <p:nvPr/>
        </p:nvPicPr>
        <p:blipFill rotWithShape="1">
          <a:blip r:embed="rId3">
            <a:alphaModFix/>
          </a:blip>
          <a:srcRect b="0" l="0" r="0" t="0"/>
          <a:stretch/>
        </p:blipFill>
        <p:spPr>
          <a:xfrm>
            <a:off x="563075" y="754850"/>
            <a:ext cx="2531100" cy="4049700"/>
          </a:xfrm>
          <a:prstGeom prst="rect">
            <a:avLst/>
          </a:prstGeom>
          <a:noFill/>
          <a:ln>
            <a:noFill/>
          </a:ln>
        </p:spPr>
      </p:pic>
      <p:pic>
        <p:nvPicPr>
          <p:cNvPr id="445" name="Google Shape;445;p63"/>
          <p:cNvPicPr preferRelativeResize="0"/>
          <p:nvPr/>
        </p:nvPicPr>
        <p:blipFill rotWithShape="1">
          <a:blip r:embed="rId4">
            <a:alphaModFix/>
          </a:blip>
          <a:srcRect b="0" l="0" r="0" t="0"/>
          <a:stretch/>
        </p:blipFill>
        <p:spPr>
          <a:xfrm>
            <a:off x="4900050" y="956637"/>
            <a:ext cx="2952750" cy="1400175"/>
          </a:xfrm>
          <a:prstGeom prst="rect">
            <a:avLst/>
          </a:prstGeom>
          <a:noFill/>
          <a:ln>
            <a:noFill/>
          </a:ln>
        </p:spPr>
      </p:pic>
      <p:sp>
        <p:nvSpPr>
          <p:cNvPr id="446" name="Google Shape;446;p63"/>
          <p:cNvSpPr txBox="1"/>
          <p:nvPr/>
        </p:nvSpPr>
        <p:spPr>
          <a:xfrm>
            <a:off x="519725" y="332850"/>
            <a:ext cx="2336999" cy="5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HTML PAGE:</a:t>
            </a:r>
            <a:endParaRPr/>
          </a:p>
        </p:txBody>
      </p:sp>
      <p:sp>
        <p:nvSpPr>
          <p:cNvPr id="447" name="Google Shape;447;p63"/>
          <p:cNvSpPr txBox="1"/>
          <p:nvPr/>
        </p:nvSpPr>
        <p:spPr>
          <a:xfrm>
            <a:off x="4861525" y="449500"/>
            <a:ext cx="3583199" cy="43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Result as you hover a link:</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4"/>
          <p:cNvSpPr txBox="1"/>
          <p:nvPr>
            <p:ph idx="4294967295" type="ctrTitle"/>
          </p:nvPr>
        </p:nvSpPr>
        <p:spPr>
          <a:xfrm>
            <a:off x="1603800" y="1803599"/>
            <a:ext cx="5936400" cy="1159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Boxes &amp; Layouts</a:t>
            </a:r>
            <a:endParaRPr/>
          </a:p>
        </p:txBody>
      </p:sp>
      <p:grpSp>
        <p:nvGrpSpPr>
          <p:cNvPr id="453" name="Google Shape;453;p64"/>
          <p:cNvGrpSpPr/>
          <p:nvPr/>
        </p:nvGrpSpPr>
        <p:grpSpPr>
          <a:xfrm>
            <a:off x="4233534" y="499007"/>
            <a:ext cx="677029" cy="1103728"/>
            <a:chOff x="6730350" y="2315900"/>
            <a:chExt cx="257700" cy="420100"/>
          </a:xfrm>
        </p:grpSpPr>
        <p:sp>
          <p:nvSpPr>
            <p:cNvPr id="454" name="Google Shape;454;p64"/>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455" name="Google Shape;455;p64"/>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456" name="Google Shape;456;p64"/>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457" name="Google Shape;457;p64"/>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458" name="Google Shape;458;p64"/>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Blocks </a:t>
            </a:r>
            <a:endParaRPr/>
          </a:p>
        </p:txBody>
      </p:sp>
      <p:sp>
        <p:nvSpPr>
          <p:cNvPr id="464" name="Google Shape;464;p65"/>
          <p:cNvSpPr txBox="1"/>
          <p:nvPr/>
        </p:nvSpPr>
        <p:spPr>
          <a:xfrm>
            <a:off x="841100" y="2645700"/>
            <a:ext cx="7644600" cy="1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1" lang="en" sz="1800">
                <a:latin typeface="Droid Serif"/>
                <a:ea typeface="Droid Serif"/>
                <a:cs typeface="Droid Serif"/>
                <a:sym typeface="Droid Serif"/>
              </a:rPr>
              <a:t>Layout Methods</a:t>
            </a:r>
            <a:endParaRPr b="1" sz="1800">
              <a:solidFill>
                <a:srgbClr val="980000"/>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t/>
            </a:r>
            <a:endParaRPr b="1"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Tables -Used in past for page layouts and currently for HTML email or tabular data (Uses HTML)</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The Normal Flow (Uses CSS +  Divs, HTML 5)</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Floats </a:t>
            </a:r>
            <a:r>
              <a:rPr lang="en" sz="1800">
                <a:solidFill>
                  <a:schemeClr val="dk1"/>
                </a:solidFill>
                <a:latin typeface="Droid Serif"/>
                <a:ea typeface="Droid Serif"/>
                <a:cs typeface="Droid Serif"/>
                <a:sym typeface="Droid Serif"/>
              </a:rPr>
              <a:t>(Uses CSS+ DIVS and or HTML5)</a:t>
            </a:r>
            <a:endParaRPr sz="1800">
              <a:latin typeface="Droid Serif"/>
              <a:ea typeface="Droid Serif"/>
              <a:cs typeface="Droid Serif"/>
              <a:sym typeface="Droid Serif"/>
            </a:endParaRPr>
          </a:p>
          <a:p>
            <a:pPr indent="0" lvl="0" marL="0" marR="0" rtl="0" algn="l">
              <a:lnSpc>
                <a:spcPct val="100000"/>
              </a:lnSpc>
              <a:spcBef>
                <a:spcPts val="0"/>
              </a:spcBef>
              <a:spcAft>
                <a:spcPts val="0"/>
              </a:spcAft>
              <a:buNone/>
            </a:pPr>
            <a:r>
              <a:t/>
            </a:r>
            <a:endParaRPr sz="1800">
              <a:latin typeface="Droid Serif"/>
              <a:ea typeface="Droid Serif"/>
              <a:cs typeface="Droid Serif"/>
              <a:sym typeface="Droid Serif"/>
            </a:endParaRPr>
          </a:p>
          <a:p>
            <a:pPr indent="0" lvl="0" marL="0" marR="0" rtl="0" algn="l">
              <a:lnSpc>
                <a:spcPct val="100000"/>
              </a:lnSpc>
              <a:spcBef>
                <a:spcPts val="0"/>
              </a:spcBef>
              <a:spcAft>
                <a:spcPts val="0"/>
              </a:spcAft>
              <a:buNone/>
            </a:pPr>
            <a:r>
              <a:rPr b="1" lang="en" sz="1800">
                <a:latin typeface="Droid Serif"/>
                <a:ea typeface="Droid Serif"/>
                <a:cs typeface="Droid Serif"/>
                <a:sym typeface="Droid Serif"/>
              </a:rPr>
              <a:t>Other Methods</a:t>
            </a:r>
            <a:endParaRPr b="1"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Positioning </a:t>
            </a:r>
            <a:r>
              <a:rPr lang="en" sz="1800">
                <a:solidFill>
                  <a:schemeClr val="dk1"/>
                </a:solidFill>
                <a:latin typeface="Droid Serif"/>
                <a:ea typeface="Droid Serif"/>
                <a:cs typeface="Droid Serif"/>
                <a:sym typeface="Droid Serif"/>
              </a:rPr>
              <a:t>(Uses CSS)</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Flexbox (Support Limited)</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Grid </a:t>
            </a:r>
            <a:r>
              <a:rPr lang="en" sz="1800">
                <a:solidFill>
                  <a:schemeClr val="dk1"/>
                </a:solidFill>
                <a:latin typeface="Droid Serif"/>
                <a:ea typeface="Droid Serif"/>
                <a:cs typeface="Droid Serif"/>
                <a:sym typeface="Droid Serif"/>
              </a:rPr>
              <a:t>(Support Limited)</a:t>
            </a:r>
            <a:endParaRPr sz="1800">
              <a:latin typeface="Droid Serif"/>
              <a:ea typeface="Droid Serif"/>
              <a:cs typeface="Droid Serif"/>
              <a:sym typeface="Droid Serif"/>
            </a:endParaRPr>
          </a:p>
          <a:p>
            <a:pPr indent="0" lvl="0" marL="0" marR="0" rtl="0" algn="l">
              <a:lnSpc>
                <a:spcPct val="100000"/>
              </a:lnSpc>
              <a:spcBef>
                <a:spcPts val="0"/>
              </a:spcBef>
              <a:spcAft>
                <a:spcPts val="0"/>
              </a:spcAft>
              <a:buNone/>
            </a:pPr>
            <a:r>
              <a:rPr lang="en" sz="1800">
                <a:solidFill>
                  <a:srgbClr val="0000FF"/>
                </a:solidFill>
                <a:latin typeface="Droid Serif"/>
                <a:ea typeface="Droid Serif"/>
                <a:cs typeface="Droid Serif"/>
                <a:sym typeface="Droid Serif"/>
              </a:rPr>
              <a:t>	</a:t>
            </a:r>
            <a:endParaRPr sz="1800">
              <a:solidFill>
                <a:srgbClr val="0000FF"/>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solidFill>
                <a:srgbClr val="0000FF"/>
              </a:solidFill>
              <a:latin typeface="Droid Serif"/>
              <a:ea typeface="Droid Serif"/>
              <a:cs typeface="Droid Serif"/>
              <a:sym typeface="Droid Serif"/>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 </a:t>
            </a:r>
            <a:endParaRPr/>
          </a:p>
        </p:txBody>
      </p:sp>
      <p:sp>
        <p:nvSpPr>
          <p:cNvPr id="470" name="Google Shape;470;p66"/>
          <p:cNvSpPr txBox="1"/>
          <p:nvPr/>
        </p:nvSpPr>
        <p:spPr>
          <a:xfrm>
            <a:off x="1023100" y="623650"/>
            <a:ext cx="7332600" cy="107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666666"/>
              </a:buClr>
              <a:buFont typeface="Droid Sans"/>
              <a:buNone/>
            </a:pPr>
            <a:r>
              <a:rPr b="0" i="0" lang="en" u="none" cap="none" strike="noStrike">
                <a:solidFill>
                  <a:srgbClr val="980000"/>
                </a:solidFill>
                <a:latin typeface="Consolas"/>
                <a:ea typeface="Consolas"/>
                <a:cs typeface="Consolas"/>
                <a:sym typeface="Consolas"/>
              </a:rPr>
              <a:t>CSS allows you to create rules that control the way that each individual box (and the contents of that box) is presented.</a:t>
            </a:r>
            <a:endParaRPr>
              <a:solidFill>
                <a:srgbClr val="980000"/>
              </a:solidFill>
              <a:latin typeface="Consolas"/>
              <a:ea typeface="Consolas"/>
              <a:cs typeface="Consolas"/>
              <a:sym typeface="Consolas"/>
            </a:endParaRPr>
          </a:p>
        </p:txBody>
      </p:sp>
      <p:pic>
        <p:nvPicPr>
          <p:cNvPr id="471" name="Google Shape;471;p66"/>
          <p:cNvPicPr preferRelativeResize="0"/>
          <p:nvPr/>
        </p:nvPicPr>
        <p:blipFill rotWithShape="1">
          <a:blip r:embed="rId3">
            <a:alphaModFix/>
          </a:blip>
          <a:srcRect b="0" l="0" r="0" t="0"/>
          <a:stretch/>
        </p:blipFill>
        <p:spPr>
          <a:xfrm>
            <a:off x="4562700" y="1394575"/>
            <a:ext cx="3972600" cy="3310500"/>
          </a:xfrm>
          <a:prstGeom prst="rect">
            <a:avLst/>
          </a:prstGeom>
          <a:noFill/>
          <a:ln>
            <a:noFill/>
          </a:ln>
        </p:spPr>
      </p:pic>
      <p:sp>
        <p:nvSpPr>
          <p:cNvPr id="472" name="Google Shape;472;p66"/>
          <p:cNvSpPr txBox="1"/>
          <p:nvPr/>
        </p:nvSpPr>
        <p:spPr>
          <a:xfrm>
            <a:off x="965725" y="1753411"/>
            <a:ext cx="3449400" cy="107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Consolas"/>
              <a:buNone/>
            </a:pPr>
            <a:r>
              <a:rPr b="0" i="0" lang="en" sz="1200" u="none" cap="none" strike="noStrike">
                <a:solidFill>
                  <a:srgbClr val="000000"/>
                </a:solidFill>
                <a:latin typeface="Consolas"/>
                <a:ea typeface="Consolas"/>
                <a:cs typeface="Consolas"/>
                <a:sym typeface="Consolas"/>
              </a:rPr>
              <a:t>In this case you can style content inside each box or the box itself including:</a:t>
            </a:r>
            <a:endParaRPr/>
          </a:p>
          <a:p>
            <a:pPr indent="-304800" lvl="0" marL="457200" marR="0" rtl="0" algn="l">
              <a:lnSpc>
                <a:spcPct val="100000"/>
              </a:lnSpc>
              <a:spcBef>
                <a:spcPts val="0"/>
              </a:spcBef>
              <a:spcAft>
                <a:spcPts val="0"/>
              </a:spcAft>
              <a:buClr>
                <a:srgbClr val="0000FF"/>
              </a:buClr>
              <a:buSzPts val="1200"/>
              <a:buFont typeface="Consolas"/>
              <a:buChar char="●"/>
            </a:pPr>
            <a:r>
              <a:rPr b="0" i="0" lang="en" sz="1200" u="none" cap="none" strike="noStrike">
                <a:solidFill>
                  <a:srgbClr val="0000FF"/>
                </a:solidFill>
                <a:latin typeface="Consolas"/>
                <a:ea typeface="Consolas"/>
                <a:cs typeface="Consolas"/>
                <a:sym typeface="Consolas"/>
              </a:rPr>
              <a:t>Background Color</a:t>
            </a:r>
            <a:endParaRPr>
              <a:solidFill>
                <a:srgbClr val="0000FF"/>
              </a:solidFill>
            </a:endParaRPr>
          </a:p>
          <a:p>
            <a:pPr indent="-304800" lvl="0" marL="457200" marR="0" rtl="0" algn="l">
              <a:lnSpc>
                <a:spcPct val="100000"/>
              </a:lnSpc>
              <a:spcBef>
                <a:spcPts val="0"/>
              </a:spcBef>
              <a:spcAft>
                <a:spcPts val="0"/>
              </a:spcAft>
              <a:buClr>
                <a:srgbClr val="0000FF"/>
              </a:buClr>
              <a:buSzPts val="1200"/>
              <a:buFont typeface="Consolas"/>
              <a:buChar char="●"/>
            </a:pPr>
            <a:r>
              <a:rPr b="0" i="0" lang="en" sz="1200" u="none" cap="none" strike="noStrike">
                <a:solidFill>
                  <a:srgbClr val="0000FF"/>
                </a:solidFill>
                <a:latin typeface="Consolas"/>
                <a:ea typeface="Consolas"/>
                <a:cs typeface="Consolas"/>
                <a:sym typeface="Consolas"/>
              </a:rPr>
              <a:t>Text Font</a:t>
            </a:r>
            <a:endParaRPr>
              <a:solidFill>
                <a:srgbClr val="0000FF"/>
              </a:solidFill>
            </a:endParaRPr>
          </a:p>
          <a:p>
            <a:pPr indent="-304800" lvl="0" marL="457200" marR="0" rtl="0" algn="l">
              <a:lnSpc>
                <a:spcPct val="100000"/>
              </a:lnSpc>
              <a:spcBef>
                <a:spcPts val="0"/>
              </a:spcBef>
              <a:spcAft>
                <a:spcPts val="0"/>
              </a:spcAft>
              <a:buClr>
                <a:srgbClr val="0000FF"/>
              </a:buClr>
              <a:buSzPts val="1200"/>
              <a:buFont typeface="Consolas"/>
              <a:buChar char="●"/>
            </a:pPr>
            <a:r>
              <a:rPr b="0" i="0" lang="en" sz="1200" u="none" cap="none" strike="noStrike">
                <a:solidFill>
                  <a:srgbClr val="0000FF"/>
                </a:solidFill>
                <a:latin typeface="Consolas"/>
                <a:ea typeface="Consolas"/>
                <a:cs typeface="Consolas"/>
                <a:sym typeface="Consolas"/>
              </a:rPr>
              <a:t>Border Color</a:t>
            </a:r>
            <a:endParaRPr>
              <a:solidFill>
                <a:srgbClr val="0000FF"/>
              </a:solidFill>
            </a:endParaRPr>
          </a:p>
          <a:p>
            <a:pPr indent="-304800" lvl="0" marL="457200" marR="0" rtl="0" algn="l">
              <a:lnSpc>
                <a:spcPct val="100000"/>
              </a:lnSpc>
              <a:spcBef>
                <a:spcPts val="0"/>
              </a:spcBef>
              <a:spcAft>
                <a:spcPts val="0"/>
              </a:spcAft>
              <a:buClr>
                <a:srgbClr val="0000FF"/>
              </a:buClr>
              <a:buSzPts val="1200"/>
              <a:buFont typeface="Consolas"/>
              <a:buChar char="●"/>
            </a:pPr>
            <a:r>
              <a:rPr b="0" i="0" lang="en" sz="1200" u="none" cap="none" strike="noStrike">
                <a:solidFill>
                  <a:srgbClr val="0000FF"/>
                </a:solidFill>
                <a:latin typeface="Consolas"/>
                <a:ea typeface="Consolas"/>
                <a:cs typeface="Consolas"/>
                <a:sym typeface="Consolas"/>
              </a:rPr>
              <a:t>Its position in the browser</a:t>
            </a:r>
            <a:endParaRPr>
              <a:solidFill>
                <a:srgbClr val="0000FF"/>
              </a:solidFil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Consolas"/>
              <a:ea typeface="Consolas"/>
              <a:cs typeface="Consolas"/>
              <a:sym typeface="Consolas"/>
            </a:endParaRPr>
          </a:p>
        </p:txBody>
      </p:sp>
      <p:sp>
        <p:nvSpPr>
          <p:cNvPr id="473" name="Google Shape;473;p66"/>
          <p:cNvSpPr txBox="1"/>
          <p:nvPr/>
        </p:nvSpPr>
        <p:spPr>
          <a:xfrm>
            <a:off x="573825" y="468850"/>
            <a:ext cx="4974300" cy="51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0" i="0" lang="en" sz="1800" u="none" cap="none" strike="noStrike">
                <a:solidFill>
                  <a:srgbClr val="666666"/>
                </a:solidFill>
                <a:latin typeface="Droid Serif"/>
                <a:ea typeface="Droid Serif"/>
                <a:cs typeface="Droid Serif"/>
                <a:sym typeface="Droid Serif"/>
              </a:rPr>
              <a:t>DIVs, and HTML 5 Semantic Grouping :</a:t>
            </a:r>
            <a:endParaRPr>
              <a:solidFill>
                <a:srgbClr val="666666"/>
              </a:solidFill>
            </a:endParaRPr>
          </a:p>
        </p:txBody>
      </p:sp>
      <p:sp>
        <p:nvSpPr>
          <p:cNvPr id="474" name="Google Shape;474;p66"/>
          <p:cNvSpPr txBox="1"/>
          <p:nvPr/>
        </p:nvSpPr>
        <p:spPr>
          <a:xfrm>
            <a:off x="965725" y="2962800"/>
            <a:ext cx="3597000" cy="144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Consolas"/>
              <a:buNone/>
            </a:pPr>
            <a:r>
              <a:rPr b="0" i="0" lang="en" sz="1200" u="none" cap="none" strike="noStrike">
                <a:solidFill>
                  <a:srgbClr val="000000"/>
                </a:solidFill>
                <a:latin typeface="Consolas"/>
                <a:ea typeface="Consolas"/>
                <a:cs typeface="Consolas"/>
                <a:sym typeface="Consolas"/>
              </a:rPr>
              <a:t>The CSS </a:t>
            </a:r>
            <a:r>
              <a:rPr b="1" i="0" lang="en" sz="1200" u="none" cap="none" strike="noStrike">
                <a:solidFill>
                  <a:srgbClr val="980000"/>
                </a:solidFill>
                <a:latin typeface="Consolas"/>
                <a:ea typeface="Consolas"/>
                <a:cs typeface="Consolas"/>
                <a:sym typeface="Consolas"/>
              </a:rPr>
              <a:t>Box Model</a:t>
            </a:r>
            <a:r>
              <a:rPr b="0" i="0" lang="en" sz="1200" u="none" cap="none" strike="noStrike">
                <a:solidFill>
                  <a:srgbClr val="000000"/>
                </a:solidFill>
                <a:latin typeface="Consolas"/>
                <a:ea typeface="Consolas"/>
                <a:cs typeface="Consolas"/>
                <a:sym typeface="Consolas"/>
              </a:rPr>
              <a:t>. All HTML elements can be considered as boxes. In CSS, the term </a:t>
            </a:r>
            <a:r>
              <a:rPr b="0" i="0" lang="en" sz="1200" u="none" cap="none" strike="noStrike">
                <a:solidFill>
                  <a:srgbClr val="980000"/>
                </a:solidFill>
                <a:latin typeface="Consolas"/>
                <a:ea typeface="Consolas"/>
                <a:cs typeface="Consolas"/>
                <a:sym typeface="Consolas"/>
              </a:rPr>
              <a:t>"</a:t>
            </a:r>
            <a:r>
              <a:rPr b="1" i="0" lang="en" sz="1200" u="none" cap="none" strike="noStrike">
                <a:solidFill>
                  <a:srgbClr val="980000"/>
                </a:solidFill>
                <a:latin typeface="Consolas"/>
                <a:ea typeface="Consolas"/>
                <a:cs typeface="Consolas"/>
                <a:sym typeface="Consolas"/>
              </a:rPr>
              <a:t>box model</a:t>
            </a:r>
            <a:r>
              <a:rPr b="0" i="0" lang="en" sz="1200" u="none" cap="none" strike="noStrike">
                <a:solidFill>
                  <a:srgbClr val="980000"/>
                </a:solidFill>
                <a:latin typeface="Consolas"/>
                <a:ea typeface="Consolas"/>
                <a:cs typeface="Consolas"/>
                <a:sym typeface="Consolas"/>
              </a:rPr>
              <a:t>"</a:t>
            </a:r>
            <a:r>
              <a:rPr b="0" i="0" lang="en" sz="1200" u="none" cap="none" strike="noStrike">
                <a:solidFill>
                  <a:srgbClr val="000000"/>
                </a:solidFill>
                <a:latin typeface="Consolas"/>
                <a:ea typeface="Consolas"/>
                <a:cs typeface="Consolas"/>
                <a:sym typeface="Consolas"/>
              </a:rPr>
              <a:t> is used when talking about design and layout. The CSS </a:t>
            </a:r>
            <a:r>
              <a:rPr b="1" i="0" lang="en" sz="1200" u="none" cap="none" strike="noStrike">
                <a:solidFill>
                  <a:srgbClr val="980000"/>
                </a:solidFill>
                <a:latin typeface="Consolas"/>
                <a:ea typeface="Consolas"/>
                <a:cs typeface="Consolas"/>
                <a:sym typeface="Consolas"/>
              </a:rPr>
              <a:t>box model</a:t>
            </a:r>
            <a:r>
              <a:rPr b="0" i="0" lang="en" sz="1200" u="none" cap="none" strike="noStrike">
                <a:solidFill>
                  <a:srgbClr val="000000"/>
                </a:solidFill>
                <a:latin typeface="Consolas"/>
                <a:ea typeface="Consolas"/>
                <a:cs typeface="Consolas"/>
                <a:sym typeface="Consolas"/>
              </a:rPr>
              <a:t> is essentially a </a:t>
            </a:r>
            <a:r>
              <a:rPr b="1" i="0" lang="en" sz="1200" u="none" cap="none" strike="noStrike">
                <a:solidFill>
                  <a:srgbClr val="980000"/>
                </a:solidFill>
                <a:latin typeface="Consolas"/>
                <a:ea typeface="Consolas"/>
                <a:cs typeface="Consolas"/>
                <a:sym typeface="Consolas"/>
              </a:rPr>
              <a:t>box</a:t>
            </a:r>
            <a:r>
              <a:rPr b="0" i="0" lang="en" sz="1200" u="none" cap="none" strike="noStrike">
                <a:solidFill>
                  <a:srgbClr val="000000"/>
                </a:solidFill>
                <a:latin typeface="Consolas"/>
                <a:ea typeface="Consolas"/>
                <a:cs typeface="Consolas"/>
                <a:sym typeface="Consolas"/>
              </a:rPr>
              <a:t> that wraps around HTML elements, and it consists of: margins, borders, padding, and the actual content.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7"/>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 </a:t>
            </a:r>
            <a:endParaRPr/>
          </a:p>
        </p:txBody>
      </p:sp>
      <p:sp>
        <p:nvSpPr>
          <p:cNvPr id="480" name="Google Shape;480;p67"/>
          <p:cNvSpPr txBox="1"/>
          <p:nvPr/>
        </p:nvSpPr>
        <p:spPr>
          <a:xfrm>
            <a:off x="1023100" y="623650"/>
            <a:ext cx="7332600" cy="90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666666"/>
              </a:buClr>
              <a:buFont typeface="Droid Sans"/>
              <a:buNone/>
            </a:pPr>
            <a:r>
              <a:rPr b="0" i="0" lang="en" u="none" cap="none" strike="noStrike">
                <a:solidFill>
                  <a:srgbClr val="980000"/>
                </a:solidFill>
                <a:latin typeface="Consolas"/>
                <a:ea typeface="Consolas"/>
                <a:cs typeface="Consolas"/>
                <a:sym typeface="Consolas"/>
              </a:rPr>
              <a:t>CSS allows you to create rules that control the way that each individual box (and the contents of that box) is presented.</a:t>
            </a:r>
            <a:endParaRPr>
              <a:solidFill>
                <a:srgbClr val="980000"/>
              </a:solidFill>
              <a:latin typeface="Consolas"/>
              <a:ea typeface="Consolas"/>
              <a:cs typeface="Consolas"/>
              <a:sym typeface="Consolas"/>
            </a:endParaRPr>
          </a:p>
        </p:txBody>
      </p:sp>
      <p:sp>
        <p:nvSpPr>
          <p:cNvPr id="481" name="Google Shape;481;p67"/>
          <p:cNvSpPr txBox="1"/>
          <p:nvPr/>
        </p:nvSpPr>
        <p:spPr>
          <a:xfrm>
            <a:off x="573825" y="468850"/>
            <a:ext cx="4974300" cy="35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lang="en" sz="1800">
                <a:solidFill>
                  <a:srgbClr val="666666"/>
                </a:solidFill>
                <a:latin typeface="Droid Serif"/>
                <a:ea typeface="Droid Serif"/>
                <a:cs typeface="Droid Serif"/>
                <a:sym typeface="Droid Serif"/>
              </a:rPr>
              <a:t>Boxes and Box Model</a:t>
            </a:r>
            <a:endParaRPr>
              <a:solidFill>
                <a:srgbClr val="666666"/>
              </a:solidFill>
            </a:endParaRPr>
          </a:p>
        </p:txBody>
      </p:sp>
      <p:sp>
        <p:nvSpPr>
          <p:cNvPr id="482" name="Google Shape;482;p67"/>
          <p:cNvSpPr txBox="1"/>
          <p:nvPr/>
        </p:nvSpPr>
        <p:spPr>
          <a:xfrm>
            <a:off x="965725" y="2962800"/>
            <a:ext cx="3597000" cy="14465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Consolas"/>
              <a:buNone/>
            </a:pPr>
            <a:r>
              <a:t/>
            </a:r>
            <a:endParaRPr/>
          </a:p>
        </p:txBody>
      </p:sp>
      <p:pic>
        <p:nvPicPr>
          <p:cNvPr id="483" name="Google Shape;483;p67"/>
          <p:cNvPicPr preferRelativeResize="0"/>
          <p:nvPr/>
        </p:nvPicPr>
        <p:blipFill>
          <a:blip r:embed="rId3">
            <a:alphaModFix/>
          </a:blip>
          <a:stretch>
            <a:fillRect/>
          </a:stretch>
        </p:blipFill>
        <p:spPr>
          <a:xfrm>
            <a:off x="412750" y="1373000"/>
            <a:ext cx="5701751" cy="3294100"/>
          </a:xfrm>
          <a:prstGeom prst="rect">
            <a:avLst/>
          </a:prstGeom>
          <a:noFill/>
          <a:ln>
            <a:noFill/>
          </a:ln>
        </p:spPr>
      </p:pic>
      <p:sp>
        <p:nvSpPr>
          <p:cNvPr id="484" name="Google Shape;484;p67"/>
          <p:cNvSpPr txBox="1"/>
          <p:nvPr/>
        </p:nvSpPr>
        <p:spPr>
          <a:xfrm>
            <a:off x="6114500" y="1373000"/>
            <a:ext cx="2579700" cy="468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Consolas"/>
              <a:buChar char="●"/>
            </a:pPr>
            <a:r>
              <a:rPr b="1" lang="en" sz="1200">
                <a:latin typeface="Consolas"/>
                <a:ea typeface="Consolas"/>
                <a:cs typeface="Consolas"/>
                <a:sym typeface="Consolas"/>
              </a:rPr>
              <a:t>Width-</a:t>
            </a:r>
            <a:r>
              <a:rPr lang="en" sz="1200">
                <a:latin typeface="Consolas"/>
                <a:ea typeface="Consolas"/>
                <a:cs typeface="Consolas"/>
                <a:sym typeface="Consolas"/>
              </a:rPr>
              <a:t>Sets </a:t>
            </a:r>
            <a:r>
              <a:rPr lang="en" sz="1200">
                <a:latin typeface="Consolas"/>
                <a:ea typeface="Consolas"/>
                <a:cs typeface="Consolas"/>
                <a:sym typeface="Consolas"/>
              </a:rPr>
              <a:t>the width of the content area which is the actual content between the tags</a:t>
            </a:r>
            <a:endParaRPr sz="1200">
              <a:latin typeface="Consolas"/>
              <a:ea typeface="Consolas"/>
              <a:cs typeface="Consolas"/>
              <a:sym typeface="Consolas"/>
            </a:endParaRPr>
          </a:p>
          <a:p>
            <a:pPr indent="-304800" lvl="0" marL="457200" rtl="0" algn="l">
              <a:spcBef>
                <a:spcPts val="0"/>
              </a:spcBef>
              <a:spcAft>
                <a:spcPts val="0"/>
              </a:spcAft>
              <a:buClr>
                <a:schemeClr val="dk1"/>
              </a:buClr>
              <a:buSzPts val="1200"/>
              <a:buFont typeface="Consolas"/>
              <a:buChar char="●"/>
            </a:pPr>
            <a:r>
              <a:rPr b="1" lang="en" sz="1200">
                <a:latin typeface="Consolas"/>
                <a:ea typeface="Consolas"/>
                <a:cs typeface="Consolas"/>
                <a:sym typeface="Consolas"/>
              </a:rPr>
              <a:t>Height-</a:t>
            </a:r>
            <a:r>
              <a:rPr lang="en" sz="1200">
                <a:solidFill>
                  <a:schemeClr val="dk1"/>
                </a:solidFill>
                <a:latin typeface="Consolas"/>
                <a:ea typeface="Consolas"/>
                <a:cs typeface="Consolas"/>
                <a:sym typeface="Consolas"/>
              </a:rPr>
              <a:t>Sets the height of the content area which is the actual content between the tags</a:t>
            </a:r>
            <a:endParaRPr sz="1200">
              <a:solidFill>
                <a:schemeClr val="dk1"/>
              </a:solidFill>
              <a:latin typeface="Consolas"/>
              <a:ea typeface="Consolas"/>
              <a:cs typeface="Consolas"/>
              <a:sym typeface="Consolas"/>
            </a:endParaRPr>
          </a:p>
          <a:p>
            <a:pPr indent="-304800" lvl="0" marL="457200" rtl="0" algn="l">
              <a:spcBef>
                <a:spcPts val="0"/>
              </a:spcBef>
              <a:spcAft>
                <a:spcPts val="0"/>
              </a:spcAft>
              <a:buClr>
                <a:schemeClr val="dk1"/>
              </a:buClr>
              <a:buSzPts val="1200"/>
              <a:buFont typeface="Consolas"/>
              <a:buChar char="●"/>
            </a:pPr>
            <a:r>
              <a:rPr b="1" lang="en" sz="1200">
                <a:solidFill>
                  <a:schemeClr val="dk1"/>
                </a:solidFill>
                <a:latin typeface="Consolas"/>
                <a:ea typeface="Consolas"/>
                <a:cs typeface="Consolas"/>
                <a:sym typeface="Consolas"/>
              </a:rPr>
              <a:t>Padding-</a:t>
            </a:r>
            <a:r>
              <a:rPr lang="en" sz="1200">
                <a:solidFill>
                  <a:schemeClr val="dk1"/>
                </a:solidFill>
                <a:latin typeface="Consolas"/>
                <a:ea typeface="Consolas"/>
                <a:cs typeface="Consolas"/>
                <a:sym typeface="Consolas"/>
              </a:rPr>
              <a:t> add the space within and element</a:t>
            </a:r>
            <a:endParaRPr sz="1200">
              <a:solidFill>
                <a:schemeClr val="dk1"/>
              </a:solidFill>
              <a:latin typeface="Consolas"/>
              <a:ea typeface="Consolas"/>
              <a:cs typeface="Consolas"/>
              <a:sym typeface="Consolas"/>
            </a:endParaRPr>
          </a:p>
          <a:p>
            <a:pPr indent="-304800" lvl="0" marL="457200" rtl="0" algn="l">
              <a:spcBef>
                <a:spcPts val="0"/>
              </a:spcBef>
              <a:spcAft>
                <a:spcPts val="0"/>
              </a:spcAft>
              <a:buClr>
                <a:schemeClr val="dk1"/>
              </a:buClr>
              <a:buSzPts val="1200"/>
              <a:buFont typeface="Consolas"/>
              <a:buChar char="●"/>
            </a:pPr>
            <a:r>
              <a:rPr b="1" lang="en" sz="1200">
                <a:latin typeface="Consolas"/>
                <a:ea typeface="Consolas"/>
                <a:cs typeface="Consolas"/>
                <a:sym typeface="Consolas"/>
              </a:rPr>
              <a:t>Margin-</a:t>
            </a:r>
            <a:r>
              <a:rPr lang="en" sz="1200">
                <a:latin typeface="Consolas"/>
                <a:ea typeface="Consolas"/>
                <a:cs typeface="Consolas"/>
                <a:sym typeface="Consolas"/>
              </a:rPr>
              <a:t> Add or remove the space around the element</a:t>
            </a:r>
            <a:endParaRPr sz="1200">
              <a:latin typeface="Consolas"/>
              <a:ea typeface="Consolas"/>
              <a:cs typeface="Consolas"/>
              <a:sym typeface="Consolas"/>
            </a:endParaRPr>
          </a:p>
          <a:p>
            <a:pPr indent="-304800" lvl="0" marL="457200" rtl="0" algn="l">
              <a:spcBef>
                <a:spcPts val="0"/>
              </a:spcBef>
              <a:spcAft>
                <a:spcPts val="0"/>
              </a:spcAft>
              <a:buClr>
                <a:schemeClr val="dk1"/>
              </a:buClr>
              <a:buSzPts val="1200"/>
              <a:buFont typeface="Consolas"/>
              <a:buChar char="●"/>
            </a:pPr>
            <a:r>
              <a:rPr b="1" lang="en" sz="1200">
                <a:latin typeface="Consolas"/>
                <a:ea typeface="Consolas"/>
                <a:cs typeface="Consolas"/>
                <a:sym typeface="Consolas"/>
              </a:rPr>
              <a:t>Border-</a:t>
            </a:r>
            <a:r>
              <a:rPr lang="en" sz="1200">
                <a:latin typeface="Consolas"/>
                <a:ea typeface="Consolas"/>
                <a:cs typeface="Consolas"/>
                <a:sym typeface="Consolas"/>
              </a:rPr>
              <a:t>is added between margin and padding</a:t>
            </a:r>
            <a:endParaRPr sz="1200">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Blocks </a:t>
            </a:r>
            <a:endParaRPr/>
          </a:p>
        </p:txBody>
      </p:sp>
      <p:sp>
        <p:nvSpPr>
          <p:cNvPr id="490" name="Google Shape;490;p68"/>
          <p:cNvSpPr txBox="1"/>
          <p:nvPr/>
        </p:nvSpPr>
        <p:spPr>
          <a:xfrm>
            <a:off x="841125" y="2452150"/>
            <a:ext cx="7357200" cy="1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1" lang="en" sz="1800">
                <a:latin typeface="Droid Serif"/>
                <a:ea typeface="Droid Serif"/>
                <a:cs typeface="Droid Serif"/>
                <a:sym typeface="Droid Serif"/>
              </a:rPr>
              <a:t>The Normal Flow</a:t>
            </a:r>
            <a:endParaRPr b="1" sz="1800">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t/>
            </a:r>
            <a:endParaRPr b="1" sz="1800">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rPr b="1" lang="en" sz="1800">
                <a:solidFill>
                  <a:srgbClr val="980000"/>
                </a:solidFill>
                <a:latin typeface="Droid Serif"/>
                <a:ea typeface="Droid Serif"/>
                <a:cs typeface="Droid Serif"/>
                <a:sym typeface="Droid Serif"/>
              </a:rPr>
              <a:t>Block Elements</a:t>
            </a:r>
            <a:endParaRPr b="1" sz="1800">
              <a:solidFill>
                <a:srgbClr val="980000"/>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t/>
            </a:r>
            <a:endParaRPr b="1"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The normal flow of elements on a page will appear as they are written in the HTML code. Normal elements will appear stacked on one another and are called block elements.</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CSS moves away from the normal flow to create columns and rows, placing elements in specific areas of the page.</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Block elements assume the size as the content between their tags</a:t>
            </a:r>
            <a:endParaRPr sz="1800">
              <a:latin typeface="Droid Serif"/>
              <a:ea typeface="Droid Serif"/>
              <a:cs typeface="Droid Serif"/>
              <a:sym typeface="Droid Serif"/>
            </a:endParaRPr>
          </a:p>
          <a:p>
            <a:pPr indent="0" lvl="0" marL="0" marR="0" rtl="0" algn="l">
              <a:lnSpc>
                <a:spcPct val="100000"/>
              </a:lnSpc>
              <a:spcBef>
                <a:spcPts val="0"/>
              </a:spcBef>
              <a:spcAft>
                <a:spcPts val="0"/>
              </a:spcAft>
              <a:buNone/>
            </a:pPr>
            <a:r>
              <a:rPr lang="en" sz="1800">
                <a:solidFill>
                  <a:srgbClr val="0000FF"/>
                </a:solidFill>
                <a:latin typeface="Droid Serif"/>
                <a:ea typeface="Droid Serif"/>
                <a:cs typeface="Droid Serif"/>
                <a:sym typeface="Droid Serif"/>
              </a:rPr>
              <a:t>	</a:t>
            </a:r>
            <a:endParaRPr sz="1800">
              <a:solidFill>
                <a:srgbClr val="0000FF"/>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solidFill>
                <a:srgbClr val="0000FF"/>
              </a:solidFill>
              <a:latin typeface="Droid Serif"/>
              <a:ea typeface="Droid Serif"/>
              <a:cs typeface="Droid Serif"/>
              <a:sym typeface="Droid Serif"/>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Blocks </a:t>
            </a:r>
            <a:endParaRPr/>
          </a:p>
        </p:txBody>
      </p:sp>
      <p:sp>
        <p:nvSpPr>
          <p:cNvPr id="496" name="Google Shape;496;p69"/>
          <p:cNvSpPr txBox="1"/>
          <p:nvPr/>
        </p:nvSpPr>
        <p:spPr>
          <a:xfrm>
            <a:off x="841125" y="2772225"/>
            <a:ext cx="7357200" cy="1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1" lang="en" sz="1800">
                <a:latin typeface="Droid Serif"/>
                <a:ea typeface="Droid Serif"/>
                <a:cs typeface="Droid Serif"/>
                <a:sym typeface="Droid Serif"/>
              </a:rPr>
              <a:t>The Normal Flow</a:t>
            </a:r>
            <a:endParaRPr b="1" sz="1800">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t/>
            </a:r>
            <a:endParaRPr b="1" sz="1800">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rPr b="1" lang="en" sz="1800">
                <a:solidFill>
                  <a:srgbClr val="980000"/>
                </a:solidFill>
                <a:latin typeface="Droid Serif"/>
                <a:ea typeface="Droid Serif"/>
                <a:cs typeface="Droid Serif"/>
                <a:sym typeface="Droid Serif"/>
              </a:rPr>
              <a:t>Inline</a:t>
            </a:r>
            <a:r>
              <a:rPr b="1" lang="en" sz="1800">
                <a:solidFill>
                  <a:srgbClr val="980000"/>
                </a:solidFill>
                <a:latin typeface="Droid Serif"/>
                <a:ea typeface="Droid Serif"/>
                <a:cs typeface="Droid Serif"/>
                <a:sym typeface="Droid Serif"/>
              </a:rPr>
              <a:t> Elements</a:t>
            </a:r>
            <a:endParaRPr b="1" sz="1800">
              <a:solidFill>
                <a:srgbClr val="980000"/>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t/>
            </a:r>
            <a:endParaRPr b="1"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solidFill>
                  <a:schemeClr val="dk1"/>
                </a:solidFill>
                <a:latin typeface="Droid Serif"/>
                <a:ea typeface="Droid Serif"/>
                <a:cs typeface="Droid Serif"/>
                <a:sym typeface="Droid Serif"/>
              </a:rPr>
              <a:t>Inline elements take up the same space as the content contained in their tags.</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The elements align side by side, starting from the left, as long as there's space inside of the containing element. If there isn't enough space, then the text or elements will move down to a new line. </a:t>
            </a:r>
            <a:endParaRPr sz="1800">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latin typeface="Droid Serif"/>
              <a:ea typeface="Droid Serif"/>
              <a:cs typeface="Droid Serif"/>
              <a:sym typeface="Droid Serif"/>
            </a:endParaRPr>
          </a:p>
          <a:p>
            <a:pPr indent="-342900" lvl="0" marL="457200" marR="0" rtl="0" algn="l">
              <a:lnSpc>
                <a:spcPct val="100000"/>
              </a:lnSpc>
              <a:spcBef>
                <a:spcPts val="0"/>
              </a:spcBef>
              <a:spcAft>
                <a:spcPts val="0"/>
              </a:spcAft>
              <a:buSzPts val="1800"/>
              <a:buFont typeface="Droid Serif"/>
              <a:buChar char="●"/>
            </a:pPr>
            <a:r>
              <a:rPr lang="en" sz="1800">
                <a:latin typeface="Droid Serif"/>
                <a:ea typeface="Droid Serif"/>
                <a:cs typeface="Droid Serif"/>
                <a:sym typeface="Droid Serif"/>
              </a:rPr>
              <a:t>If you add a background to the element you can tell what type of element it is. If the color stretches the width of the container, it's a block element. If it only spans the size of the content, then it's an inline element.</a:t>
            </a:r>
            <a:endParaRPr sz="1800">
              <a:latin typeface="Droid Serif"/>
              <a:ea typeface="Droid Serif"/>
              <a:cs typeface="Droid Serif"/>
              <a:sym typeface="Droid Serif"/>
            </a:endParaRPr>
          </a:p>
          <a:p>
            <a:pPr indent="0" lvl="0" marL="0" marR="0" rtl="0" algn="l">
              <a:lnSpc>
                <a:spcPct val="100000"/>
              </a:lnSpc>
              <a:spcBef>
                <a:spcPts val="0"/>
              </a:spcBef>
              <a:spcAft>
                <a:spcPts val="0"/>
              </a:spcAft>
              <a:buNone/>
            </a:pPr>
            <a:r>
              <a:rPr lang="en" sz="1800">
                <a:solidFill>
                  <a:srgbClr val="0000FF"/>
                </a:solidFill>
                <a:latin typeface="Droid Serif"/>
                <a:ea typeface="Droid Serif"/>
                <a:cs typeface="Droid Serif"/>
                <a:sym typeface="Droid Serif"/>
              </a:rPr>
              <a:t>	</a:t>
            </a:r>
            <a:endParaRPr sz="1800">
              <a:solidFill>
                <a:srgbClr val="0000FF"/>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solidFill>
                <a:srgbClr val="0000FF"/>
              </a:solidFill>
              <a:latin typeface="Droid Serif"/>
              <a:ea typeface="Droid Serif"/>
              <a:cs typeface="Droid Serif"/>
              <a:sym typeface="Droid Serif"/>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Blocks </a:t>
            </a:r>
            <a:endParaRPr/>
          </a:p>
        </p:txBody>
      </p:sp>
      <p:sp>
        <p:nvSpPr>
          <p:cNvPr id="502" name="Google Shape;502;p70"/>
          <p:cNvSpPr txBox="1"/>
          <p:nvPr/>
        </p:nvSpPr>
        <p:spPr>
          <a:xfrm>
            <a:off x="803325" y="1804025"/>
            <a:ext cx="7365300" cy="2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1" lang="en" sz="1800">
                <a:latin typeface="Droid Serif"/>
                <a:ea typeface="Droid Serif"/>
                <a:cs typeface="Droid Serif"/>
                <a:sym typeface="Droid Serif"/>
              </a:rPr>
              <a:t>Boxes Normal Flow Layout -</a:t>
            </a:r>
            <a:r>
              <a:rPr b="1" lang="en" sz="1800">
                <a:latin typeface="Droid Serif"/>
                <a:ea typeface="Droid Serif"/>
                <a:cs typeface="Droid Serif"/>
                <a:sym typeface="Droid Serif"/>
              </a:rPr>
              <a:t>Method #2</a:t>
            </a:r>
            <a:endParaRPr b="1" sz="1800">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t/>
            </a:r>
            <a:endParaRPr b="1" sz="1800">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rPr lang="en" sz="1800">
                <a:solidFill>
                  <a:srgbClr val="980000"/>
                </a:solidFill>
                <a:latin typeface="Droid Serif"/>
                <a:ea typeface="Droid Serif"/>
                <a:cs typeface="Droid Serif"/>
                <a:sym typeface="Droid Serif"/>
              </a:rPr>
              <a:t>HTML IDs, or Class</a:t>
            </a:r>
            <a:r>
              <a:rPr b="0" i="0" lang="en" sz="1800" u="none" cap="none" strike="noStrike">
                <a:solidFill>
                  <a:schemeClr val="dk2"/>
                </a:solidFill>
                <a:latin typeface="Droid Serif"/>
                <a:ea typeface="Droid Serif"/>
                <a:cs typeface="Droid Serif"/>
                <a:sym typeface="Droid Serif"/>
              </a:rPr>
              <a:t> </a:t>
            </a:r>
            <a:r>
              <a:rPr lang="en" sz="1800">
                <a:solidFill>
                  <a:schemeClr val="dk2"/>
                </a:solidFill>
                <a:latin typeface="Droid Serif"/>
                <a:ea typeface="Droid Serif"/>
                <a:cs typeface="Droid Serif"/>
                <a:sym typeface="Droid Serif"/>
              </a:rPr>
              <a:t>can be</a:t>
            </a:r>
            <a:r>
              <a:rPr b="0" i="0" lang="en" sz="1800" u="none" cap="none" strike="noStrike">
                <a:solidFill>
                  <a:schemeClr val="dk2"/>
                </a:solidFill>
                <a:latin typeface="Droid Serif"/>
                <a:ea typeface="Droid Serif"/>
                <a:cs typeface="Droid Serif"/>
                <a:sym typeface="Droid Serif"/>
              </a:rPr>
              <a:t> used for </a:t>
            </a:r>
            <a:r>
              <a:rPr lang="en" sz="1800">
                <a:latin typeface="Droid Sans"/>
                <a:ea typeface="Droid Sans"/>
                <a:cs typeface="Droid Sans"/>
                <a:sym typeface="Droid Sans"/>
              </a:rPr>
              <a:t>marking up boxes grouping content and for layouts using </a:t>
            </a:r>
            <a:r>
              <a:rPr lang="en" sz="1800">
                <a:solidFill>
                  <a:srgbClr val="980000"/>
                </a:solidFill>
                <a:latin typeface="Droid Sans"/>
                <a:ea typeface="Droid Sans"/>
                <a:cs typeface="Droid Sans"/>
                <a:sym typeface="Droid Sans"/>
              </a:rPr>
              <a:t>&lt;div&gt;&lt;/div&gt; </a:t>
            </a:r>
            <a:r>
              <a:rPr lang="en" sz="1800">
                <a:latin typeface="Droid Sans"/>
                <a:ea typeface="Droid Sans"/>
                <a:cs typeface="Droid Sans"/>
                <a:sym typeface="Droid Sans"/>
              </a:rPr>
              <a:t>together with CSS syntax</a:t>
            </a:r>
            <a:endParaRPr sz="1800">
              <a:latin typeface="Droid Sans"/>
              <a:ea typeface="Droid Sans"/>
              <a:cs typeface="Droid Sans"/>
              <a:sym typeface="Droid Sans"/>
            </a:endParaRPr>
          </a:p>
          <a:p>
            <a:pPr indent="0" lvl="0" marL="0" marR="0" rtl="0" algn="l">
              <a:lnSpc>
                <a:spcPct val="100000"/>
              </a:lnSpc>
              <a:spcBef>
                <a:spcPts val="0"/>
              </a:spcBef>
              <a:spcAft>
                <a:spcPts val="0"/>
              </a:spcAft>
              <a:buClr>
                <a:schemeClr val="dk2"/>
              </a:buClr>
              <a:buFont typeface="Droid Serif"/>
              <a:buNone/>
            </a:pPr>
            <a:r>
              <a:t/>
            </a:r>
            <a:endParaRPr sz="1800">
              <a:solidFill>
                <a:srgbClr val="980000"/>
              </a:solidFill>
              <a:latin typeface="Consolas"/>
              <a:ea typeface="Consolas"/>
              <a:cs typeface="Consolas"/>
              <a:sym typeface="Consolas"/>
            </a:endParaRPr>
          </a:p>
          <a:p>
            <a:pPr indent="457200" lvl="0" marL="457200" marR="0" rtl="0" algn="l">
              <a:lnSpc>
                <a:spcPct val="100000"/>
              </a:lnSpc>
              <a:spcBef>
                <a:spcPts val="0"/>
              </a:spcBef>
              <a:spcAft>
                <a:spcPts val="0"/>
              </a:spcAft>
              <a:buNone/>
            </a:pPr>
            <a:r>
              <a:rPr lang="en" sz="1800">
                <a:solidFill>
                  <a:srgbClr val="980000"/>
                </a:solidFill>
                <a:latin typeface="Consolas"/>
                <a:ea typeface="Consolas"/>
                <a:cs typeface="Consolas"/>
                <a:sym typeface="Consolas"/>
              </a:rPr>
              <a:t>HTML							CSS</a:t>
            </a:r>
            <a:endParaRPr sz="1800">
              <a:solidFill>
                <a:srgbClr val="980000"/>
              </a:solidFill>
              <a:latin typeface="Consolas"/>
              <a:ea typeface="Consolas"/>
              <a:cs typeface="Consolas"/>
              <a:sym typeface="Consolas"/>
            </a:endParaRPr>
          </a:p>
          <a:p>
            <a:pPr indent="0" lvl="0" marL="457200" marR="0" rtl="0" algn="l">
              <a:lnSpc>
                <a:spcPct val="100000"/>
              </a:lnSpc>
              <a:spcBef>
                <a:spcPts val="0"/>
              </a:spcBef>
              <a:spcAft>
                <a:spcPts val="0"/>
              </a:spcAft>
              <a:buNone/>
            </a:pPr>
            <a:r>
              <a:rPr lang="en" sz="1800">
                <a:solidFill>
                  <a:srgbClr val="0000FF"/>
                </a:solidFill>
                <a:latin typeface="Droid Serif"/>
                <a:ea typeface="Droid Serif"/>
                <a:cs typeface="Droid Serif"/>
                <a:sym typeface="Droid Serif"/>
              </a:rPr>
              <a:t>&lt;div class= “nav”&gt;&lt;/div&gt;		.nav {</a:t>
            </a:r>
            <a:endParaRPr sz="1800">
              <a:solidFill>
                <a:srgbClr val="0000FF"/>
              </a:solidFill>
              <a:latin typeface="Droid Serif"/>
              <a:ea typeface="Droid Serif"/>
              <a:cs typeface="Droid Serif"/>
              <a:sym typeface="Droid Serif"/>
            </a:endParaRPr>
          </a:p>
          <a:p>
            <a:pPr indent="457200" lvl="0" marL="4114800" marR="0" rtl="0" algn="l">
              <a:lnSpc>
                <a:spcPct val="100000"/>
              </a:lnSpc>
              <a:spcBef>
                <a:spcPts val="0"/>
              </a:spcBef>
              <a:spcAft>
                <a:spcPts val="0"/>
              </a:spcAft>
              <a:buNone/>
            </a:pPr>
            <a:r>
              <a:rPr lang="en" sz="1800">
                <a:solidFill>
                  <a:srgbClr val="0000FF"/>
                </a:solidFill>
                <a:latin typeface="Droid Serif"/>
                <a:ea typeface="Droid Serif"/>
                <a:cs typeface="Droid Serif"/>
                <a:sym typeface="Droid Serif"/>
              </a:rPr>
              <a:t>width:1024px;</a:t>
            </a:r>
            <a:endParaRPr sz="1800">
              <a:solidFill>
                <a:srgbClr val="0000FF"/>
              </a:solidFill>
              <a:latin typeface="Droid Serif"/>
              <a:ea typeface="Droid Serif"/>
              <a:cs typeface="Droid Serif"/>
              <a:sym typeface="Droid Serif"/>
            </a:endParaRPr>
          </a:p>
          <a:p>
            <a:pPr indent="457200" lvl="0" marL="4114800" marR="0" rtl="0" algn="l">
              <a:lnSpc>
                <a:spcPct val="100000"/>
              </a:lnSpc>
              <a:spcBef>
                <a:spcPts val="0"/>
              </a:spcBef>
              <a:spcAft>
                <a:spcPts val="0"/>
              </a:spcAft>
              <a:buNone/>
            </a:pPr>
            <a:r>
              <a:rPr lang="en" sz="1800">
                <a:solidFill>
                  <a:srgbClr val="0000FF"/>
                </a:solidFill>
                <a:latin typeface="Droid Serif"/>
                <a:ea typeface="Droid Serif"/>
                <a:cs typeface="Droid Serif"/>
                <a:sym typeface="Droid Serif"/>
              </a:rPr>
              <a:t>height: 300px;</a:t>
            </a:r>
            <a:endParaRPr sz="1800">
              <a:solidFill>
                <a:srgbClr val="0000FF"/>
              </a:solidFill>
              <a:latin typeface="Droid Serif"/>
              <a:ea typeface="Droid Serif"/>
              <a:cs typeface="Droid Serif"/>
              <a:sym typeface="Droid Serif"/>
            </a:endParaRPr>
          </a:p>
          <a:p>
            <a:pPr indent="457200" lvl="0" marL="4114800" marR="0" rtl="0" algn="l">
              <a:lnSpc>
                <a:spcPct val="100000"/>
              </a:lnSpc>
              <a:spcBef>
                <a:spcPts val="0"/>
              </a:spcBef>
              <a:spcAft>
                <a:spcPts val="0"/>
              </a:spcAft>
              <a:buNone/>
            </a:pPr>
            <a:r>
              <a:rPr lang="en" sz="1800">
                <a:solidFill>
                  <a:srgbClr val="0000FF"/>
                </a:solidFill>
                <a:latin typeface="Droid Serif"/>
                <a:ea typeface="Droid Serif"/>
                <a:cs typeface="Droid Serif"/>
                <a:sym typeface="Droid Serif"/>
              </a:rPr>
              <a:t>}	</a:t>
            </a:r>
            <a:endParaRPr sz="1800">
              <a:solidFill>
                <a:srgbClr val="0000FF"/>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solidFill>
                <a:srgbClr val="0000FF"/>
              </a:solidFill>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4294967295" type="ctrTitle"/>
          </p:nvPr>
        </p:nvSpPr>
        <p:spPr>
          <a:xfrm>
            <a:off x="1603800" y="1803599"/>
            <a:ext cx="5936400" cy="1159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CSS </a:t>
            </a:r>
            <a:r>
              <a:rPr b="1" i="0" lang="en" sz="4800" u="none" cap="none" strike="noStrike">
                <a:solidFill>
                  <a:srgbClr val="FF9E00"/>
                </a:solidFill>
                <a:latin typeface="Montserrat"/>
                <a:ea typeface="Montserrat"/>
                <a:cs typeface="Montserrat"/>
                <a:sym typeface="Montserrat"/>
              </a:rPr>
              <a:t>Selectors and Styling</a:t>
            </a:r>
            <a:endParaRPr/>
          </a:p>
        </p:txBody>
      </p:sp>
      <p:grpSp>
        <p:nvGrpSpPr>
          <p:cNvPr id="85" name="Google Shape;85;p17"/>
          <p:cNvGrpSpPr/>
          <p:nvPr/>
        </p:nvGrpSpPr>
        <p:grpSpPr>
          <a:xfrm>
            <a:off x="4233534" y="499007"/>
            <a:ext cx="677029" cy="1103728"/>
            <a:chOff x="6730350" y="2315900"/>
            <a:chExt cx="257700" cy="420100"/>
          </a:xfrm>
        </p:grpSpPr>
        <p:sp>
          <p:nvSpPr>
            <p:cNvPr id="86" name="Google Shape;86;p17"/>
            <p:cNvSpPr/>
            <p:nvPr/>
          </p:nvSpPr>
          <p:spPr>
            <a:xfrm>
              <a:off x="6807900" y="26712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87" name="Google Shape;87;p17"/>
            <p:cNvSpPr/>
            <p:nvPr/>
          </p:nvSpPr>
          <p:spPr>
            <a:xfrm>
              <a:off x="6807900" y="2636450"/>
              <a:ext cx="102600" cy="22625"/>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88" name="Google Shape;88;p17"/>
            <p:cNvSpPr/>
            <p:nvPr/>
          </p:nvSpPr>
          <p:spPr>
            <a:xfrm>
              <a:off x="6807900" y="2706075"/>
              <a:ext cx="102600" cy="29925"/>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89" name="Google Shape;89;p17"/>
            <p:cNvSpPr/>
            <p:nvPr/>
          </p:nvSpPr>
          <p:spPr>
            <a:xfrm>
              <a:off x="6811575" y="2463675"/>
              <a:ext cx="95275" cy="1606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90" name="Google Shape;90;p17"/>
            <p:cNvSpPr/>
            <p:nvPr/>
          </p:nvSpPr>
          <p:spPr>
            <a:xfrm>
              <a:off x="6730350" y="2315900"/>
              <a:ext cx="257700" cy="308375"/>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1"/>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Boxes </a:t>
            </a:r>
            <a:endParaRPr/>
          </a:p>
        </p:txBody>
      </p:sp>
      <p:sp>
        <p:nvSpPr>
          <p:cNvPr id="508" name="Google Shape;508;p71"/>
          <p:cNvSpPr txBox="1"/>
          <p:nvPr/>
        </p:nvSpPr>
        <p:spPr>
          <a:xfrm>
            <a:off x="344800" y="1717500"/>
            <a:ext cx="8352000" cy="186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i="0" lang="en" u="none" cap="none" strike="noStrike">
                <a:solidFill>
                  <a:schemeClr val="dk2"/>
                </a:solidFill>
                <a:latin typeface="Droid Serif"/>
                <a:ea typeface="Droid Serif"/>
                <a:cs typeface="Droid Serif"/>
                <a:sym typeface="Droid Serif"/>
              </a:rPr>
              <a:t>We use </a:t>
            </a:r>
            <a:r>
              <a:rPr i="0" lang="en" u="none" cap="none" strike="noStrike">
                <a:solidFill>
                  <a:srgbClr val="980000"/>
                </a:solidFill>
                <a:latin typeface="Droid Serif"/>
                <a:ea typeface="Droid Serif"/>
                <a:cs typeface="Droid Serif"/>
                <a:sym typeface="Droid Serif"/>
              </a:rPr>
              <a:t>html(5) </a:t>
            </a:r>
            <a:r>
              <a:rPr lang="en">
                <a:solidFill>
                  <a:srgbClr val="980000"/>
                </a:solidFill>
                <a:latin typeface="Droid Serif"/>
                <a:ea typeface="Droid Serif"/>
                <a:cs typeface="Droid Serif"/>
                <a:sym typeface="Droid Serif"/>
              </a:rPr>
              <a:t>selectors, classes or ids</a:t>
            </a:r>
            <a:r>
              <a:rPr i="0" lang="en" u="none" cap="none" strike="noStrike">
                <a:solidFill>
                  <a:schemeClr val="dk2"/>
                </a:solidFill>
                <a:latin typeface="Droid Serif"/>
                <a:ea typeface="Droid Serif"/>
                <a:cs typeface="Droid Serif"/>
                <a:sym typeface="Droid Serif"/>
              </a:rPr>
              <a:t> to define containers or boxes and use </a:t>
            </a:r>
            <a:r>
              <a:rPr lang="en">
                <a:solidFill>
                  <a:schemeClr val="dk2"/>
                </a:solidFill>
                <a:latin typeface="Droid Serif"/>
                <a:ea typeface="Droid Serif"/>
                <a:cs typeface="Droid Serif"/>
                <a:sym typeface="Droid Serif"/>
              </a:rPr>
              <a:t>div</a:t>
            </a:r>
            <a:r>
              <a:rPr i="0" lang="en" u="none" cap="none" strike="noStrike">
                <a:solidFill>
                  <a:schemeClr val="dk2"/>
                </a:solidFill>
                <a:latin typeface="Droid Serif"/>
                <a:ea typeface="Droid Serif"/>
                <a:cs typeface="Droid Serif"/>
                <a:sym typeface="Droid Serif"/>
              </a:rPr>
              <a:t>s or html5 </a:t>
            </a:r>
            <a:r>
              <a:rPr lang="en">
                <a:solidFill>
                  <a:schemeClr val="dk2"/>
                </a:solidFill>
                <a:latin typeface="Droid Serif"/>
                <a:ea typeface="Droid Serif"/>
                <a:cs typeface="Droid Serif"/>
                <a:sym typeface="Droid Serif"/>
              </a:rPr>
              <a:t>semantic</a:t>
            </a:r>
            <a:r>
              <a:rPr i="0" lang="en" u="none" cap="none" strike="noStrike">
                <a:solidFill>
                  <a:schemeClr val="dk2"/>
                </a:solidFill>
                <a:latin typeface="Droid Serif"/>
                <a:ea typeface="Droid Serif"/>
                <a:cs typeface="Droid Serif"/>
                <a:sym typeface="Droid Serif"/>
              </a:rPr>
              <a:t> grouping elements to group them</a:t>
            </a:r>
            <a:endParaRPr>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Arial"/>
              <a:buNone/>
            </a:pPr>
            <a:r>
              <a:t/>
            </a:r>
            <a:endParaRPr i="0" u="none" cap="none" strike="noStrike">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rPr lang="en">
                <a:solidFill>
                  <a:srgbClr val="980000"/>
                </a:solidFill>
                <a:latin typeface="Droid Serif"/>
                <a:ea typeface="Droid Serif"/>
                <a:cs typeface="Droid Serif"/>
                <a:sym typeface="Droid Serif"/>
              </a:rPr>
              <a:t>Attributes</a:t>
            </a:r>
            <a:r>
              <a:rPr i="0" lang="en" u="none" cap="none" strike="noStrike">
                <a:solidFill>
                  <a:srgbClr val="980000"/>
                </a:solidFill>
                <a:latin typeface="Droid Serif"/>
                <a:ea typeface="Droid Serif"/>
                <a:cs typeface="Droid Serif"/>
                <a:sym typeface="Droid Serif"/>
              </a:rPr>
              <a:t> for boxes:</a:t>
            </a:r>
            <a:endParaRPr>
              <a:solidFill>
                <a:srgbClr val="980000"/>
              </a:solidFill>
              <a:latin typeface="Droid Serif"/>
              <a:ea typeface="Droid Serif"/>
              <a:cs typeface="Droid Serif"/>
              <a:sym typeface="Droid Serif"/>
            </a:endParaRPr>
          </a:p>
          <a:p>
            <a:pPr indent="317500" lvl="1" marL="457200" marR="0" rtl="0" algn="l">
              <a:lnSpc>
                <a:spcPct val="100000"/>
              </a:lnSpc>
              <a:spcBef>
                <a:spcPts val="0"/>
              </a:spcBef>
              <a:spcAft>
                <a:spcPts val="0"/>
              </a:spcAft>
              <a:buClr>
                <a:schemeClr val="lt2"/>
              </a:buClr>
              <a:buSzPts val="1400"/>
              <a:buFont typeface="Droid Serif"/>
              <a:buChar char="❏"/>
            </a:pPr>
            <a:r>
              <a:rPr i="0" lang="en" u="none" cap="none" strike="noStrike">
                <a:solidFill>
                  <a:schemeClr val="dk2"/>
                </a:solidFill>
                <a:latin typeface="Droid Serif"/>
                <a:ea typeface="Droid Serif"/>
                <a:cs typeface="Droid Serif"/>
                <a:sym typeface="Droid Serif"/>
              </a:rPr>
              <a:t>width in pixels -</a:t>
            </a:r>
            <a:r>
              <a:rPr b="1" i="0" lang="en" u="none" cap="none" strike="noStrike">
                <a:latin typeface="Droid Serif"/>
                <a:ea typeface="Droid Serif"/>
                <a:cs typeface="Droid Serif"/>
                <a:sym typeface="Droid Serif"/>
              </a:rPr>
              <a:t>(px)</a:t>
            </a:r>
            <a:r>
              <a:rPr i="0" lang="en" u="none" cap="none" strike="noStrike">
                <a:solidFill>
                  <a:schemeClr val="dk2"/>
                </a:solidFill>
                <a:latin typeface="Droid Serif"/>
                <a:ea typeface="Droid Serif"/>
                <a:cs typeface="Droid Serif"/>
                <a:sym typeface="Droid Serif"/>
              </a:rPr>
              <a:t> or percentages </a:t>
            </a:r>
            <a:r>
              <a:rPr b="1" i="0" lang="en" u="none" cap="none" strike="noStrike">
                <a:latin typeface="Droid Serif"/>
                <a:ea typeface="Droid Serif"/>
                <a:cs typeface="Droid Serif"/>
                <a:sym typeface="Droid Serif"/>
              </a:rPr>
              <a:t>(%)</a:t>
            </a:r>
            <a:r>
              <a:rPr i="0" lang="en" sz="1200" u="none" cap="none" strike="noStrike">
                <a:solidFill>
                  <a:srgbClr val="0000FF"/>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 {width: 1000px;}</a:t>
            </a:r>
            <a:endParaRPr sz="1200">
              <a:latin typeface="Droid Serif"/>
              <a:ea typeface="Droid Serif"/>
              <a:cs typeface="Droid Serif"/>
              <a:sym typeface="Droid Serif"/>
            </a:endParaRPr>
          </a:p>
          <a:p>
            <a:pPr indent="317500" lvl="1" marL="457200" marR="0" rtl="0" algn="l">
              <a:lnSpc>
                <a:spcPct val="100000"/>
              </a:lnSpc>
              <a:spcBef>
                <a:spcPts val="0"/>
              </a:spcBef>
              <a:spcAft>
                <a:spcPts val="0"/>
              </a:spcAft>
              <a:buClr>
                <a:schemeClr val="lt2"/>
              </a:buClr>
              <a:buSzPts val="1400"/>
              <a:buFont typeface="Droid Serif"/>
              <a:buChar char="❏"/>
            </a:pPr>
            <a:r>
              <a:rPr i="0" lang="en" u="none" cap="none" strike="noStrike">
                <a:solidFill>
                  <a:schemeClr val="dk2"/>
                </a:solidFill>
                <a:latin typeface="Droid Serif"/>
                <a:ea typeface="Droid Serif"/>
                <a:cs typeface="Droid Serif"/>
                <a:sym typeface="Droid Serif"/>
              </a:rPr>
              <a:t>height in pixels- </a:t>
            </a:r>
            <a:r>
              <a:rPr b="1" i="0" lang="en" u="none" cap="none" strike="noStrike">
                <a:latin typeface="Droid Serif"/>
                <a:ea typeface="Droid Serif"/>
                <a:cs typeface="Droid Serif"/>
                <a:sym typeface="Droid Serif"/>
              </a:rPr>
              <a:t>(px)</a:t>
            </a:r>
            <a:r>
              <a:rPr i="0" lang="en" u="none" cap="none" strike="noStrike">
                <a:solidFill>
                  <a:schemeClr val="dk2"/>
                </a:solidFill>
                <a:latin typeface="Droid Serif"/>
                <a:ea typeface="Droid Serif"/>
                <a:cs typeface="Droid Serif"/>
                <a:sym typeface="Droid Serif"/>
              </a:rPr>
              <a:t> or percentages </a:t>
            </a:r>
            <a:r>
              <a:rPr b="1" i="0" lang="en" u="none" cap="none" strike="noStrike">
                <a:latin typeface="Droid Serif"/>
                <a:ea typeface="Droid Serif"/>
                <a:cs typeface="Droid Serif"/>
                <a:sym typeface="Droid Serif"/>
              </a:rPr>
              <a:t>(%)</a:t>
            </a:r>
            <a:r>
              <a:rPr i="0" lang="en" u="none" cap="none" strike="noStrike">
                <a:solidFill>
                  <a:srgbClr val="0000FF"/>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 {height: 1000px;}</a:t>
            </a:r>
            <a:endParaRPr>
              <a:latin typeface="Droid Serif"/>
              <a:ea typeface="Droid Serif"/>
              <a:cs typeface="Droid Serif"/>
              <a:sym typeface="Droid Serif"/>
            </a:endParaRPr>
          </a:p>
          <a:p>
            <a:pPr indent="317500" lvl="1" marL="457200" marR="0" rtl="0" algn="l">
              <a:lnSpc>
                <a:spcPct val="100000"/>
              </a:lnSpc>
              <a:spcBef>
                <a:spcPts val="0"/>
              </a:spcBef>
              <a:spcAft>
                <a:spcPts val="0"/>
              </a:spcAft>
              <a:buClr>
                <a:schemeClr val="lt2"/>
              </a:buClr>
              <a:buSzPts val="1400"/>
              <a:buFont typeface="Droid Serif"/>
              <a:buChar char="❏"/>
            </a:pPr>
            <a:r>
              <a:rPr i="0" lang="en" u="none" cap="none" strike="noStrike">
                <a:solidFill>
                  <a:schemeClr val="dk2"/>
                </a:solidFill>
                <a:latin typeface="Droid Serif"/>
                <a:ea typeface="Droid Serif"/>
                <a:cs typeface="Droid Serif"/>
                <a:sym typeface="Droid Serif"/>
              </a:rPr>
              <a:t>background color-</a:t>
            </a:r>
            <a:r>
              <a:rPr lang="en">
                <a:solidFill>
                  <a:schemeClr val="dk2"/>
                </a:solidFill>
                <a:latin typeface="Droid Serif"/>
                <a:ea typeface="Droid Serif"/>
                <a:cs typeface="Droid Serif"/>
                <a:sym typeface="Droid Serif"/>
              </a:rPr>
              <a:t>(box background)</a:t>
            </a:r>
            <a:r>
              <a:rPr i="0" lang="en" u="none" cap="none" strike="noStrike">
                <a:solidFill>
                  <a:srgbClr val="0000FF"/>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 {background-color: red;}</a:t>
            </a:r>
            <a:endParaRPr>
              <a:latin typeface="Droid Serif"/>
              <a:ea typeface="Droid Serif"/>
              <a:cs typeface="Droid Serif"/>
              <a:sym typeface="Droid Serif"/>
            </a:endParaRPr>
          </a:p>
          <a:p>
            <a:pPr indent="317500" lvl="1" marL="457200" marR="0" rtl="0" algn="l">
              <a:lnSpc>
                <a:spcPct val="100000"/>
              </a:lnSpc>
              <a:spcBef>
                <a:spcPts val="0"/>
              </a:spcBef>
              <a:spcAft>
                <a:spcPts val="0"/>
              </a:spcAft>
              <a:buClr>
                <a:schemeClr val="lt2"/>
              </a:buClr>
              <a:buSzPts val="1400"/>
              <a:buFont typeface="Droid Serif"/>
              <a:buChar char="❏"/>
            </a:pPr>
            <a:r>
              <a:rPr i="0" lang="en" u="none" cap="none" strike="noStrike">
                <a:solidFill>
                  <a:schemeClr val="dk2"/>
                </a:solidFill>
                <a:latin typeface="Droid Serif"/>
                <a:ea typeface="Droid Serif"/>
                <a:cs typeface="Droid Serif"/>
                <a:sym typeface="Droid Serif"/>
              </a:rPr>
              <a:t>border:</a:t>
            </a:r>
            <a:endParaRPr i="0" u="none" cap="none" strike="noStrike">
              <a:solidFill>
                <a:schemeClr val="dk2"/>
              </a:solidFill>
              <a:latin typeface="Droid Serif"/>
              <a:ea typeface="Droid Serif"/>
              <a:cs typeface="Droid Serif"/>
              <a:sym typeface="Droid Serif"/>
            </a:endParaRPr>
          </a:p>
          <a:p>
            <a:pPr indent="457200" lvl="0" marL="914400" marR="0" rtl="0" algn="l">
              <a:lnSpc>
                <a:spcPct val="100000"/>
              </a:lnSpc>
              <a:spcBef>
                <a:spcPts val="0"/>
              </a:spcBef>
              <a:spcAft>
                <a:spcPts val="0"/>
              </a:spcAft>
              <a:buNone/>
            </a:pPr>
            <a:r>
              <a:rPr b="1" i="0" lang="en" u="none" cap="none" strike="noStrike">
                <a:latin typeface="Droid Serif"/>
                <a:ea typeface="Droid Serif"/>
                <a:cs typeface="Droid Serif"/>
                <a:sym typeface="Droid Serif"/>
              </a:rPr>
              <a:t>placement</a:t>
            </a:r>
            <a:r>
              <a:rPr i="0" lang="en" u="none" cap="none" strike="noStrike">
                <a:solidFill>
                  <a:schemeClr val="dk2"/>
                </a:solidFill>
                <a:latin typeface="Droid Serif"/>
                <a:ea typeface="Droid Serif"/>
                <a:cs typeface="Droid Serif"/>
                <a:sym typeface="Droid Serif"/>
              </a:rPr>
              <a:t> -(top, right, bottom, left)</a:t>
            </a:r>
            <a:r>
              <a:rPr i="0" lang="en" u="none" cap="none" strike="noStrike">
                <a:solidFill>
                  <a:srgbClr val="0000FF"/>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 </a:t>
            </a:r>
            <a:r>
              <a:rPr lang="en" sz="1200">
                <a:solidFill>
                  <a:srgbClr val="0000FF"/>
                </a:solidFill>
                <a:latin typeface="Droid Serif"/>
                <a:ea typeface="Droid Serif"/>
                <a:cs typeface="Droid Serif"/>
                <a:sym typeface="Droid Serif"/>
              </a:rPr>
              <a:t>border-top-style:dotted;}</a:t>
            </a:r>
            <a:endParaRPr>
              <a:solidFill>
                <a:srgbClr val="0000FF"/>
              </a:solidFill>
              <a:latin typeface="Droid Serif"/>
              <a:ea typeface="Droid Serif"/>
              <a:cs typeface="Droid Serif"/>
              <a:sym typeface="Droid Serif"/>
            </a:endParaRPr>
          </a:p>
          <a:p>
            <a:pPr indent="0" lvl="0" marL="1371600" marR="0" rtl="0" algn="l">
              <a:lnSpc>
                <a:spcPct val="100000"/>
              </a:lnSpc>
              <a:spcBef>
                <a:spcPts val="0"/>
              </a:spcBef>
              <a:spcAft>
                <a:spcPts val="0"/>
              </a:spcAft>
              <a:buClr>
                <a:schemeClr val="dk2"/>
              </a:buClr>
              <a:buFont typeface="Droid Serif"/>
              <a:buNone/>
            </a:pPr>
            <a:r>
              <a:rPr b="1" i="0" lang="en" u="none" cap="none" strike="noStrike">
                <a:latin typeface="Droid Serif"/>
                <a:ea typeface="Droid Serif"/>
                <a:cs typeface="Droid Serif"/>
                <a:sym typeface="Droid Serif"/>
              </a:rPr>
              <a:t>width</a:t>
            </a:r>
            <a:r>
              <a:rPr i="0" lang="en" u="none" cap="none" strike="noStrike">
                <a:solidFill>
                  <a:schemeClr val="dk2"/>
                </a:solidFill>
                <a:latin typeface="Droid Serif"/>
                <a:ea typeface="Droid Serif"/>
                <a:cs typeface="Droid Serif"/>
                <a:sym typeface="Droid Serif"/>
              </a:rPr>
              <a:t> -(thi</a:t>
            </a:r>
            <a:r>
              <a:rPr lang="en">
                <a:solidFill>
                  <a:schemeClr val="dk2"/>
                </a:solidFill>
                <a:latin typeface="Droid Serif"/>
                <a:ea typeface="Droid Serif"/>
                <a:cs typeface="Droid Serif"/>
                <a:sym typeface="Droid Serif"/>
              </a:rPr>
              <a:t>c</a:t>
            </a:r>
            <a:r>
              <a:rPr i="0" lang="en" u="none" cap="none" strike="noStrike">
                <a:solidFill>
                  <a:schemeClr val="dk2"/>
                </a:solidFill>
                <a:latin typeface="Droid Serif"/>
                <a:ea typeface="Droid Serif"/>
                <a:cs typeface="Droid Serif"/>
                <a:sym typeface="Droid Serif"/>
              </a:rPr>
              <a:t>k, medium thin)</a:t>
            </a:r>
            <a:r>
              <a:rPr i="0" lang="en" u="none" cap="none" strike="noStrike">
                <a:solidFill>
                  <a:srgbClr val="0000FF"/>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 </a:t>
            </a:r>
            <a:r>
              <a:rPr lang="en" sz="1200">
                <a:solidFill>
                  <a:srgbClr val="0000FF"/>
                </a:solidFill>
                <a:latin typeface="Droid Serif"/>
                <a:ea typeface="Droid Serif"/>
                <a:cs typeface="Droid Serif"/>
                <a:sym typeface="Droid Serif"/>
              </a:rPr>
              <a:t>border-width:medium;}</a:t>
            </a:r>
            <a:endParaRPr>
              <a:solidFill>
                <a:srgbClr val="0000FF"/>
              </a:solidFill>
              <a:latin typeface="Droid Serif"/>
              <a:ea typeface="Droid Serif"/>
              <a:cs typeface="Droid Serif"/>
              <a:sym typeface="Droid Serif"/>
            </a:endParaRPr>
          </a:p>
          <a:p>
            <a:pPr indent="0" lvl="0" marL="1371600" marR="0" rtl="0" algn="l">
              <a:lnSpc>
                <a:spcPct val="100000"/>
              </a:lnSpc>
              <a:spcBef>
                <a:spcPts val="0"/>
              </a:spcBef>
              <a:spcAft>
                <a:spcPts val="0"/>
              </a:spcAft>
              <a:buClr>
                <a:schemeClr val="dk2"/>
              </a:buClr>
              <a:buFont typeface="Droid Serif"/>
              <a:buNone/>
            </a:pPr>
            <a:r>
              <a:rPr b="1" i="0" lang="en" u="none" cap="none" strike="noStrike">
                <a:latin typeface="Droid Serif"/>
                <a:ea typeface="Droid Serif"/>
                <a:cs typeface="Droid Serif"/>
                <a:sym typeface="Droid Serif"/>
              </a:rPr>
              <a:t>style</a:t>
            </a:r>
            <a:r>
              <a:rPr i="0" lang="en" u="none" cap="none" strike="noStrike">
                <a:solidFill>
                  <a:schemeClr val="dk2"/>
                </a:solidFill>
                <a:latin typeface="Droid Serif"/>
                <a:ea typeface="Droid Serif"/>
                <a:cs typeface="Droid Serif"/>
                <a:sym typeface="Droid Serif"/>
              </a:rPr>
              <a:t>-</a:t>
            </a:r>
            <a:r>
              <a:rPr i="0" lang="en" u="none" cap="none" strike="noStrike">
                <a:latin typeface="Droid Serif"/>
                <a:ea typeface="Droid Serif"/>
                <a:cs typeface="Droid Serif"/>
                <a:sym typeface="Droid Serif"/>
              </a:rPr>
              <a:t> </a:t>
            </a:r>
            <a:r>
              <a:rPr i="0" lang="en" u="none" cap="none" strike="noStrike">
                <a:solidFill>
                  <a:schemeClr val="dk2"/>
                </a:solidFill>
                <a:latin typeface="Droid Serif"/>
                <a:ea typeface="Droid Serif"/>
                <a:cs typeface="Droid Serif"/>
                <a:sym typeface="Droid Serif"/>
              </a:rPr>
              <a:t>(solid, dotted, dashed, double, groove, ridge, inset, outset) </a:t>
            </a:r>
            <a:endParaRPr i="0" u="none" cap="none" strike="noStrike">
              <a:solidFill>
                <a:schemeClr val="dk2"/>
              </a:solidFill>
              <a:latin typeface="Droid Serif"/>
              <a:ea typeface="Droid Serif"/>
              <a:cs typeface="Droid Serif"/>
              <a:sym typeface="Droid Serif"/>
            </a:endParaRPr>
          </a:p>
          <a:p>
            <a:pPr indent="457200" lvl="0" marL="1371600" marR="0" rtl="0" algn="l">
              <a:lnSpc>
                <a:spcPct val="100000"/>
              </a:lnSpc>
              <a:spcBef>
                <a:spcPts val="0"/>
              </a:spcBef>
              <a:spcAft>
                <a:spcPts val="0"/>
              </a:spcAft>
              <a:buClr>
                <a:schemeClr val="dk2"/>
              </a:buClr>
              <a:buFont typeface="Droid Serif"/>
              <a:buNone/>
            </a:pP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 </a:t>
            </a:r>
            <a:r>
              <a:rPr i="0" lang="en" sz="1200" u="none" cap="none" strike="noStrike">
                <a:solidFill>
                  <a:srgbClr val="0000FF"/>
                </a:solidFill>
                <a:latin typeface="Droid Serif"/>
                <a:ea typeface="Droid Serif"/>
                <a:cs typeface="Droid Serif"/>
                <a:sym typeface="Droid Serif"/>
              </a:rPr>
              <a:t>border-style:dotted;}</a:t>
            </a:r>
            <a:endParaRPr sz="1200">
              <a:latin typeface="Droid Serif"/>
              <a:ea typeface="Droid Serif"/>
              <a:cs typeface="Droid Serif"/>
              <a:sym typeface="Droid Serif"/>
            </a:endParaRPr>
          </a:p>
          <a:p>
            <a:pPr indent="0" lvl="0" marL="1371600" marR="0" rtl="0" algn="l">
              <a:lnSpc>
                <a:spcPct val="100000"/>
              </a:lnSpc>
              <a:spcBef>
                <a:spcPts val="0"/>
              </a:spcBef>
              <a:spcAft>
                <a:spcPts val="0"/>
              </a:spcAft>
              <a:buClr>
                <a:schemeClr val="dk2"/>
              </a:buClr>
              <a:buFont typeface="Droid Serif"/>
              <a:buNone/>
            </a:pPr>
            <a:r>
              <a:rPr b="1" lang="en">
                <a:latin typeface="Droid Serif"/>
                <a:ea typeface="Droid Serif"/>
                <a:cs typeface="Droid Serif"/>
                <a:sym typeface="Droid Serif"/>
              </a:rPr>
              <a:t>c</a:t>
            </a:r>
            <a:r>
              <a:rPr b="1" i="0" lang="en" u="none" cap="none" strike="noStrike">
                <a:latin typeface="Droid Serif"/>
                <a:ea typeface="Droid Serif"/>
                <a:cs typeface="Droid Serif"/>
                <a:sym typeface="Droid Serif"/>
              </a:rPr>
              <a:t>olor </a:t>
            </a:r>
            <a:r>
              <a:rPr lang="en">
                <a:solidFill>
                  <a:schemeClr val="dk2"/>
                </a:solidFill>
                <a:latin typeface="Droid Serif"/>
                <a:ea typeface="Droid Serif"/>
                <a:cs typeface="Droid Serif"/>
                <a:sym typeface="Droid Serif"/>
              </a:rPr>
              <a:t>(text color inside the box)</a:t>
            </a:r>
            <a:r>
              <a:rPr lang="en">
                <a:solidFill>
                  <a:srgbClr val="0000FF"/>
                </a:solidFill>
                <a:latin typeface="Droid Serif"/>
                <a:ea typeface="Droid Serif"/>
                <a:cs typeface="Droid Serif"/>
                <a:sym typeface="Droid Serif"/>
              </a:rPr>
              <a:t> </a:t>
            </a:r>
            <a:r>
              <a:rPr b="1" i="0" lang="en" u="none" cap="none" strike="noStrike">
                <a:solidFill>
                  <a:schemeClr val="dk2"/>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{color: red;} </a:t>
            </a:r>
            <a:endParaRPr b="1" i="0" u="none" cap="none" strike="noStrike">
              <a:solidFill>
                <a:schemeClr val="dk2"/>
              </a:solidFill>
              <a:latin typeface="Droid Serif"/>
              <a:ea typeface="Droid Serif"/>
              <a:cs typeface="Droid Serif"/>
              <a:sym typeface="Droid Serif"/>
            </a:endParaRPr>
          </a:p>
          <a:p>
            <a:pPr indent="0" lvl="0" marL="1371600" marR="0" rtl="0" algn="l">
              <a:lnSpc>
                <a:spcPct val="100000"/>
              </a:lnSpc>
              <a:spcBef>
                <a:spcPts val="0"/>
              </a:spcBef>
              <a:spcAft>
                <a:spcPts val="0"/>
              </a:spcAft>
              <a:buClr>
                <a:schemeClr val="dk2"/>
              </a:buClr>
              <a:buFont typeface="Droid Serif"/>
              <a:buNone/>
            </a:pPr>
            <a:r>
              <a:rPr b="1" i="0" lang="en" u="none" cap="none" strike="noStrike">
                <a:latin typeface="Droid Serif"/>
                <a:ea typeface="Droid Serif"/>
                <a:cs typeface="Droid Serif"/>
                <a:sym typeface="Droid Serif"/>
              </a:rPr>
              <a:t>border-color</a:t>
            </a:r>
            <a:r>
              <a:rPr i="0" lang="en" u="none" cap="none" strike="noStrike">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 {border-color: red;}</a:t>
            </a:r>
            <a:endParaRPr sz="1200">
              <a:solidFill>
                <a:srgbClr val="980000"/>
              </a:solidFill>
              <a:latin typeface="Droid Sans"/>
              <a:ea typeface="Droid Sans"/>
              <a:cs typeface="Droid Sans"/>
              <a:sym typeface="Droid Sans"/>
            </a:endParaRPr>
          </a:p>
          <a:p>
            <a:pPr indent="457200" lvl="0" marL="914400" marR="0" rtl="0" algn="l">
              <a:lnSpc>
                <a:spcPct val="100000"/>
              </a:lnSpc>
              <a:spcBef>
                <a:spcPts val="0"/>
              </a:spcBef>
              <a:spcAft>
                <a:spcPts val="0"/>
              </a:spcAft>
              <a:buNone/>
            </a:pPr>
            <a:r>
              <a:rPr b="1" i="0" lang="en" u="none" cap="none" strike="noStrike">
                <a:latin typeface="Droid Serif"/>
                <a:ea typeface="Droid Serif"/>
                <a:cs typeface="Droid Serif"/>
                <a:sym typeface="Droid Serif"/>
              </a:rPr>
              <a:t>padding - </a:t>
            </a:r>
            <a:r>
              <a:rPr i="0" lang="en" u="none" cap="none" strike="noStrike">
                <a:solidFill>
                  <a:srgbClr val="0000FF"/>
                </a:solidFill>
                <a:latin typeface="Droid Serif"/>
                <a:ea typeface="Droid Serif"/>
                <a:cs typeface="Droid Serif"/>
                <a:sym typeface="Droid Serif"/>
              </a:rPr>
              <a:t>(space between inside border and content in the box) </a:t>
            </a:r>
            <a:endParaRPr i="0" u="none" cap="none" strike="noStrike">
              <a:solidFill>
                <a:srgbClr val="0000FF"/>
              </a:solidFill>
              <a:latin typeface="Droid Serif"/>
              <a:ea typeface="Droid Serif"/>
              <a:cs typeface="Droid Serif"/>
              <a:sym typeface="Droid Serif"/>
            </a:endParaRPr>
          </a:p>
          <a:p>
            <a:pPr indent="457200" lvl="0" marL="1371600" marR="0" rtl="0" algn="l">
              <a:lnSpc>
                <a:spcPct val="100000"/>
              </a:lnSpc>
              <a:spcBef>
                <a:spcPts val="0"/>
              </a:spcBef>
              <a:spcAft>
                <a:spcPts val="0"/>
              </a:spcAft>
              <a:buNone/>
            </a:pP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 {padding:0px 0px 1px 2px;}</a:t>
            </a:r>
            <a:endParaRPr>
              <a:solidFill>
                <a:schemeClr val="dk1"/>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rgbClr val="0000FF"/>
              </a:solidFill>
              <a:latin typeface="Droid Serif"/>
              <a:ea typeface="Droid Serif"/>
              <a:cs typeface="Droid Serif"/>
              <a:sym typeface="Droid Serif"/>
            </a:endParaRPr>
          </a:p>
          <a:p>
            <a:pPr indent="317500" lvl="1" marL="457200" marR="0" rtl="0" algn="l">
              <a:lnSpc>
                <a:spcPct val="100000"/>
              </a:lnSpc>
              <a:spcBef>
                <a:spcPts val="0"/>
              </a:spcBef>
              <a:spcAft>
                <a:spcPts val="0"/>
              </a:spcAft>
              <a:buClr>
                <a:schemeClr val="lt2"/>
              </a:buClr>
              <a:buSzPts val="1400"/>
              <a:buFont typeface="Droid Serif"/>
              <a:buChar char="❏"/>
            </a:pPr>
            <a:r>
              <a:rPr i="0" lang="en" u="none" cap="none" strike="noStrike">
                <a:solidFill>
                  <a:schemeClr val="dk2"/>
                </a:solidFill>
                <a:latin typeface="Droid Serif"/>
                <a:ea typeface="Droid Serif"/>
                <a:cs typeface="Droid Serif"/>
                <a:sym typeface="Droid Serif"/>
              </a:rPr>
              <a:t>margins -</a:t>
            </a:r>
            <a:r>
              <a:rPr i="0" lang="en" u="none" cap="none" strike="noStrike">
                <a:solidFill>
                  <a:srgbClr val="0000FF"/>
                </a:solidFill>
                <a:latin typeface="Droid Serif"/>
                <a:ea typeface="Droid Serif"/>
                <a:cs typeface="Droid Serif"/>
                <a:sym typeface="Droid Serif"/>
              </a:rPr>
              <a:t> </a:t>
            </a:r>
            <a:r>
              <a:rPr i="0" lang="en" u="none" cap="none" strike="noStrike">
                <a:solidFill>
                  <a:schemeClr val="dk2"/>
                </a:solidFill>
                <a:latin typeface="Droid Serif"/>
                <a:ea typeface="Droid Serif"/>
                <a:cs typeface="Droid Serif"/>
                <a:sym typeface="Droid Serif"/>
              </a:rPr>
              <a:t>(space outside the border)</a:t>
            </a:r>
            <a:r>
              <a:rPr i="0" lang="en" u="none" cap="none" strike="noStrike">
                <a:solidFill>
                  <a:srgbClr val="0000FF"/>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 {margin: 0px 0px 1px 2px;}</a:t>
            </a:r>
            <a:endParaRPr>
              <a:solidFill>
                <a:srgbClr val="0000FF"/>
              </a:solidFill>
              <a:latin typeface="Droid Serif"/>
              <a:ea typeface="Droid Serif"/>
              <a:cs typeface="Droid Serif"/>
              <a:sym typeface="Droid Serif"/>
            </a:endParaRPr>
          </a:p>
          <a:p>
            <a:pPr indent="317500" lvl="1" marL="457200" rtl="0" algn="l">
              <a:spcBef>
                <a:spcPts val="0"/>
              </a:spcBef>
              <a:spcAft>
                <a:spcPts val="0"/>
              </a:spcAft>
              <a:buClr>
                <a:schemeClr val="lt2"/>
              </a:buClr>
              <a:buSzPts val="1400"/>
              <a:buFont typeface="Droid Serif"/>
              <a:buChar char="❏"/>
            </a:pPr>
            <a:r>
              <a:rPr lang="en">
                <a:solidFill>
                  <a:schemeClr val="dk2"/>
                </a:solidFill>
                <a:latin typeface="Droid Serif"/>
                <a:ea typeface="Droid Serif"/>
                <a:cs typeface="Droid Serif"/>
                <a:sym typeface="Droid Serif"/>
              </a:rPr>
              <a:t>float -</a:t>
            </a:r>
            <a:r>
              <a:rPr lang="en">
                <a:solidFill>
                  <a:srgbClr val="0000FF"/>
                </a:solidFill>
                <a:latin typeface="Droid Serif"/>
                <a:ea typeface="Droid Serif"/>
                <a:cs typeface="Droid Serif"/>
                <a:sym typeface="Droid Serif"/>
              </a:rPr>
              <a:t> </a:t>
            </a:r>
            <a:r>
              <a:rPr lang="en">
                <a:solidFill>
                  <a:schemeClr val="dk2"/>
                </a:solidFill>
                <a:latin typeface="Droid Serif"/>
                <a:ea typeface="Droid Serif"/>
                <a:cs typeface="Droid Serif"/>
                <a:sym typeface="Droid Serif"/>
              </a:rPr>
              <a:t>(where the box is positioned)</a:t>
            </a:r>
            <a:r>
              <a:rPr lang="en">
                <a:solidFill>
                  <a:srgbClr val="0000FF"/>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 {float:left;}</a:t>
            </a:r>
            <a:endParaRPr>
              <a:solidFill>
                <a:srgbClr val="0000FF"/>
              </a:solidFill>
              <a:latin typeface="Droid Serif"/>
              <a:ea typeface="Droid Serif"/>
              <a:cs typeface="Droid Serif"/>
              <a:sym typeface="Droid Serif"/>
            </a:endParaRPr>
          </a:p>
          <a:p>
            <a:pPr indent="317500" lvl="1" marL="457200" rtl="0" algn="l">
              <a:spcBef>
                <a:spcPts val="0"/>
              </a:spcBef>
              <a:spcAft>
                <a:spcPts val="0"/>
              </a:spcAft>
              <a:buClr>
                <a:schemeClr val="lt2"/>
              </a:buClr>
              <a:buSzPts val="1400"/>
              <a:buFont typeface="Droid Serif"/>
              <a:buChar char="❏"/>
            </a:pPr>
            <a:r>
              <a:rPr lang="en">
                <a:solidFill>
                  <a:schemeClr val="dk2"/>
                </a:solidFill>
                <a:latin typeface="Droid Serif"/>
                <a:ea typeface="Droid Serif"/>
                <a:cs typeface="Droid Serif"/>
                <a:sym typeface="Droid Serif"/>
              </a:rPr>
              <a:t>clear -</a:t>
            </a:r>
            <a:r>
              <a:rPr lang="en">
                <a:solidFill>
                  <a:srgbClr val="0000FF"/>
                </a:solidFill>
                <a:latin typeface="Droid Serif"/>
                <a:ea typeface="Droid Serif"/>
                <a:cs typeface="Droid Serif"/>
                <a:sym typeface="Droid Serif"/>
              </a:rPr>
              <a:t> </a:t>
            </a:r>
            <a:r>
              <a:rPr lang="en">
                <a:solidFill>
                  <a:schemeClr val="dk2"/>
                </a:solidFill>
                <a:latin typeface="Droid Serif"/>
                <a:ea typeface="Droid Serif"/>
                <a:cs typeface="Droid Serif"/>
                <a:sym typeface="Droid Serif"/>
              </a:rPr>
              <a:t>(returns to the next line or clears one side)</a:t>
            </a:r>
            <a:r>
              <a:rPr lang="en">
                <a:solidFill>
                  <a:srgbClr val="0000FF"/>
                </a:solidFill>
                <a:latin typeface="Droid Serif"/>
                <a:ea typeface="Droid Serif"/>
                <a:cs typeface="Droid Serif"/>
                <a:sym typeface="Droid Serif"/>
              </a:rPr>
              <a:t> </a:t>
            </a:r>
            <a:r>
              <a:rPr lang="en" sz="1200">
                <a:solidFill>
                  <a:srgbClr val="980000"/>
                </a:solidFill>
                <a:latin typeface="Droid Sans"/>
                <a:ea typeface="Droid Sans"/>
                <a:cs typeface="Droid Sans"/>
                <a:sym typeface="Droid Sans"/>
              </a:rPr>
              <a:t>HTML Selector/ID or Class</a:t>
            </a:r>
            <a:r>
              <a:rPr lang="en" sz="1200">
                <a:solidFill>
                  <a:srgbClr val="0000FF"/>
                </a:solidFill>
                <a:latin typeface="Droid Sans"/>
                <a:ea typeface="Droid Sans"/>
                <a:cs typeface="Droid Sans"/>
                <a:sym typeface="Droid Sans"/>
              </a:rPr>
              <a:t> </a:t>
            </a:r>
            <a:r>
              <a:rPr lang="en" sz="1200">
                <a:solidFill>
                  <a:srgbClr val="0000FF"/>
                </a:solidFill>
                <a:latin typeface="Consolas"/>
                <a:ea typeface="Consolas"/>
                <a:cs typeface="Consolas"/>
                <a:sym typeface="Consolas"/>
              </a:rPr>
              <a:t> {clear:both;}</a:t>
            </a:r>
            <a:endParaRPr>
              <a:solidFill>
                <a:srgbClr val="0000FF"/>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sz="1800">
              <a:solidFill>
                <a:srgbClr val="0000FF"/>
              </a:solidFill>
              <a:latin typeface="Droid Serif"/>
              <a:ea typeface="Droid Serif"/>
              <a:cs typeface="Droid Serif"/>
              <a:sym typeface="Droid Serif"/>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2"/>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Boxes </a:t>
            </a:r>
            <a:endParaRPr/>
          </a:p>
        </p:txBody>
      </p:sp>
      <p:sp>
        <p:nvSpPr>
          <p:cNvPr id="514" name="Google Shape;514;p72"/>
          <p:cNvSpPr txBox="1"/>
          <p:nvPr/>
        </p:nvSpPr>
        <p:spPr>
          <a:xfrm>
            <a:off x="1399925" y="332850"/>
            <a:ext cx="2077500" cy="49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HTML PAGE:</a:t>
            </a:r>
            <a:endParaRPr/>
          </a:p>
        </p:txBody>
      </p:sp>
      <p:sp>
        <p:nvSpPr>
          <p:cNvPr id="515" name="Google Shape;515;p72"/>
          <p:cNvSpPr txBox="1"/>
          <p:nvPr/>
        </p:nvSpPr>
        <p:spPr>
          <a:xfrm>
            <a:off x="5259500" y="449500"/>
            <a:ext cx="3185099" cy="26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lang="en" sz="1800">
                <a:solidFill>
                  <a:schemeClr val="dk2"/>
                </a:solidFill>
                <a:latin typeface="Consolas"/>
                <a:ea typeface="Consolas"/>
                <a:cs typeface="Consolas"/>
                <a:sym typeface="Consolas"/>
              </a:rPr>
              <a:t>Preview </a:t>
            </a:r>
            <a:r>
              <a:rPr b="0" i="0" lang="en" sz="1800" u="none" cap="none" strike="noStrike">
                <a:solidFill>
                  <a:schemeClr val="dk2"/>
                </a:solidFill>
                <a:latin typeface="Consolas"/>
                <a:ea typeface="Consolas"/>
                <a:cs typeface="Consolas"/>
                <a:sym typeface="Consolas"/>
              </a:rPr>
              <a:t>Result: </a:t>
            </a:r>
            <a:endParaRPr/>
          </a:p>
        </p:txBody>
      </p:sp>
      <p:pic>
        <p:nvPicPr>
          <p:cNvPr id="516" name="Google Shape;516;p72"/>
          <p:cNvPicPr preferRelativeResize="0"/>
          <p:nvPr/>
        </p:nvPicPr>
        <p:blipFill rotWithShape="1">
          <a:blip r:embed="rId3">
            <a:alphaModFix/>
          </a:blip>
          <a:srcRect b="0" l="0" r="0" t="0"/>
          <a:stretch/>
        </p:blipFill>
        <p:spPr>
          <a:xfrm>
            <a:off x="5374298" y="888161"/>
            <a:ext cx="3185100" cy="3580214"/>
          </a:xfrm>
          <a:prstGeom prst="rect">
            <a:avLst/>
          </a:prstGeom>
          <a:noFill/>
          <a:ln>
            <a:noFill/>
          </a:ln>
        </p:spPr>
      </p:pic>
      <p:pic>
        <p:nvPicPr>
          <p:cNvPr id="517" name="Google Shape;517;p72"/>
          <p:cNvPicPr preferRelativeResize="0"/>
          <p:nvPr/>
        </p:nvPicPr>
        <p:blipFill>
          <a:blip r:embed="rId4">
            <a:alphaModFix/>
          </a:blip>
          <a:stretch>
            <a:fillRect/>
          </a:stretch>
        </p:blipFill>
        <p:spPr>
          <a:xfrm>
            <a:off x="920975" y="761600"/>
            <a:ext cx="2674487" cy="39505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3"/>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Boxes </a:t>
            </a:r>
            <a:endParaRPr/>
          </a:p>
        </p:txBody>
      </p:sp>
      <p:sp>
        <p:nvSpPr>
          <p:cNvPr id="523" name="Google Shape;523;p73"/>
          <p:cNvSpPr txBox="1"/>
          <p:nvPr/>
        </p:nvSpPr>
        <p:spPr>
          <a:xfrm>
            <a:off x="492275" y="1359875"/>
            <a:ext cx="7926300" cy="343500"/>
          </a:xfrm>
          <a:prstGeom prst="rect">
            <a:avLst/>
          </a:prstGeom>
          <a:no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Box Formatting Options</a:t>
            </a:r>
            <a:endParaRPr b="0" i="0" sz="1800" u="none" cap="none" strike="noStrike">
              <a:solidFill>
                <a:schemeClr val="dk2"/>
              </a:solidFill>
              <a:latin typeface="Consolas"/>
              <a:ea typeface="Consolas"/>
              <a:cs typeface="Consolas"/>
              <a:sym typeface="Consolas"/>
            </a:endParaRPr>
          </a:p>
          <a:p>
            <a:pPr indent="0" lvl="0" marL="0" marR="0" rtl="0" algn="l">
              <a:lnSpc>
                <a:spcPct val="120000"/>
              </a:lnSpc>
              <a:spcBef>
                <a:spcPts val="0"/>
              </a:spcBef>
              <a:spcAft>
                <a:spcPts val="0"/>
              </a:spcAft>
              <a:buClr>
                <a:schemeClr val="dk2"/>
              </a:buClr>
              <a:buFont typeface="Consolas"/>
              <a:buNone/>
            </a:pPr>
            <a:r>
              <a:t/>
            </a:r>
            <a:endParaRPr sz="1800">
              <a:solidFill>
                <a:schemeClr val="dk2"/>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p:txBody>
      </p:sp>
      <p:sp>
        <p:nvSpPr>
          <p:cNvPr id="524" name="Google Shape;524;p73"/>
          <p:cNvSpPr txBox="1"/>
          <p:nvPr/>
        </p:nvSpPr>
        <p:spPr>
          <a:xfrm>
            <a:off x="315125" y="2237875"/>
            <a:ext cx="8722200" cy="18429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65600"/>
              </a:lnSpc>
              <a:spcBef>
                <a:spcPts val="0"/>
              </a:spcBef>
              <a:spcAft>
                <a:spcPts val="0"/>
              </a:spcAft>
              <a:buClr>
                <a:srgbClr val="0000FF"/>
              </a:buClr>
              <a:buFont typeface="Consolas"/>
              <a:buNone/>
            </a:pPr>
            <a:r>
              <a:t/>
            </a:r>
            <a:endParaRPr>
              <a:solidFill>
                <a:srgbClr val="0000FF"/>
              </a:solidFill>
              <a:latin typeface="Consolas"/>
              <a:ea typeface="Consolas"/>
              <a:cs typeface="Consolas"/>
              <a:sym typeface="Consolas"/>
            </a:endParaRPr>
          </a:p>
          <a:p>
            <a:pPr indent="-317500" lvl="0" marL="457200" marR="0" rtl="0" algn="l">
              <a:lnSpc>
                <a:spcPct val="1656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Padding -</a:t>
            </a:r>
            <a:r>
              <a:rPr b="0" i="0" lang="en" sz="1400" u="none" cap="none" strike="noStrike">
                <a:solidFill>
                  <a:schemeClr val="dk2"/>
                </a:solidFill>
                <a:latin typeface="Consolas"/>
                <a:ea typeface="Consolas"/>
                <a:cs typeface="Consolas"/>
                <a:sym typeface="Consolas"/>
              </a:rPr>
              <a:t>Places space </a:t>
            </a:r>
            <a:r>
              <a:rPr lang="en">
                <a:solidFill>
                  <a:schemeClr val="dk2"/>
                </a:solidFill>
                <a:latin typeface="Consolas"/>
                <a:ea typeface="Consolas"/>
                <a:cs typeface="Consolas"/>
                <a:sym typeface="Consolas"/>
              </a:rPr>
              <a:t>within and element</a:t>
            </a:r>
            <a:endParaRPr>
              <a:solidFill>
                <a:schemeClr val="dk2"/>
              </a:solidFill>
              <a:latin typeface="Consolas"/>
              <a:ea typeface="Consolas"/>
              <a:cs typeface="Consolas"/>
              <a:sym typeface="Consolas"/>
            </a:endParaRPr>
          </a:p>
          <a:p>
            <a:pPr indent="-317500" lvl="1" marL="914400" marR="0" rtl="0" algn="l">
              <a:lnSpc>
                <a:spcPct val="165600"/>
              </a:lnSpc>
              <a:spcBef>
                <a:spcPts val="0"/>
              </a:spcBef>
              <a:spcAft>
                <a:spcPts val="0"/>
              </a:spcAft>
              <a:buClr>
                <a:schemeClr val="dk1"/>
              </a:buClr>
              <a:buFont typeface="Consolas"/>
              <a:buNone/>
            </a:pPr>
            <a:r>
              <a:rPr b="0" i="0" lang="en" sz="1400" u="none" cap="none" strike="noStrike">
                <a:solidFill>
                  <a:schemeClr val="dk2"/>
                </a:solidFill>
                <a:latin typeface="Consolas"/>
                <a:ea typeface="Consolas"/>
                <a:cs typeface="Consolas"/>
                <a:sym typeface="Consolas"/>
              </a:rPr>
              <a:t>Same </a:t>
            </a:r>
            <a:r>
              <a:rPr lang="en">
                <a:solidFill>
                  <a:schemeClr val="dk2"/>
                </a:solidFill>
                <a:latin typeface="Consolas"/>
                <a:ea typeface="Consolas"/>
                <a:cs typeface="Consolas"/>
                <a:sym typeface="Consolas"/>
              </a:rPr>
              <a:t>for</a:t>
            </a:r>
            <a:r>
              <a:rPr b="0" i="0" lang="en" sz="1400" u="none" cap="none" strike="noStrike">
                <a:solidFill>
                  <a:schemeClr val="dk2"/>
                </a:solidFill>
                <a:latin typeface="Consolas"/>
                <a:ea typeface="Consolas"/>
                <a:cs typeface="Consolas"/>
                <a:sym typeface="Consolas"/>
              </a:rPr>
              <a:t> border which is between margin and paddin</a:t>
            </a:r>
            <a:r>
              <a:rPr lang="en">
                <a:solidFill>
                  <a:schemeClr val="dk2"/>
                </a:solidFill>
                <a:latin typeface="Consolas"/>
                <a:ea typeface="Consolas"/>
                <a:cs typeface="Consolas"/>
                <a:sym typeface="Consolas"/>
              </a:rPr>
              <a:t>g</a:t>
            </a:r>
            <a:r>
              <a:rPr b="0" i="0" lang="en" sz="1400" u="none" cap="none" strike="noStrike">
                <a:solidFill>
                  <a:schemeClr val="dk2"/>
                </a:solidFill>
                <a:latin typeface="Consolas"/>
                <a:ea typeface="Consolas"/>
                <a:cs typeface="Consolas"/>
                <a:sym typeface="Consolas"/>
              </a:rPr>
              <a:t> - (top ,right, bottom, left)</a:t>
            </a:r>
            <a:endParaRPr>
              <a:solidFill>
                <a:schemeClr val="dk2"/>
              </a:solidFill>
              <a:latin typeface="Consolas"/>
              <a:ea typeface="Consolas"/>
              <a:cs typeface="Consolas"/>
              <a:sym typeface="Consolas"/>
            </a:endParaRPr>
          </a:p>
          <a:p>
            <a:pPr indent="0" lvl="0" marL="0" marR="0" rtl="0" algn="l">
              <a:lnSpc>
                <a:spcPct val="165600"/>
              </a:lnSpc>
              <a:spcBef>
                <a:spcPts val="0"/>
              </a:spcBef>
              <a:spcAft>
                <a:spcPts val="0"/>
              </a:spcAft>
              <a:buClr>
                <a:srgbClr val="0000FF"/>
              </a:buClr>
              <a:buFont typeface="Droid Sans"/>
              <a:buNone/>
            </a:pPr>
            <a:r>
              <a:rPr lang="en">
                <a:solidFill>
                  <a:srgbClr val="980000"/>
                </a:solidFill>
                <a:latin typeface="Consolas"/>
                <a:ea typeface="Consolas"/>
                <a:cs typeface="Consolas"/>
                <a:sym typeface="Consolas"/>
              </a:rPr>
              <a:t>HTML Selector/ID or Class</a:t>
            </a:r>
            <a:r>
              <a:rPr lang="en">
                <a:solidFill>
                  <a:srgbClr val="0000FF"/>
                </a:solidFill>
                <a:latin typeface="Consolas"/>
                <a:ea typeface="Consolas"/>
                <a:cs typeface="Consolas"/>
                <a:sym typeface="Consolas"/>
              </a:rPr>
              <a:t>  </a:t>
            </a:r>
            <a:r>
              <a:rPr b="0" i="0" lang="en" sz="1400" u="none" cap="none" strike="noStrike">
                <a:solidFill>
                  <a:srgbClr val="0000FF"/>
                </a:solidFill>
                <a:latin typeface="Consolas"/>
                <a:ea typeface="Consolas"/>
                <a:cs typeface="Consolas"/>
                <a:sym typeface="Consolas"/>
              </a:rPr>
              <a:t>{ padding: 1px</a:t>
            </a:r>
            <a:r>
              <a:rPr b="0" i="0" lang="en" sz="1400" u="none" cap="none" strike="noStrike">
                <a:solidFill>
                  <a:srgbClr val="0000FF"/>
                </a:solidFill>
                <a:latin typeface="Consolas"/>
                <a:ea typeface="Consolas"/>
                <a:cs typeface="Consolas"/>
                <a:sym typeface="Consolas"/>
              </a:rPr>
              <a:t> 5px 3px 1px</a:t>
            </a:r>
            <a:r>
              <a:rPr b="0" i="0" lang="en" sz="1400" u="none" cap="none" strike="noStrike">
                <a:solidFill>
                  <a:srgbClr val="0000FF"/>
                </a:solidFill>
                <a:latin typeface="Consolas"/>
                <a:ea typeface="Consolas"/>
                <a:cs typeface="Consolas"/>
                <a:sym typeface="Consolas"/>
              </a:rPr>
              <a:t>; }</a:t>
            </a:r>
            <a:endParaRPr b="0" i="0" sz="1400" u="none" cap="none" strike="noStrike">
              <a:solidFill>
                <a:srgbClr val="0000FF"/>
              </a:solidFill>
              <a:latin typeface="Consolas"/>
              <a:ea typeface="Consolas"/>
              <a:cs typeface="Consolas"/>
              <a:sym typeface="Consolas"/>
            </a:endParaRPr>
          </a:p>
          <a:p>
            <a:pPr indent="0" lvl="0" marL="0" rtl="0" algn="l">
              <a:lnSpc>
                <a:spcPct val="165600"/>
              </a:lnSpc>
              <a:spcBef>
                <a:spcPts val="0"/>
              </a:spcBef>
              <a:spcAft>
                <a:spcPts val="0"/>
              </a:spcAft>
              <a:buClr>
                <a:srgbClr val="0000FF"/>
              </a:buClr>
              <a:buFont typeface="Droid Sans"/>
              <a:buNone/>
            </a:pPr>
            <a:r>
              <a:rPr lang="en">
                <a:solidFill>
                  <a:srgbClr val="980000"/>
                </a:solidFill>
                <a:latin typeface="Consolas"/>
                <a:ea typeface="Consolas"/>
                <a:cs typeface="Consolas"/>
                <a:sym typeface="Consolas"/>
              </a:rPr>
              <a:t>HTML Selector/ID or Class</a:t>
            </a:r>
            <a:r>
              <a:rPr lang="en">
                <a:solidFill>
                  <a:srgbClr val="0000FF"/>
                </a:solidFill>
                <a:latin typeface="Consolas"/>
                <a:ea typeface="Consolas"/>
                <a:cs typeface="Consolas"/>
                <a:sym typeface="Consolas"/>
              </a:rPr>
              <a:t>  { padding-left: 1px; }</a:t>
            </a:r>
            <a:endParaRPr>
              <a:solidFill>
                <a:srgbClr val="0000FF"/>
              </a:solidFill>
              <a:latin typeface="Consolas"/>
              <a:ea typeface="Consolas"/>
              <a:cs typeface="Consolas"/>
              <a:sym typeface="Consolas"/>
            </a:endParaRPr>
          </a:p>
          <a:p>
            <a:pPr indent="0" lvl="0" marL="0" marR="0" rtl="0" algn="l">
              <a:lnSpc>
                <a:spcPct val="1656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317500" lvl="0" marL="457200" marR="0" rtl="0" algn="l">
              <a:lnSpc>
                <a:spcPct val="165600"/>
              </a:lnSpc>
              <a:spcBef>
                <a:spcPts val="0"/>
              </a:spcBef>
              <a:spcAft>
                <a:spcPts val="0"/>
              </a:spcAft>
              <a:buClr>
                <a:srgbClr val="0000FF"/>
              </a:buClr>
              <a:buFont typeface="Consolas"/>
              <a:buNone/>
            </a:pPr>
            <a:r>
              <a:rPr b="0" i="0" lang="en" sz="1400" u="none" cap="none" strike="noStrike">
                <a:solidFill>
                  <a:srgbClr val="0000FF"/>
                </a:solidFill>
                <a:latin typeface="Consolas"/>
                <a:ea typeface="Consolas"/>
                <a:cs typeface="Consolas"/>
                <a:sym typeface="Consolas"/>
              </a:rPr>
              <a:t>Margin -</a:t>
            </a:r>
            <a:r>
              <a:rPr b="0" i="0" lang="en" sz="1400" u="none" cap="none" strike="noStrike">
                <a:solidFill>
                  <a:srgbClr val="666666"/>
                </a:solidFill>
                <a:latin typeface="Consolas"/>
                <a:ea typeface="Consolas"/>
                <a:cs typeface="Consolas"/>
                <a:sym typeface="Consolas"/>
              </a:rPr>
              <a:t>Places </a:t>
            </a:r>
            <a:r>
              <a:rPr lang="en">
                <a:solidFill>
                  <a:srgbClr val="666666"/>
                </a:solidFill>
                <a:latin typeface="Consolas"/>
                <a:ea typeface="Consolas"/>
                <a:cs typeface="Consolas"/>
                <a:sym typeface="Consolas"/>
              </a:rPr>
              <a:t>around an element</a:t>
            </a:r>
            <a:endParaRPr>
              <a:solidFill>
                <a:srgbClr val="666666"/>
              </a:solidFill>
              <a:latin typeface="Consolas"/>
              <a:ea typeface="Consolas"/>
              <a:cs typeface="Consolas"/>
              <a:sym typeface="Consolas"/>
            </a:endParaRPr>
          </a:p>
          <a:p>
            <a:pPr indent="-317500" lvl="1" marL="914400" marR="0" rtl="0" algn="l">
              <a:lnSpc>
                <a:spcPct val="165600"/>
              </a:lnSpc>
              <a:spcBef>
                <a:spcPts val="0"/>
              </a:spcBef>
              <a:spcAft>
                <a:spcPts val="0"/>
              </a:spcAft>
              <a:buClr>
                <a:schemeClr val="dk1"/>
              </a:buClr>
              <a:buFont typeface="Consolas"/>
              <a:buNone/>
            </a:pPr>
            <a:r>
              <a:rPr b="0" i="0" lang="en" sz="1400" u="none" cap="none" strike="noStrike">
                <a:solidFill>
                  <a:srgbClr val="666666"/>
                </a:solidFill>
                <a:latin typeface="Consolas"/>
                <a:ea typeface="Consolas"/>
                <a:cs typeface="Consolas"/>
                <a:sym typeface="Consolas"/>
              </a:rPr>
              <a:t>Same </a:t>
            </a:r>
            <a:r>
              <a:rPr lang="en">
                <a:solidFill>
                  <a:srgbClr val="666666"/>
                </a:solidFill>
                <a:latin typeface="Consolas"/>
                <a:ea typeface="Consolas"/>
                <a:cs typeface="Consolas"/>
                <a:sym typeface="Consolas"/>
              </a:rPr>
              <a:t>as padding/border</a:t>
            </a:r>
            <a:r>
              <a:rPr b="0" i="0" lang="en" sz="1400" u="none" cap="none" strike="noStrike">
                <a:solidFill>
                  <a:srgbClr val="666666"/>
                </a:solidFill>
                <a:latin typeface="Consolas"/>
                <a:ea typeface="Consolas"/>
                <a:cs typeface="Consolas"/>
                <a:sym typeface="Consolas"/>
              </a:rPr>
              <a:t> - (top ,right bottom left)</a:t>
            </a:r>
            <a:endParaRPr>
              <a:solidFill>
                <a:srgbClr val="666666"/>
              </a:solidFill>
              <a:latin typeface="Consolas"/>
              <a:ea typeface="Consolas"/>
              <a:cs typeface="Consolas"/>
              <a:sym typeface="Consolas"/>
            </a:endParaRPr>
          </a:p>
          <a:p>
            <a:pPr indent="0" lvl="0" marL="0" marR="0" rtl="0" algn="l">
              <a:lnSpc>
                <a:spcPct val="120000"/>
              </a:lnSpc>
              <a:spcBef>
                <a:spcPts val="0"/>
              </a:spcBef>
              <a:spcAft>
                <a:spcPts val="0"/>
              </a:spcAft>
              <a:buClr>
                <a:srgbClr val="0000FF"/>
              </a:buClr>
              <a:buFont typeface="Droid Sans"/>
              <a:buNone/>
            </a:pPr>
            <a:r>
              <a:rPr lang="en">
                <a:solidFill>
                  <a:srgbClr val="980000"/>
                </a:solidFill>
                <a:latin typeface="Consolas"/>
                <a:ea typeface="Consolas"/>
                <a:cs typeface="Consolas"/>
                <a:sym typeface="Consolas"/>
              </a:rPr>
              <a:t>HTML Selector/ID or Class</a:t>
            </a:r>
            <a:r>
              <a:rPr lang="en">
                <a:solidFill>
                  <a:srgbClr val="0000FF"/>
                </a:solidFill>
                <a:latin typeface="Consolas"/>
                <a:ea typeface="Consolas"/>
                <a:cs typeface="Consolas"/>
                <a:sym typeface="Consolas"/>
              </a:rPr>
              <a:t> </a:t>
            </a:r>
            <a:r>
              <a:rPr lang="en">
                <a:solidFill>
                  <a:srgbClr val="980000"/>
                </a:solidFill>
                <a:latin typeface="Consolas"/>
                <a:ea typeface="Consolas"/>
                <a:cs typeface="Consolas"/>
                <a:sym typeface="Consolas"/>
              </a:rPr>
              <a:t> </a:t>
            </a:r>
            <a:r>
              <a:rPr b="0" i="0" lang="en" sz="1400" u="none" cap="none" strike="noStrike">
                <a:solidFill>
                  <a:srgbClr val="0000FF"/>
                </a:solidFill>
                <a:latin typeface="Consolas"/>
                <a:ea typeface="Consolas"/>
                <a:cs typeface="Consolas"/>
                <a:sym typeface="Consolas"/>
              </a:rPr>
              <a:t>{margin-left: 10px;}</a:t>
            </a:r>
            <a:endParaRPr>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rPr lang="en">
                <a:solidFill>
                  <a:srgbClr val="980000"/>
                </a:solidFill>
                <a:latin typeface="Consolas"/>
                <a:ea typeface="Consolas"/>
                <a:cs typeface="Consolas"/>
                <a:sym typeface="Consolas"/>
              </a:rPr>
              <a:t>HTML Selector/ID or Class</a:t>
            </a:r>
            <a:r>
              <a:rPr lang="en">
                <a:solidFill>
                  <a:srgbClr val="0000FF"/>
                </a:solidFill>
                <a:latin typeface="Consolas"/>
                <a:ea typeface="Consolas"/>
                <a:cs typeface="Consolas"/>
                <a:sym typeface="Consolas"/>
              </a:rPr>
              <a:t> </a:t>
            </a:r>
            <a:r>
              <a:rPr lang="en">
                <a:solidFill>
                  <a:srgbClr val="980000"/>
                </a:solidFill>
                <a:latin typeface="Consolas"/>
                <a:ea typeface="Consolas"/>
                <a:cs typeface="Consolas"/>
                <a:sym typeface="Consolas"/>
              </a:rPr>
              <a:t> </a:t>
            </a:r>
            <a:r>
              <a:rPr lang="en">
                <a:solidFill>
                  <a:srgbClr val="0000FF"/>
                </a:solidFill>
                <a:latin typeface="Consolas"/>
                <a:ea typeface="Consolas"/>
                <a:cs typeface="Consolas"/>
                <a:sym typeface="Consolas"/>
              </a:rPr>
              <a:t>{</a:t>
            </a:r>
            <a:r>
              <a:rPr b="0" i="0" lang="en" sz="1400" u="none" cap="none" strike="noStrike">
                <a:solidFill>
                  <a:srgbClr val="0000FF"/>
                </a:solidFill>
                <a:latin typeface="Consolas"/>
                <a:ea typeface="Consolas"/>
                <a:cs typeface="Consolas"/>
                <a:sym typeface="Consolas"/>
              </a:rPr>
              <a:t>margin: 10px </a:t>
            </a:r>
            <a:r>
              <a:rPr lang="en">
                <a:solidFill>
                  <a:srgbClr val="0000FF"/>
                </a:solidFill>
                <a:latin typeface="Consolas"/>
                <a:ea typeface="Consolas"/>
                <a:cs typeface="Consolas"/>
                <a:sym typeface="Consolas"/>
              </a:rPr>
              <a:t>10px</a:t>
            </a:r>
            <a:r>
              <a:rPr b="0" i="0" lang="en" sz="1400" u="none" cap="none" strike="noStrike">
                <a:solidFill>
                  <a:srgbClr val="0000FF"/>
                </a:solidFill>
                <a:latin typeface="Consolas"/>
                <a:ea typeface="Consolas"/>
                <a:cs typeface="Consolas"/>
                <a:sym typeface="Consolas"/>
              </a:rPr>
              <a:t> 10px </a:t>
            </a:r>
            <a:r>
              <a:rPr lang="en">
                <a:solidFill>
                  <a:srgbClr val="0000FF"/>
                </a:solidFill>
                <a:latin typeface="Consolas"/>
                <a:ea typeface="Consolas"/>
                <a:cs typeface="Consolas"/>
                <a:sym typeface="Consolas"/>
              </a:rPr>
              <a:t>10px</a:t>
            </a:r>
            <a:r>
              <a:rPr b="0" i="0" lang="en" sz="1400" u="none" cap="none" strike="noStrike">
                <a:solidFill>
                  <a:srgbClr val="0000FF"/>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Consolas"/>
              <a:ea typeface="Consolas"/>
              <a:cs typeface="Consolas"/>
              <a:sym typeface="Consolas"/>
            </a:endParaRPr>
          </a:p>
        </p:txBody>
      </p:sp>
      <p:sp>
        <p:nvSpPr>
          <p:cNvPr id="525" name="Google Shape;525;p73"/>
          <p:cNvSpPr txBox="1"/>
          <p:nvPr/>
        </p:nvSpPr>
        <p:spPr>
          <a:xfrm>
            <a:off x="6522200" y="2293675"/>
            <a:ext cx="2237400" cy="1626000"/>
          </a:xfrm>
          <a:prstGeom prst="rect">
            <a:avLst/>
          </a:prstGeom>
          <a:no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1"/>
              </a:buClr>
              <a:buFont typeface="Arial"/>
              <a:buNone/>
            </a:pPr>
            <a:r>
              <a:rPr b="1" i="1" lang="en" sz="1000" u="none" cap="none" strike="noStrike">
                <a:solidFill>
                  <a:srgbClr val="FF0000"/>
                </a:solidFill>
                <a:latin typeface="Droid Serif"/>
                <a:ea typeface="Droid Serif"/>
                <a:cs typeface="Droid Serif"/>
                <a:sym typeface="Droid Serif"/>
              </a:rPr>
              <a:t>NOTE:</a:t>
            </a:r>
            <a:r>
              <a:rPr b="1" i="1" lang="en" sz="1000" u="none" cap="none" strike="noStrike">
                <a:solidFill>
                  <a:schemeClr val="dk1"/>
                </a:solidFill>
                <a:latin typeface="Droid Serif"/>
                <a:ea typeface="Droid Serif"/>
                <a:cs typeface="Droid Serif"/>
                <a:sym typeface="Droid Serif"/>
              </a:rPr>
              <a:t> </a:t>
            </a:r>
            <a:endParaRPr b="1" i="1" sz="1000" u="none" cap="none" strike="noStrike">
              <a:solidFill>
                <a:schemeClr val="dk1"/>
              </a:solidFill>
              <a:latin typeface="Droid Serif"/>
              <a:ea typeface="Droid Serif"/>
              <a:cs typeface="Droid Serif"/>
              <a:sym typeface="Droid Serif"/>
            </a:endParaRPr>
          </a:p>
          <a:p>
            <a:pPr indent="0" lvl="0" marL="0" marR="0" rtl="0" algn="l">
              <a:lnSpc>
                <a:spcPct val="120000"/>
              </a:lnSpc>
              <a:spcBef>
                <a:spcPts val="0"/>
              </a:spcBef>
              <a:spcAft>
                <a:spcPts val="0"/>
              </a:spcAft>
              <a:buClr>
                <a:schemeClr val="dk1"/>
              </a:buClr>
              <a:buFont typeface="Arial"/>
              <a:buNone/>
            </a:pPr>
            <a:r>
              <a:rPr b="1" i="1" lang="en" sz="1000" u="none" cap="none" strike="noStrike">
                <a:solidFill>
                  <a:schemeClr val="dk1"/>
                </a:solidFill>
                <a:latin typeface="Droid Serif"/>
                <a:ea typeface="Droid Serif"/>
                <a:cs typeface="Droid Serif"/>
                <a:sym typeface="Droid Serif"/>
              </a:rPr>
              <a:t>If you want to center a box on the page horizontally (or center it inside the </a:t>
            </a:r>
            <a:r>
              <a:rPr b="1" i="1" lang="en" sz="1000">
                <a:solidFill>
                  <a:schemeClr val="dk1"/>
                </a:solidFill>
                <a:latin typeface="Droid Serif"/>
                <a:ea typeface="Droid Serif"/>
                <a:cs typeface="Droid Serif"/>
                <a:sym typeface="Droid Serif"/>
              </a:rPr>
              <a:t>container </a:t>
            </a:r>
            <a:r>
              <a:rPr b="1" i="1" lang="en" sz="1000" u="none" cap="none" strike="noStrike">
                <a:solidFill>
                  <a:schemeClr val="dk1"/>
                </a:solidFill>
                <a:latin typeface="Droid Serif"/>
                <a:ea typeface="Droid Serif"/>
                <a:cs typeface="Droid Serif"/>
                <a:sym typeface="Droid Serif"/>
              </a:rPr>
              <a:t>that it sits in), you can set the </a:t>
            </a:r>
            <a:r>
              <a:rPr b="1" i="1" lang="en" sz="1000" u="none" cap="none" strike="noStrike">
                <a:solidFill>
                  <a:srgbClr val="0000FF"/>
                </a:solidFill>
                <a:latin typeface="Droid Serif"/>
                <a:ea typeface="Droid Serif"/>
                <a:cs typeface="Droid Serif"/>
                <a:sym typeface="Droid Serif"/>
              </a:rPr>
              <a:t>left-margin</a:t>
            </a:r>
            <a:r>
              <a:rPr b="1" i="1" lang="en" sz="1000" u="none" cap="none" strike="noStrike">
                <a:solidFill>
                  <a:schemeClr val="dk1"/>
                </a:solidFill>
                <a:latin typeface="Droid Serif"/>
                <a:ea typeface="Droid Serif"/>
                <a:cs typeface="Droid Serif"/>
                <a:sym typeface="Droid Serif"/>
              </a:rPr>
              <a:t> and </a:t>
            </a:r>
            <a:r>
              <a:rPr b="1" i="1" lang="en" sz="1000" u="none" cap="none" strike="noStrike">
                <a:solidFill>
                  <a:srgbClr val="0000FF"/>
                </a:solidFill>
                <a:latin typeface="Droid Serif"/>
                <a:ea typeface="Droid Serif"/>
                <a:cs typeface="Droid Serif"/>
                <a:sym typeface="Droid Serif"/>
              </a:rPr>
              <a:t>right-margin</a:t>
            </a:r>
            <a:r>
              <a:rPr b="1" i="1" lang="en" sz="1000" u="none" cap="none" strike="noStrike">
                <a:solidFill>
                  <a:schemeClr val="dk1"/>
                </a:solidFill>
                <a:latin typeface="Droid Serif"/>
                <a:ea typeface="Droid Serif"/>
                <a:cs typeface="Droid Serif"/>
                <a:sym typeface="Droid Serif"/>
              </a:rPr>
              <a:t> to </a:t>
            </a:r>
            <a:r>
              <a:rPr b="1" i="1" lang="en" sz="1000" u="none" cap="none" strike="noStrike">
                <a:solidFill>
                  <a:srgbClr val="0000FF"/>
                </a:solidFill>
                <a:latin typeface="Droid Serif"/>
                <a:ea typeface="Droid Serif"/>
                <a:cs typeface="Droid Serif"/>
                <a:sym typeface="Droid Serif"/>
              </a:rPr>
              <a:t>auto</a:t>
            </a:r>
            <a:r>
              <a:rPr b="1" i="1" lang="en" sz="1000" u="none" cap="none" strike="noStrike">
                <a:solidFill>
                  <a:schemeClr val="dk1"/>
                </a:solidFill>
                <a:latin typeface="Droid Serif"/>
                <a:ea typeface="Droid Serif"/>
                <a:cs typeface="Droid Serif"/>
                <a:sym typeface="Droid Serif"/>
              </a:rPr>
              <a:t>. This </a:t>
            </a:r>
            <a:r>
              <a:rPr b="1" i="1" lang="en" sz="1000">
                <a:solidFill>
                  <a:schemeClr val="dk1"/>
                </a:solidFill>
                <a:latin typeface="Droid Serif"/>
                <a:ea typeface="Droid Serif"/>
                <a:cs typeface="Droid Serif"/>
                <a:sym typeface="Droid Serif"/>
              </a:rPr>
              <a:t>must</a:t>
            </a:r>
            <a:r>
              <a:rPr b="1" i="1" lang="en" sz="1000" u="none" cap="none" strike="noStrike">
                <a:solidFill>
                  <a:schemeClr val="dk1"/>
                </a:solidFill>
                <a:latin typeface="Droid Serif"/>
                <a:ea typeface="Droid Serif"/>
                <a:cs typeface="Droid Serif"/>
                <a:sym typeface="Droid Serif"/>
              </a:rPr>
              <a:t> also be combined with the width property</a:t>
            </a:r>
            <a:endParaRPr b="1" i="1" sz="1000" u="none" cap="none" strike="noStrike">
              <a:solidFill>
                <a:schemeClr val="dk1"/>
              </a:solidFill>
              <a:latin typeface="Droid Serif"/>
              <a:ea typeface="Droid Serif"/>
              <a:cs typeface="Droid Serif"/>
              <a:sym typeface="Droid Serif"/>
            </a:endParaRPr>
          </a:p>
          <a:p>
            <a:pPr indent="0" lvl="0" marL="0" marR="0" rtl="0" algn="l">
              <a:lnSpc>
                <a:spcPct val="120000"/>
              </a:lnSpc>
              <a:spcBef>
                <a:spcPts val="0"/>
              </a:spcBef>
              <a:spcAft>
                <a:spcPts val="0"/>
              </a:spcAft>
              <a:buClr>
                <a:schemeClr val="dk1"/>
              </a:buClr>
              <a:buFont typeface="Arial"/>
              <a:buNone/>
            </a:pPr>
            <a:r>
              <a:t/>
            </a:r>
            <a:endParaRPr b="1" i="1" sz="1000">
              <a:solidFill>
                <a:schemeClr val="dk1"/>
              </a:solidFill>
              <a:latin typeface="Droid Serif"/>
              <a:ea typeface="Droid Serif"/>
              <a:cs typeface="Droid Serif"/>
              <a:sym typeface="Droid Serif"/>
            </a:endParaRPr>
          </a:p>
          <a:p>
            <a:pPr indent="0" lvl="0" marL="0" rtl="0" algn="l">
              <a:lnSpc>
                <a:spcPct val="120000"/>
              </a:lnSpc>
              <a:spcBef>
                <a:spcPts val="0"/>
              </a:spcBef>
              <a:spcAft>
                <a:spcPts val="0"/>
              </a:spcAft>
              <a:buClr>
                <a:srgbClr val="0000FF"/>
              </a:buClr>
              <a:buFont typeface="Droid Sans"/>
              <a:buNone/>
            </a:pPr>
            <a:r>
              <a:rPr b="1" lang="en" sz="1000">
                <a:solidFill>
                  <a:srgbClr val="980000"/>
                </a:solidFill>
                <a:latin typeface="Droid Serif"/>
                <a:ea typeface="Droid Serif"/>
                <a:cs typeface="Droid Serif"/>
                <a:sym typeface="Droid Serif"/>
              </a:rPr>
              <a:t>HTML Selector/ID or Class</a:t>
            </a:r>
            <a:r>
              <a:rPr b="1" lang="en" sz="1000">
                <a:solidFill>
                  <a:srgbClr val="0000FF"/>
                </a:solidFill>
                <a:latin typeface="Droid Serif"/>
                <a:ea typeface="Droid Serif"/>
                <a:cs typeface="Droid Serif"/>
                <a:sym typeface="Droid Serif"/>
              </a:rPr>
              <a:t> </a:t>
            </a:r>
            <a:r>
              <a:rPr b="1" lang="en" sz="1000">
                <a:solidFill>
                  <a:srgbClr val="980000"/>
                </a:solidFill>
                <a:latin typeface="Droid Serif"/>
                <a:ea typeface="Droid Serif"/>
                <a:cs typeface="Droid Serif"/>
                <a:sym typeface="Droid Serif"/>
              </a:rPr>
              <a:t> </a:t>
            </a:r>
            <a:r>
              <a:rPr b="1" lang="en" sz="1000">
                <a:solidFill>
                  <a:srgbClr val="0000FF"/>
                </a:solidFill>
                <a:latin typeface="Droid Serif"/>
                <a:ea typeface="Droid Serif"/>
                <a:cs typeface="Droid Serif"/>
                <a:sym typeface="Droid Serif"/>
              </a:rPr>
              <a:t>{ </a:t>
            </a:r>
            <a:endParaRPr b="1" sz="10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Clr>
                <a:schemeClr val="dk1"/>
              </a:buClr>
              <a:buFont typeface="Arial"/>
              <a:buNone/>
            </a:pPr>
            <a:r>
              <a:rPr b="1" lang="en" sz="1000">
                <a:solidFill>
                  <a:srgbClr val="0000FF"/>
                </a:solidFill>
                <a:latin typeface="Droid Serif"/>
                <a:ea typeface="Droid Serif"/>
                <a:cs typeface="Droid Serif"/>
                <a:sym typeface="Droid Serif"/>
              </a:rPr>
              <a:t>margin: 10px auto 10px auto; }</a:t>
            </a:r>
            <a:endParaRPr b="1" sz="1000">
              <a:solidFill>
                <a:srgbClr val="0000FF"/>
              </a:solidFill>
              <a:latin typeface="Droid Serif"/>
              <a:ea typeface="Droid Serif"/>
              <a:cs typeface="Droid Serif"/>
              <a:sym typeface="Droid Serif"/>
            </a:endParaRPr>
          </a:p>
          <a:p>
            <a:pPr indent="0" lvl="0" marL="0" rtl="0" algn="l">
              <a:lnSpc>
                <a:spcPct val="115000"/>
              </a:lnSpc>
              <a:spcBef>
                <a:spcPts val="0"/>
              </a:spcBef>
              <a:spcAft>
                <a:spcPts val="0"/>
              </a:spcAft>
              <a:buClr>
                <a:schemeClr val="dk1"/>
              </a:buClr>
              <a:buFont typeface="Arial"/>
              <a:buNone/>
            </a:pPr>
            <a:r>
              <a:t/>
            </a:r>
            <a:endParaRPr b="1" sz="1000">
              <a:solidFill>
                <a:srgbClr val="0000FF"/>
              </a:solidFill>
              <a:latin typeface="Droid Serif"/>
              <a:ea typeface="Droid Serif"/>
              <a:cs typeface="Droid Serif"/>
              <a:sym typeface="Droid Serif"/>
            </a:endParaRPr>
          </a:p>
          <a:p>
            <a:pPr indent="0" lvl="0" marL="0" rtl="0" algn="l">
              <a:lnSpc>
                <a:spcPct val="115000"/>
              </a:lnSpc>
              <a:spcBef>
                <a:spcPts val="0"/>
              </a:spcBef>
              <a:spcAft>
                <a:spcPts val="0"/>
              </a:spcAft>
              <a:buClr>
                <a:schemeClr val="dk1"/>
              </a:buClr>
              <a:buFont typeface="Arial"/>
              <a:buNone/>
            </a:pPr>
            <a:r>
              <a:rPr b="1" lang="en" sz="1000">
                <a:solidFill>
                  <a:srgbClr val="0000FF"/>
                </a:solidFill>
                <a:latin typeface="Droid Serif"/>
                <a:ea typeface="Droid Serif"/>
                <a:cs typeface="Droid Serif"/>
                <a:sym typeface="Droid Serif"/>
              </a:rPr>
              <a:t>Or</a:t>
            </a:r>
            <a:endParaRPr b="1" sz="1000">
              <a:solidFill>
                <a:srgbClr val="0000FF"/>
              </a:solidFill>
              <a:latin typeface="Droid Serif"/>
              <a:ea typeface="Droid Serif"/>
              <a:cs typeface="Droid Serif"/>
              <a:sym typeface="Droid Serif"/>
            </a:endParaRPr>
          </a:p>
          <a:p>
            <a:pPr indent="0" lvl="0" marL="0" rtl="0" algn="l">
              <a:lnSpc>
                <a:spcPct val="115000"/>
              </a:lnSpc>
              <a:spcBef>
                <a:spcPts val="0"/>
              </a:spcBef>
              <a:spcAft>
                <a:spcPts val="0"/>
              </a:spcAft>
              <a:buClr>
                <a:schemeClr val="dk1"/>
              </a:buClr>
              <a:buFont typeface="Arial"/>
              <a:buNone/>
            </a:pPr>
            <a:r>
              <a:t/>
            </a:r>
            <a:endParaRPr b="1" sz="1000">
              <a:solidFill>
                <a:srgbClr val="0000FF"/>
              </a:solidFill>
              <a:latin typeface="Droid Serif"/>
              <a:ea typeface="Droid Serif"/>
              <a:cs typeface="Droid Serif"/>
              <a:sym typeface="Droid Serif"/>
            </a:endParaRPr>
          </a:p>
          <a:p>
            <a:pPr indent="0" lvl="0" marL="0" rtl="0" algn="l">
              <a:lnSpc>
                <a:spcPct val="120000"/>
              </a:lnSpc>
              <a:spcBef>
                <a:spcPts val="0"/>
              </a:spcBef>
              <a:spcAft>
                <a:spcPts val="0"/>
              </a:spcAft>
              <a:buClr>
                <a:srgbClr val="0000FF"/>
              </a:buClr>
              <a:buFont typeface="Droid Sans"/>
              <a:buNone/>
            </a:pPr>
            <a:r>
              <a:rPr b="1" lang="en" sz="1000">
                <a:solidFill>
                  <a:srgbClr val="980000"/>
                </a:solidFill>
                <a:latin typeface="Droid Serif"/>
                <a:ea typeface="Droid Serif"/>
                <a:cs typeface="Droid Serif"/>
                <a:sym typeface="Droid Serif"/>
              </a:rPr>
              <a:t>HTML Selector/ID or Class</a:t>
            </a:r>
            <a:r>
              <a:rPr b="1" lang="en" sz="1000">
                <a:solidFill>
                  <a:srgbClr val="0000FF"/>
                </a:solidFill>
                <a:latin typeface="Droid Serif"/>
                <a:ea typeface="Droid Serif"/>
                <a:cs typeface="Droid Serif"/>
                <a:sym typeface="Droid Serif"/>
              </a:rPr>
              <a:t> </a:t>
            </a:r>
            <a:r>
              <a:rPr b="1" lang="en" sz="1000">
                <a:solidFill>
                  <a:srgbClr val="980000"/>
                </a:solidFill>
                <a:latin typeface="Droid Serif"/>
                <a:ea typeface="Droid Serif"/>
                <a:cs typeface="Droid Serif"/>
                <a:sym typeface="Droid Serif"/>
              </a:rPr>
              <a:t> </a:t>
            </a:r>
            <a:r>
              <a:rPr b="1" lang="en" sz="1000">
                <a:solidFill>
                  <a:srgbClr val="0000FF"/>
                </a:solidFill>
                <a:latin typeface="Droid Serif"/>
                <a:ea typeface="Droid Serif"/>
                <a:cs typeface="Droid Serif"/>
                <a:sym typeface="Droid Serif"/>
              </a:rPr>
              <a:t>{ </a:t>
            </a:r>
            <a:endParaRPr b="1" sz="1000">
              <a:solidFill>
                <a:schemeClr val="dk1"/>
              </a:solidFill>
              <a:latin typeface="Droid Serif"/>
              <a:ea typeface="Droid Serif"/>
              <a:cs typeface="Droid Serif"/>
              <a:sym typeface="Droid Serif"/>
            </a:endParaRPr>
          </a:p>
          <a:p>
            <a:pPr indent="0" lvl="0" marL="0" rtl="0" algn="l">
              <a:lnSpc>
                <a:spcPct val="115000"/>
              </a:lnSpc>
              <a:spcBef>
                <a:spcPts val="0"/>
              </a:spcBef>
              <a:spcAft>
                <a:spcPts val="0"/>
              </a:spcAft>
              <a:buClr>
                <a:schemeClr val="dk1"/>
              </a:buClr>
              <a:buFont typeface="Arial"/>
              <a:buNone/>
            </a:pPr>
            <a:r>
              <a:rPr b="1" lang="en" sz="1000">
                <a:solidFill>
                  <a:srgbClr val="0000FF"/>
                </a:solidFill>
                <a:latin typeface="Droid Serif"/>
                <a:ea typeface="Droid Serif"/>
                <a:cs typeface="Droid Serif"/>
                <a:sym typeface="Droid Serif"/>
              </a:rPr>
              <a:t>margin: 0 auto;}</a:t>
            </a:r>
            <a:endParaRPr b="1" sz="1000">
              <a:solidFill>
                <a:srgbClr val="0000FF"/>
              </a:solidFill>
              <a:latin typeface="Droid Serif"/>
              <a:ea typeface="Droid Serif"/>
              <a:cs typeface="Droid Serif"/>
              <a:sym typeface="Droid Serif"/>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Boxes </a:t>
            </a:r>
            <a:endParaRPr/>
          </a:p>
        </p:txBody>
      </p:sp>
      <p:sp>
        <p:nvSpPr>
          <p:cNvPr id="531" name="Google Shape;531;p74"/>
          <p:cNvSpPr txBox="1"/>
          <p:nvPr/>
        </p:nvSpPr>
        <p:spPr>
          <a:xfrm>
            <a:off x="580400" y="1449225"/>
            <a:ext cx="7808400" cy="343500"/>
          </a:xfrm>
          <a:prstGeom prst="rect">
            <a:avLst/>
          </a:prstGeom>
          <a:no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Box Formatting Options</a:t>
            </a:r>
            <a:endParaRPr b="0" i="0" sz="1800" u="none" cap="none" strike="noStrike">
              <a:solidFill>
                <a:schemeClr val="dk2"/>
              </a:solidFill>
              <a:latin typeface="Consolas"/>
              <a:ea typeface="Consolas"/>
              <a:cs typeface="Consolas"/>
              <a:sym typeface="Consolas"/>
            </a:endParaRPr>
          </a:p>
          <a:p>
            <a:pPr indent="0" lvl="0" marL="0" marR="0" rtl="0" algn="l">
              <a:lnSpc>
                <a:spcPct val="120000"/>
              </a:lnSpc>
              <a:spcBef>
                <a:spcPts val="0"/>
              </a:spcBef>
              <a:spcAft>
                <a:spcPts val="0"/>
              </a:spcAft>
              <a:buClr>
                <a:schemeClr val="dk2"/>
              </a:buClr>
              <a:buFont typeface="Consolas"/>
              <a:buNone/>
            </a:pPr>
            <a:r>
              <a:rPr lang="en">
                <a:solidFill>
                  <a:schemeClr val="dk2"/>
                </a:solidFill>
                <a:latin typeface="Consolas"/>
                <a:ea typeface="Consolas"/>
                <a:cs typeface="Consolas"/>
                <a:sym typeface="Consolas"/>
              </a:rPr>
              <a:t>***Remember All elements increase in size when adjusting any of the properties</a:t>
            </a:r>
            <a:endParaRPr>
              <a:solidFill>
                <a:schemeClr val="dk2"/>
              </a:solidFill>
              <a:latin typeface="Consolas"/>
              <a:ea typeface="Consolas"/>
              <a:cs typeface="Consolas"/>
              <a:sym typeface="Consolas"/>
            </a:endParaRPr>
          </a:p>
          <a:p>
            <a:pPr indent="0" lvl="0" marL="0" marR="0" rtl="0" algn="l">
              <a:lnSpc>
                <a:spcPct val="120000"/>
              </a:lnSpc>
              <a:spcBef>
                <a:spcPts val="0"/>
              </a:spcBef>
              <a:spcAft>
                <a:spcPts val="0"/>
              </a:spcAft>
              <a:buClr>
                <a:schemeClr val="dk2"/>
              </a:buClr>
              <a:buFont typeface="Consolas"/>
              <a:buNone/>
            </a:pPr>
            <a:r>
              <a:t/>
            </a:r>
            <a:endParaRPr sz="1800">
              <a:solidFill>
                <a:schemeClr val="dk2"/>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p:txBody>
      </p:sp>
      <p:pic>
        <p:nvPicPr>
          <p:cNvPr id="532" name="Google Shape;532;p74"/>
          <p:cNvPicPr preferRelativeResize="0"/>
          <p:nvPr/>
        </p:nvPicPr>
        <p:blipFill>
          <a:blip r:embed="rId3">
            <a:alphaModFix/>
          </a:blip>
          <a:stretch>
            <a:fillRect/>
          </a:stretch>
        </p:blipFill>
        <p:spPr>
          <a:xfrm>
            <a:off x="1389850" y="880675"/>
            <a:ext cx="6249050" cy="38642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Boxes </a:t>
            </a:r>
            <a:endParaRPr/>
          </a:p>
        </p:txBody>
      </p:sp>
      <p:sp>
        <p:nvSpPr>
          <p:cNvPr id="538" name="Google Shape;538;p75"/>
          <p:cNvSpPr txBox="1"/>
          <p:nvPr/>
        </p:nvSpPr>
        <p:spPr>
          <a:xfrm>
            <a:off x="826900" y="1261350"/>
            <a:ext cx="8226900" cy="343500"/>
          </a:xfrm>
          <a:prstGeom prst="rect">
            <a:avLst/>
          </a:prstGeom>
          <a:no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2"/>
              </a:buClr>
              <a:buFont typeface="Consolas"/>
              <a:buNone/>
            </a:pPr>
            <a:r>
              <a:rPr lang="en" sz="1800">
                <a:solidFill>
                  <a:schemeClr val="dk2"/>
                </a:solidFill>
                <a:latin typeface="Consolas"/>
                <a:ea typeface="Consolas"/>
                <a:cs typeface="Consolas"/>
                <a:sym typeface="Consolas"/>
              </a:rPr>
              <a:t>Box Normal Flow -Locations</a:t>
            </a:r>
            <a:endParaRPr/>
          </a:p>
          <a:p>
            <a:pPr indent="0" lvl="0" marL="0" marR="0" rtl="0" algn="l">
              <a:lnSpc>
                <a:spcPct val="115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p:txBody>
      </p:sp>
      <p:sp>
        <p:nvSpPr>
          <p:cNvPr id="539" name="Google Shape;539;p75"/>
          <p:cNvSpPr txBox="1"/>
          <p:nvPr/>
        </p:nvSpPr>
        <p:spPr>
          <a:xfrm>
            <a:off x="505700" y="2540175"/>
            <a:ext cx="8307600" cy="18429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65600"/>
              </a:lnSpc>
              <a:spcBef>
                <a:spcPts val="0"/>
              </a:spcBef>
              <a:spcAft>
                <a:spcPts val="0"/>
              </a:spcAft>
              <a:buClr>
                <a:srgbClr val="0000FF"/>
              </a:buClr>
              <a:buFont typeface="Consolas"/>
              <a:buNone/>
            </a:pPr>
            <a:r>
              <a:t/>
            </a:r>
            <a:endParaRPr>
              <a:solidFill>
                <a:srgbClr val="0000FF"/>
              </a:solidFill>
              <a:latin typeface="Consolas"/>
              <a:ea typeface="Consolas"/>
              <a:cs typeface="Consolas"/>
              <a:sym typeface="Consolas"/>
            </a:endParaRPr>
          </a:p>
          <a:p>
            <a:pPr indent="-317500" lvl="0" marL="457200" marR="0" rtl="0" algn="l">
              <a:lnSpc>
                <a:spcPct val="165600"/>
              </a:lnSpc>
              <a:spcBef>
                <a:spcPts val="0"/>
              </a:spcBef>
              <a:spcAft>
                <a:spcPts val="0"/>
              </a:spcAft>
              <a:buClr>
                <a:srgbClr val="0000FF"/>
              </a:buClr>
              <a:buFont typeface="Consolas"/>
              <a:buNone/>
            </a:pPr>
            <a:r>
              <a:rPr lang="en">
                <a:solidFill>
                  <a:srgbClr val="0000FF"/>
                </a:solidFill>
                <a:latin typeface="Consolas"/>
                <a:ea typeface="Consolas"/>
                <a:cs typeface="Consolas"/>
                <a:sym typeface="Consolas"/>
              </a:rPr>
              <a:t>Float</a:t>
            </a:r>
            <a:r>
              <a:rPr b="0" i="0" lang="en" u="none" cap="none" strike="noStrike">
                <a:solidFill>
                  <a:srgbClr val="0000FF"/>
                </a:solidFill>
                <a:latin typeface="Consolas"/>
                <a:ea typeface="Consolas"/>
                <a:cs typeface="Consolas"/>
                <a:sym typeface="Consolas"/>
              </a:rPr>
              <a:t> -</a:t>
            </a:r>
            <a:r>
              <a:rPr lang="en">
                <a:solidFill>
                  <a:schemeClr val="dk1"/>
                </a:solidFill>
                <a:latin typeface="Consolas"/>
                <a:ea typeface="Consolas"/>
                <a:cs typeface="Consolas"/>
                <a:sym typeface="Consolas"/>
              </a:rPr>
              <a:t>specifies whether or not an element should float and where. Elements after a floating element will flow or fill around it (</a:t>
            </a:r>
            <a:r>
              <a:rPr lang="en">
                <a:solidFill>
                  <a:srgbClr val="0000FF"/>
                </a:solidFill>
                <a:latin typeface="Consolas"/>
                <a:ea typeface="Consolas"/>
                <a:cs typeface="Consolas"/>
                <a:sym typeface="Consolas"/>
              </a:rPr>
              <a:t>none, left, right, inherit</a:t>
            </a:r>
            <a:r>
              <a:rPr lang="en">
                <a:solidFill>
                  <a:schemeClr val="dk1"/>
                </a:solidFill>
                <a:latin typeface="Consolas"/>
                <a:ea typeface="Consolas"/>
                <a:cs typeface="Consolas"/>
                <a:sym typeface="Consolas"/>
              </a:rPr>
              <a:t>)</a:t>
            </a:r>
            <a:endParaRPr>
              <a:latin typeface="Consolas"/>
              <a:ea typeface="Consolas"/>
              <a:cs typeface="Consolas"/>
              <a:sym typeface="Consolas"/>
            </a:endParaRPr>
          </a:p>
          <a:p>
            <a:pPr indent="-317500" lvl="1" marL="914400" marR="0" rtl="0" algn="l">
              <a:lnSpc>
                <a:spcPct val="165600"/>
              </a:lnSpc>
              <a:spcBef>
                <a:spcPts val="0"/>
              </a:spcBef>
              <a:spcAft>
                <a:spcPts val="0"/>
              </a:spcAft>
              <a:buClr>
                <a:schemeClr val="dk1"/>
              </a:buClr>
              <a:buFont typeface="Consolas"/>
              <a:buNone/>
            </a:pPr>
            <a:r>
              <a:t/>
            </a:r>
            <a:endParaRPr>
              <a:latin typeface="Consolas"/>
              <a:ea typeface="Consolas"/>
              <a:cs typeface="Consolas"/>
              <a:sym typeface="Consolas"/>
            </a:endParaRPr>
          </a:p>
          <a:p>
            <a:pPr indent="0" lvl="0" marL="0" marR="0" rtl="0" algn="l">
              <a:lnSpc>
                <a:spcPct val="165600"/>
              </a:lnSpc>
              <a:spcBef>
                <a:spcPts val="0"/>
              </a:spcBef>
              <a:spcAft>
                <a:spcPts val="0"/>
              </a:spcAft>
              <a:buClr>
                <a:srgbClr val="0000FF"/>
              </a:buClr>
              <a:buFont typeface="Droid Sans"/>
              <a:buNone/>
            </a:pPr>
            <a:r>
              <a:rPr lang="en">
                <a:solidFill>
                  <a:srgbClr val="980000"/>
                </a:solidFill>
                <a:latin typeface="Consolas"/>
                <a:ea typeface="Consolas"/>
                <a:cs typeface="Consolas"/>
                <a:sym typeface="Consolas"/>
              </a:rPr>
              <a:t>HTML Selector/ID or Class</a:t>
            </a:r>
            <a:r>
              <a:rPr lang="en">
                <a:solidFill>
                  <a:srgbClr val="0000FF"/>
                </a:solidFill>
                <a:latin typeface="Consolas"/>
                <a:ea typeface="Consolas"/>
                <a:cs typeface="Consolas"/>
                <a:sym typeface="Consolas"/>
              </a:rPr>
              <a:t> </a:t>
            </a:r>
            <a:r>
              <a:rPr b="0" i="0" lang="en" u="none" cap="none" strike="noStrike">
                <a:solidFill>
                  <a:srgbClr val="0000FF"/>
                </a:solidFill>
                <a:latin typeface="Consolas"/>
                <a:ea typeface="Consolas"/>
                <a:cs typeface="Consolas"/>
                <a:sym typeface="Consolas"/>
              </a:rPr>
              <a:t>{ </a:t>
            </a:r>
            <a:r>
              <a:rPr lang="en">
                <a:solidFill>
                  <a:srgbClr val="0000FF"/>
                </a:solidFill>
                <a:latin typeface="Consolas"/>
                <a:ea typeface="Consolas"/>
                <a:cs typeface="Consolas"/>
                <a:sym typeface="Consolas"/>
              </a:rPr>
              <a:t>float</a:t>
            </a:r>
            <a:r>
              <a:rPr b="0" i="0" lang="en" u="none" cap="none" strike="noStrike">
                <a:solidFill>
                  <a:srgbClr val="0000FF"/>
                </a:solidFill>
                <a:latin typeface="Consolas"/>
                <a:ea typeface="Consolas"/>
                <a:cs typeface="Consolas"/>
                <a:sym typeface="Consolas"/>
              </a:rPr>
              <a:t>: </a:t>
            </a:r>
            <a:r>
              <a:rPr lang="en">
                <a:solidFill>
                  <a:srgbClr val="0000FF"/>
                </a:solidFill>
                <a:latin typeface="Consolas"/>
                <a:ea typeface="Consolas"/>
                <a:cs typeface="Consolas"/>
                <a:sym typeface="Consolas"/>
              </a:rPr>
              <a:t>left</a:t>
            </a:r>
            <a:r>
              <a:rPr b="0" i="0" lang="en" u="none" cap="none" strike="noStrike">
                <a:solidFill>
                  <a:srgbClr val="0000FF"/>
                </a:solidFill>
                <a:latin typeface="Consolas"/>
                <a:ea typeface="Consolas"/>
                <a:cs typeface="Consolas"/>
                <a:sym typeface="Consolas"/>
              </a:rPr>
              <a:t>; }</a:t>
            </a:r>
            <a:endParaRPr>
              <a:latin typeface="Consolas"/>
              <a:ea typeface="Consolas"/>
              <a:cs typeface="Consolas"/>
              <a:sym typeface="Consolas"/>
            </a:endParaRPr>
          </a:p>
          <a:p>
            <a:pPr indent="0" lvl="0" marL="0" marR="0" rtl="0" algn="l">
              <a:lnSpc>
                <a:spcPct val="1656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317500" lvl="0" marL="457200" marR="0" rtl="0" algn="l">
              <a:lnSpc>
                <a:spcPct val="165600"/>
              </a:lnSpc>
              <a:spcBef>
                <a:spcPts val="0"/>
              </a:spcBef>
              <a:spcAft>
                <a:spcPts val="0"/>
              </a:spcAft>
              <a:buClr>
                <a:srgbClr val="0000FF"/>
              </a:buClr>
              <a:buFont typeface="Consolas"/>
              <a:buNone/>
            </a:pPr>
            <a:r>
              <a:rPr lang="en">
                <a:solidFill>
                  <a:srgbClr val="0000FF"/>
                </a:solidFill>
                <a:latin typeface="Consolas"/>
                <a:ea typeface="Consolas"/>
                <a:cs typeface="Consolas"/>
                <a:sym typeface="Consolas"/>
              </a:rPr>
              <a:t>Clear</a:t>
            </a:r>
            <a:r>
              <a:rPr b="0" i="0" lang="en" u="none" cap="none" strike="noStrike">
                <a:solidFill>
                  <a:srgbClr val="0000FF"/>
                </a:solidFill>
                <a:latin typeface="Consolas"/>
                <a:ea typeface="Consolas"/>
                <a:cs typeface="Consolas"/>
                <a:sym typeface="Consolas"/>
              </a:rPr>
              <a:t> -</a:t>
            </a:r>
            <a:r>
              <a:rPr lang="en">
                <a:solidFill>
                  <a:schemeClr val="dk1"/>
                </a:solidFill>
                <a:latin typeface="Consolas"/>
                <a:ea typeface="Consolas"/>
                <a:cs typeface="Consolas"/>
                <a:sym typeface="Consolas"/>
              </a:rPr>
              <a:t>is used to control the behavior of the floating elements property anc will clear the float so it does not wrap. Also specifies on which side of an element floating elements are not allowed to float</a:t>
            </a:r>
            <a:r>
              <a:rPr lang="en">
                <a:solidFill>
                  <a:schemeClr val="dk1"/>
                </a:solidFill>
                <a:latin typeface="Consolas"/>
                <a:ea typeface="Consolas"/>
                <a:cs typeface="Consolas"/>
                <a:sym typeface="Consolas"/>
              </a:rPr>
              <a:t>(</a:t>
            </a:r>
            <a:r>
              <a:rPr lang="en">
                <a:solidFill>
                  <a:srgbClr val="0000FF"/>
                </a:solidFill>
                <a:latin typeface="Consolas"/>
                <a:ea typeface="Consolas"/>
                <a:cs typeface="Consolas"/>
                <a:sym typeface="Consolas"/>
              </a:rPr>
              <a:t> left, right, both, none</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317500" lvl="0" marL="457200" marR="0" rtl="0" algn="l">
              <a:lnSpc>
                <a:spcPct val="165600"/>
              </a:lnSpc>
              <a:spcBef>
                <a:spcPts val="0"/>
              </a:spcBef>
              <a:spcAft>
                <a:spcPts val="0"/>
              </a:spcAft>
              <a:buClr>
                <a:srgbClr val="0000FF"/>
              </a:buClr>
              <a:buFont typeface="Consolas"/>
              <a:buNone/>
            </a:pPr>
            <a:r>
              <a:t/>
            </a:r>
            <a:endParaRPr>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0000FF"/>
              </a:buClr>
              <a:buFont typeface="Droid Sans"/>
              <a:buNone/>
            </a:pPr>
            <a:r>
              <a:rPr lang="en">
                <a:solidFill>
                  <a:srgbClr val="980000"/>
                </a:solidFill>
                <a:latin typeface="Consolas"/>
                <a:ea typeface="Consolas"/>
                <a:cs typeface="Consolas"/>
                <a:sym typeface="Consolas"/>
              </a:rPr>
              <a:t>HTML Selector/ID or Class</a:t>
            </a:r>
            <a:r>
              <a:rPr lang="en">
                <a:solidFill>
                  <a:srgbClr val="0000FF"/>
                </a:solidFill>
                <a:latin typeface="Consolas"/>
                <a:ea typeface="Consolas"/>
                <a:cs typeface="Consolas"/>
                <a:sym typeface="Consolas"/>
              </a:rPr>
              <a:t> </a:t>
            </a:r>
            <a:r>
              <a:rPr lang="en">
                <a:solidFill>
                  <a:srgbClr val="980000"/>
                </a:solidFill>
                <a:latin typeface="Consolas"/>
                <a:ea typeface="Consolas"/>
                <a:cs typeface="Consolas"/>
                <a:sym typeface="Consolas"/>
              </a:rPr>
              <a:t> </a:t>
            </a:r>
            <a:r>
              <a:rPr b="0" i="0" lang="en" u="none" cap="none" strike="noStrike">
                <a:solidFill>
                  <a:srgbClr val="0000FF"/>
                </a:solidFill>
                <a:latin typeface="Consolas"/>
                <a:ea typeface="Consolas"/>
                <a:cs typeface="Consolas"/>
                <a:sym typeface="Consolas"/>
              </a:rPr>
              <a:t>{ </a:t>
            </a:r>
            <a:r>
              <a:rPr lang="en">
                <a:solidFill>
                  <a:srgbClr val="0000FF"/>
                </a:solidFill>
                <a:latin typeface="Consolas"/>
                <a:ea typeface="Consolas"/>
                <a:cs typeface="Consolas"/>
                <a:sym typeface="Consolas"/>
              </a:rPr>
              <a:t>clear</a:t>
            </a:r>
            <a:r>
              <a:rPr b="0" i="0" lang="en" u="none" cap="none" strike="noStrike">
                <a:solidFill>
                  <a:srgbClr val="0000FF"/>
                </a:solidFill>
                <a:latin typeface="Consolas"/>
                <a:ea typeface="Consolas"/>
                <a:cs typeface="Consolas"/>
                <a:sym typeface="Consolas"/>
              </a:rPr>
              <a:t>: </a:t>
            </a:r>
            <a:r>
              <a:rPr lang="en">
                <a:solidFill>
                  <a:srgbClr val="0000FF"/>
                </a:solidFill>
                <a:latin typeface="Consolas"/>
                <a:ea typeface="Consolas"/>
                <a:cs typeface="Consolas"/>
                <a:sym typeface="Consolas"/>
              </a:rPr>
              <a:t>both</a:t>
            </a:r>
            <a:r>
              <a:rPr b="0" i="0" lang="en" u="none" cap="none" strike="noStrike">
                <a:solidFill>
                  <a:srgbClr val="0000FF"/>
                </a:solidFill>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u="none" cap="none" strike="noStrike">
              <a:solidFill>
                <a:schemeClr val="dk1"/>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6"/>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Boxes </a:t>
            </a:r>
            <a:endParaRPr/>
          </a:p>
        </p:txBody>
      </p:sp>
      <p:sp>
        <p:nvSpPr>
          <p:cNvPr id="545" name="Google Shape;545;p76"/>
          <p:cNvSpPr txBox="1"/>
          <p:nvPr/>
        </p:nvSpPr>
        <p:spPr>
          <a:xfrm>
            <a:off x="987300" y="924975"/>
            <a:ext cx="3231300" cy="301200"/>
          </a:xfrm>
          <a:prstGeom prst="rect">
            <a:avLst/>
          </a:prstGeom>
          <a:no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Rendering</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p:txBody>
      </p:sp>
      <p:sp>
        <p:nvSpPr>
          <p:cNvPr id="546" name="Google Shape;546;p76"/>
          <p:cNvSpPr txBox="1"/>
          <p:nvPr/>
        </p:nvSpPr>
        <p:spPr>
          <a:xfrm>
            <a:off x="574625" y="1226175"/>
            <a:ext cx="7785299" cy="30000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65600"/>
              </a:lnSpc>
              <a:spcBef>
                <a:spcPts val="0"/>
              </a:spcBef>
              <a:spcAft>
                <a:spcPts val="0"/>
              </a:spcAft>
              <a:buClr>
                <a:srgbClr val="0000FF"/>
              </a:buClr>
              <a:buFont typeface="Droid Serif"/>
              <a:buNone/>
            </a:pPr>
            <a:r>
              <a:rPr b="0" i="1" lang="en" u="none" cap="none" strike="noStrike">
                <a:solidFill>
                  <a:srgbClr val="0000FF"/>
                </a:solidFill>
                <a:latin typeface="Droid Serif"/>
                <a:ea typeface="Droid Serif"/>
                <a:cs typeface="Droid Serif"/>
                <a:sym typeface="Droid Serif"/>
              </a:rPr>
              <a:t>-Moz and Webkit</a:t>
            </a:r>
            <a:r>
              <a:rPr b="0" i="0" lang="en" u="none" cap="none" strike="noStrike">
                <a:solidFill>
                  <a:schemeClr val="dk1"/>
                </a:solidFill>
                <a:latin typeface="Droid Serif"/>
                <a:ea typeface="Droid Serif"/>
                <a:cs typeface="Droid Serif"/>
                <a:sym typeface="Droid Serif"/>
              </a:rPr>
              <a:t> are a web browser rendering,  rendering engine used by Safari and Chrome (among others, but these are the popular ones). The -</a:t>
            </a:r>
            <a:r>
              <a:rPr b="0" i="1" lang="en" u="none" cap="none" strike="noStrike">
                <a:solidFill>
                  <a:schemeClr val="dk1"/>
                </a:solidFill>
                <a:latin typeface="Droid Serif"/>
                <a:ea typeface="Droid Serif"/>
                <a:cs typeface="Droid Serif"/>
                <a:sym typeface="Droid Serif"/>
              </a:rPr>
              <a:t>webkit</a:t>
            </a:r>
            <a:r>
              <a:rPr b="0" i="0" lang="en" u="none" cap="none" strike="noStrike">
                <a:solidFill>
                  <a:schemeClr val="dk1"/>
                </a:solidFill>
                <a:latin typeface="Droid Serif"/>
                <a:ea typeface="Droid Serif"/>
                <a:cs typeface="Droid Serif"/>
                <a:sym typeface="Droid Serif"/>
              </a:rPr>
              <a:t> prefix on </a:t>
            </a:r>
            <a:r>
              <a:rPr b="0" i="1" lang="en" u="none" cap="none" strike="noStrike">
                <a:solidFill>
                  <a:schemeClr val="dk1"/>
                </a:solidFill>
                <a:latin typeface="Droid Serif"/>
                <a:ea typeface="Droid Serif"/>
                <a:cs typeface="Droid Serif"/>
                <a:sym typeface="Droid Serif"/>
              </a:rPr>
              <a:t>CSS</a:t>
            </a:r>
            <a:r>
              <a:rPr b="0" i="0" lang="en" u="none" cap="none" strike="noStrike">
                <a:solidFill>
                  <a:schemeClr val="dk1"/>
                </a:solidFill>
                <a:latin typeface="Droid Serif"/>
                <a:ea typeface="Droid Serif"/>
                <a:cs typeface="Droid Serif"/>
                <a:sym typeface="Droid Serif"/>
              </a:rPr>
              <a:t> selectors are properties that only this engine is intended to process, very similar to -moz properties.</a:t>
            </a:r>
            <a:endParaRPr/>
          </a:p>
          <a:p>
            <a:pPr indent="-317500" lvl="0" marL="457200" marR="0" rtl="0" algn="l">
              <a:lnSpc>
                <a:spcPct val="165600"/>
              </a:lnSpc>
              <a:spcBef>
                <a:spcPts val="0"/>
              </a:spcBef>
              <a:spcAft>
                <a:spcPts val="0"/>
              </a:spcAft>
              <a:buClr>
                <a:schemeClr val="dk1"/>
              </a:buClr>
              <a:buFont typeface="Droid Serif"/>
              <a:buNone/>
            </a:pPr>
            <a:r>
              <a:rPr b="0" i="0" lang="en" u="none" cap="none" strike="noStrike">
                <a:solidFill>
                  <a:schemeClr val="dk1"/>
                </a:solidFill>
                <a:latin typeface="Droid Serif"/>
                <a:ea typeface="Droid Serif"/>
                <a:cs typeface="Droid Serif"/>
                <a:sym typeface="Droid Serif"/>
              </a:rPr>
              <a:t>These are the vendor-prefixed properties offered by the relevant rendering engines </a:t>
            </a:r>
            <a:r>
              <a:rPr b="0" i="0" lang="en" u="none" cap="none" strike="noStrike">
                <a:solidFill>
                  <a:srgbClr val="980000"/>
                </a:solidFill>
                <a:latin typeface="Droid Serif"/>
                <a:ea typeface="Droid Serif"/>
                <a:cs typeface="Droid Serif"/>
                <a:sym typeface="Droid Serif"/>
              </a:rPr>
              <a:t>(</a:t>
            </a:r>
            <a:r>
              <a:rPr b="0" i="0" lang="en" u="none" cap="none" strike="noStrike">
                <a:solidFill>
                  <a:srgbClr val="0000FF"/>
                </a:solidFill>
                <a:latin typeface="Droid Serif"/>
                <a:ea typeface="Droid Serif"/>
                <a:cs typeface="Droid Serif"/>
                <a:sym typeface="Droid Serif"/>
              </a:rPr>
              <a:t>-webkit </a:t>
            </a:r>
            <a:r>
              <a:rPr b="0" i="0" lang="en" u="none" cap="none" strike="noStrike">
                <a:solidFill>
                  <a:srgbClr val="980000"/>
                </a:solidFill>
                <a:latin typeface="Droid Serif"/>
                <a:ea typeface="Droid Serif"/>
                <a:cs typeface="Droid Serif"/>
                <a:sym typeface="Droid Serif"/>
              </a:rPr>
              <a:t>for Chrome</a:t>
            </a:r>
            <a:r>
              <a:rPr lang="en">
                <a:solidFill>
                  <a:srgbClr val="0000FF"/>
                </a:solidFill>
                <a:latin typeface="Droid Serif"/>
                <a:ea typeface="Droid Serif"/>
                <a:cs typeface="Droid Serif"/>
                <a:sym typeface="Droid Serif"/>
              </a:rPr>
              <a:t> </a:t>
            </a:r>
            <a:r>
              <a:rPr lang="en">
                <a:solidFill>
                  <a:srgbClr val="980000"/>
                </a:solidFill>
                <a:latin typeface="Droid Serif"/>
                <a:ea typeface="Droid Serif"/>
                <a:cs typeface="Droid Serif"/>
                <a:sym typeface="Droid Serif"/>
              </a:rPr>
              <a:t>and </a:t>
            </a:r>
            <a:r>
              <a:rPr b="0" i="0" lang="en" u="none" cap="none" strike="noStrike">
                <a:solidFill>
                  <a:srgbClr val="980000"/>
                </a:solidFill>
                <a:latin typeface="Droid Serif"/>
                <a:ea typeface="Droid Serif"/>
                <a:cs typeface="Droid Serif"/>
                <a:sym typeface="Droid Serif"/>
              </a:rPr>
              <a:t>Safari</a:t>
            </a:r>
            <a:r>
              <a:rPr b="0" i="0" lang="en" u="none" cap="none" strike="noStrike">
                <a:solidFill>
                  <a:srgbClr val="0000FF"/>
                </a:solidFill>
                <a:latin typeface="Droid Serif"/>
                <a:ea typeface="Droid Serif"/>
                <a:cs typeface="Droid Serif"/>
                <a:sym typeface="Droid Serif"/>
              </a:rPr>
              <a:t>; -moz </a:t>
            </a:r>
            <a:r>
              <a:rPr b="0" i="0" lang="en" u="none" cap="none" strike="noStrike">
                <a:solidFill>
                  <a:srgbClr val="980000"/>
                </a:solidFill>
                <a:latin typeface="Droid Serif"/>
                <a:ea typeface="Droid Serif"/>
                <a:cs typeface="Droid Serif"/>
                <a:sym typeface="Droid Serif"/>
              </a:rPr>
              <a:t>for Firefox</a:t>
            </a:r>
            <a:r>
              <a:rPr b="0" i="0" lang="en" u="none" cap="none" strike="noStrike">
                <a:solidFill>
                  <a:srgbClr val="0000FF"/>
                </a:solidFill>
                <a:latin typeface="Droid Serif"/>
                <a:ea typeface="Droid Serif"/>
                <a:cs typeface="Droid Serif"/>
                <a:sym typeface="Droid Serif"/>
              </a:rPr>
              <a:t>, -o </a:t>
            </a:r>
            <a:r>
              <a:rPr b="0" i="0" lang="en" u="none" cap="none" strike="noStrike">
                <a:solidFill>
                  <a:srgbClr val="980000"/>
                </a:solidFill>
                <a:latin typeface="Droid Serif"/>
                <a:ea typeface="Droid Serif"/>
                <a:cs typeface="Droid Serif"/>
                <a:sym typeface="Droid Serif"/>
              </a:rPr>
              <a:t>for Opera</a:t>
            </a:r>
            <a:r>
              <a:rPr b="0" i="0" lang="en" u="none" cap="none" strike="noStrike">
                <a:solidFill>
                  <a:srgbClr val="0000FF"/>
                </a:solidFill>
                <a:latin typeface="Droid Serif"/>
                <a:ea typeface="Droid Serif"/>
                <a:cs typeface="Droid Serif"/>
                <a:sym typeface="Droid Serif"/>
              </a:rPr>
              <a:t>, -ms </a:t>
            </a:r>
            <a:r>
              <a:rPr b="0" i="0" lang="en" u="none" cap="none" strike="noStrike">
                <a:solidFill>
                  <a:srgbClr val="980000"/>
                </a:solidFill>
                <a:latin typeface="Droid Serif"/>
                <a:ea typeface="Droid Serif"/>
                <a:cs typeface="Droid Serif"/>
                <a:sym typeface="Droid Serif"/>
              </a:rPr>
              <a:t>for Internet Explorer</a:t>
            </a:r>
            <a:r>
              <a:rPr b="0" i="0" lang="en" u="none" cap="none" strike="noStrike">
                <a:solidFill>
                  <a:srgbClr val="980000"/>
                </a:solidFill>
                <a:latin typeface="Droid Serif"/>
                <a:ea typeface="Droid Serif"/>
                <a:cs typeface="Droid Serif"/>
                <a:sym typeface="Droid Serif"/>
              </a:rPr>
              <a:t>). </a:t>
            </a:r>
            <a:r>
              <a:rPr b="0" i="0" lang="en" u="none" cap="none" strike="noStrike">
                <a:solidFill>
                  <a:schemeClr val="dk1"/>
                </a:solidFill>
                <a:latin typeface="Droid Serif"/>
                <a:ea typeface="Droid Serif"/>
                <a:cs typeface="Droid Serif"/>
                <a:sym typeface="Droid Serif"/>
              </a:rPr>
              <a:t>Typically they're used to implement new, or proprietary CSS features, prior to final clarification/definition by the W3.</a:t>
            </a:r>
            <a:endParaRPr/>
          </a:p>
          <a:p>
            <a:pPr indent="-317500" lvl="0" marL="457200" marR="0" rtl="0" algn="l">
              <a:lnSpc>
                <a:spcPct val="115000"/>
              </a:lnSpc>
              <a:spcBef>
                <a:spcPts val="0"/>
              </a:spcBef>
              <a:spcAft>
                <a:spcPts val="0"/>
              </a:spcAft>
              <a:buClr>
                <a:schemeClr val="dk1"/>
              </a:buClr>
              <a:buFont typeface="Droid Serif"/>
              <a:buNone/>
            </a:pPr>
            <a:r>
              <a:rPr b="0" i="0" lang="en" u="none" cap="none" strike="noStrike">
                <a:solidFill>
                  <a:schemeClr val="dk1"/>
                </a:solidFill>
                <a:latin typeface="Droid Serif"/>
                <a:ea typeface="Droid Serif"/>
                <a:cs typeface="Droid Serif"/>
                <a:sym typeface="Droid Serif"/>
              </a:rPr>
              <a:t>This allows properties to be set specific to each individual browser/rendering engine in order for inconsistencies between implementations to be safely accounted for. The prefixes will, over time, be removed (at least in theory) as the unprefixed, the final version, of the property is implemented in that browser.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7"/>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Boxes </a:t>
            </a:r>
            <a:endParaRPr/>
          </a:p>
        </p:txBody>
      </p:sp>
      <p:sp>
        <p:nvSpPr>
          <p:cNvPr id="552" name="Google Shape;552;p77"/>
          <p:cNvSpPr txBox="1"/>
          <p:nvPr/>
        </p:nvSpPr>
        <p:spPr>
          <a:xfrm>
            <a:off x="652675" y="1106600"/>
            <a:ext cx="3456600" cy="562200"/>
          </a:xfrm>
          <a:prstGeom prst="rect">
            <a:avLst/>
          </a:prstGeom>
          <a:no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chemeClr val="dk2"/>
              </a:buClr>
              <a:buFont typeface="Consolas"/>
              <a:buNone/>
            </a:pPr>
            <a:r>
              <a:rPr lang="en" sz="1800">
                <a:solidFill>
                  <a:schemeClr val="dk2"/>
                </a:solidFill>
                <a:latin typeface="Consolas"/>
                <a:ea typeface="Consolas"/>
                <a:cs typeface="Consolas"/>
                <a:sym typeface="Consolas"/>
              </a:rPr>
              <a:t>Additional </a:t>
            </a:r>
            <a:r>
              <a:rPr b="0" i="0" lang="en" sz="1800" u="none" cap="none" strike="noStrike">
                <a:solidFill>
                  <a:schemeClr val="dk2"/>
                </a:solidFill>
                <a:latin typeface="Consolas"/>
                <a:ea typeface="Consolas"/>
                <a:cs typeface="Consolas"/>
                <a:sym typeface="Consolas"/>
              </a:rPr>
              <a:t>Box Formatting</a:t>
            </a:r>
            <a:endParaRPr/>
          </a:p>
          <a:p>
            <a:pPr indent="0" lvl="0" marL="0" marR="0" rtl="0" algn="l">
              <a:lnSpc>
                <a:spcPct val="115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FF"/>
              </a:buClr>
              <a:buFont typeface="Consolas"/>
              <a:buNone/>
            </a:pPr>
            <a:r>
              <a:rPr b="0" i="0" lang="en" u="none" cap="none" strike="noStrike">
                <a:solidFill>
                  <a:srgbClr val="0000FF"/>
                </a:solidFill>
                <a:latin typeface="Consolas"/>
                <a:ea typeface="Consolas"/>
                <a:cs typeface="Consolas"/>
                <a:sym typeface="Consolas"/>
              </a:rPr>
              <a:t>border-radius </a:t>
            </a:r>
            <a:r>
              <a:rPr b="0" i="0" lang="en" u="none" cap="none" strike="noStrike">
                <a:solidFill>
                  <a:schemeClr val="dk1"/>
                </a:solidFill>
                <a:latin typeface="Consolas"/>
                <a:ea typeface="Consolas"/>
                <a:cs typeface="Consolas"/>
                <a:sym typeface="Consolas"/>
              </a:rPr>
              <a:t>Sets the corners of the box</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2"/>
              </a:solidFill>
              <a:latin typeface="Consolas"/>
              <a:ea typeface="Consolas"/>
              <a:cs typeface="Consolas"/>
              <a:sym typeface="Consolas"/>
            </a:endParaRPr>
          </a:p>
        </p:txBody>
      </p:sp>
      <p:sp>
        <p:nvSpPr>
          <p:cNvPr id="553" name="Google Shape;553;p77"/>
          <p:cNvSpPr txBox="1"/>
          <p:nvPr/>
        </p:nvSpPr>
        <p:spPr>
          <a:xfrm>
            <a:off x="652675" y="2090750"/>
            <a:ext cx="3782400" cy="1954800"/>
          </a:xfrm>
          <a:prstGeom prst="rect">
            <a:avLst/>
          </a:prstGeom>
          <a:noFill/>
          <a:ln>
            <a:noFill/>
          </a:ln>
        </p:spPr>
        <p:txBody>
          <a:bodyPr anchorCtr="0" anchor="ctr" bIns="91425" lIns="91425" spcFirstLastPara="1" rIns="91425" wrap="square" tIns="91425">
            <a:noAutofit/>
          </a:bodyPr>
          <a:lstStyle/>
          <a:p>
            <a:pPr indent="0" lvl="0" marL="0" marR="0" rtl="0" algn="l">
              <a:lnSpc>
                <a:spcPct val="120000"/>
              </a:lnSpc>
              <a:spcBef>
                <a:spcPts val="0"/>
              </a:spcBef>
              <a:spcAft>
                <a:spcPts val="0"/>
              </a:spcAft>
              <a:buClr>
                <a:srgbClr val="980000"/>
              </a:buClr>
              <a:buFont typeface="Droid Sans"/>
              <a:buNone/>
            </a:pPr>
            <a:r>
              <a:rPr b="1" i="0" lang="en" u="none" cap="none" strike="noStrike">
                <a:latin typeface="Droid Serif"/>
                <a:ea typeface="Droid Serif"/>
                <a:cs typeface="Droid Serif"/>
                <a:sym typeface="Droid Serif"/>
              </a:rPr>
              <a:t>CSS Syntax:</a:t>
            </a:r>
            <a:endParaRPr b="1">
              <a:latin typeface="Droid Serif"/>
              <a:ea typeface="Droid Serif"/>
              <a:cs typeface="Droid Serif"/>
              <a:sym typeface="Droid Serif"/>
            </a:endParaRPr>
          </a:p>
          <a:p>
            <a:pPr indent="0" lvl="0" marL="0" marR="0" rtl="0" algn="l">
              <a:lnSpc>
                <a:spcPct val="120000"/>
              </a:lnSpc>
              <a:spcBef>
                <a:spcPts val="0"/>
              </a:spcBef>
              <a:spcAft>
                <a:spcPts val="0"/>
              </a:spcAft>
              <a:buClr>
                <a:srgbClr val="0000FF"/>
              </a:buClr>
              <a:buFont typeface="Droid Sans"/>
              <a:buNone/>
            </a:pPr>
            <a:r>
              <a:rPr lang="en">
                <a:solidFill>
                  <a:srgbClr val="980000"/>
                </a:solidFill>
                <a:latin typeface="Droid Serif"/>
                <a:ea typeface="Droid Serif"/>
                <a:cs typeface="Droid Serif"/>
                <a:sym typeface="Droid Serif"/>
              </a:rPr>
              <a:t>HTML Selector/ID or Class</a:t>
            </a:r>
            <a:r>
              <a:rPr i="0" lang="en" u="none" cap="none" strike="noStrike">
                <a:solidFill>
                  <a:srgbClr val="0000FF"/>
                </a:solidFill>
                <a:latin typeface="Droid Serif"/>
                <a:ea typeface="Droid Serif"/>
                <a:cs typeface="Droid Serif"/>
                <a:sym typeface="Droid Serif"/>
              </a:rPr>
              <a:t>{</a:t>
            </a:r>
            <a:endParaRPr>
              <a:latin typeface="Droid Serif"/>
              <a:ea typeface="Droid Serif"/>
              <a:cs typeface="Droid Serif"/>
              <a:sym typeface="Droid Serif"/>
            </a:endParaRPr>
          </a:p>
          <a:p>
            <a:pPr indent="0" lvl="0" marL="0" marR="0" rtl="0" algn="l">
              <a:lnSpc>
                <a:spcPct val="120000"/>
              </a:lnSpc>
              <a:spcBef>
                <a:spcPts val="0"/>
              </a:spcBef>
              <a:spcAft>
                <a:spcPts val="0"/>
              </a:spcAft>
              <a:buClr>
                <a:srgbClr val="0000FF"/>
              </a:buClr>
              <a:buFont typeface="Droid Sans"/>
              <a:buNone/>
            </a:pPr>
            <a:r>
              <a:rPr i="0" lang="en" u="none" cap="none" strike="noStrike">
                <a:solidFill>
                  <a:srgbClr val="0000FF"/>
                </a:solidFill>
                <a:latin typeface="Droid Serif"/>
                <a:ea typeface="Droid Serif"/>
                <a:cs typeface="Droid Serif"/>
                <a:sym typeface="Droid Serif"/>
              </a:rPr>
              <a:t>border: 5px solid #cccccc;</a:t>
            </a:r>
            <a:endParaRPr>
              <a:latin typeface="Droid Serif"/>
              <a:ea typeface="Droid Serif"/>
              <a:cs typeface="Droid Serif"/>
              <a:sym typeface="Droid Serif"/>
            </a:endParaRPr>
          </a:p>
          <a:p>
            <a:pPr indent="0" lvl="0" marL="0" marR="0" rtl="0" algn="l">
              <a:lnSpc>
                <a:spcPct val="120000"/>
              </a:lnSpc>
              <a:spcBef>
                <a:spcPts val="0"/>
              </a:spcBef>
              <a:spcAft>
                <a:spcPts val="0"/>
              </a:spcAft>
              <a:buClr>
                <a:srgbClr val="0000FF"/>
              </a:buClr>
              <a:buFont typeface="Droid Sans"/>
              <a:buNone/>
            </a:pPr>
            <a:r>
              <a:rPr i="0" lang="en" u="none" cap="none" strike="noStrike">
                <a:solidFill>
                  <a:srgbClr val="0000FF"/>
                </a:solidFill>
                <a:latin typeface="Droid Serif"/>
                <a:ea typeface="Droid Serif"/>
                <a:cs typeface="Droid Serif"/>
                <a:sym typeface="Droid Serif"/>
              </a:rPr>
              <a:t>border-radius: 10px;</a:t>
            </a:r>
            <a:endParaRPr>
              <a:latin typeface="Droid Serif"/>
              <a:ea typeface="Droid Serif"/>
              <a:cs typeface="Droid Serif"/>
              <a:sym typeface="Droid Serif"/>
            </a:endParaRPr>
          </a:p>
          <a:p>
            <a:pPr indent="0" lvl="0" marL="0" marR="0" rtl="0" algn="l">
              <a:lnSpc>
                <a:spcPct val="120000"/>
              </a:lnSpc>
              <a:spcBef>
                <a:spcPts val="0"/>
              </a:spcBef>
              <a:spcAft>
                <a:spcPts val="0"/>
              </a:spcAft>
              <a:buClr>
                <a:srgbClr val="0000FF"/>
              </a:buClr>
              <a:buFont typeface="Droid Sans"/>
              <a:buNone/>
            </a:pPr>
            <a:r>
              <a:rPr i="0" lang="en" u="none" cap="none" strike="noStrike">
                <a:solidFill>
                  <a:srgbClr val="0000FF"/>
                </a:solidFill>
                <a:latin typeface="Droid Serif"/>
                <a:ea typeface="Droid Serif"/>
                <a:cs typeface="Droid Serif"/>
                <a:sym typeface="Droid Serif"/>
              </a:rPr>
              <a:t>-moz-border-radius: 10px;</a:t>
            </a:r>
            <a:endParaRPr>
              <a:latin typeface="Droid Serif"/>
              <a:ea typeface="Droid Serif"/>
              <a:cs typeface="Droid Serif"/>
              <a:sym typeface="Droid Serif"/>
            </a:endParaRPr>
          </a:p>
          <a:p>
            <a:pPr indent="0" lvl="0" marL="0" marR="0" rtl="0" algn="l">
              <a:lnSpc>
                <a:spcPct val="120000"/>
              </a:lnSpc>
              <a:spcBef>
                <a:spcPts val="0"/>
              </a:spcBef>
              <a:spcAft>
                <a:spcPts val="0"/>
              </a:spcAft>
              <a:buClr>
                <a:srgbClr val="0000FF"/>
              </a:buClr>
              <a:buFont typeface="Droid Sans"/>
              <a:buNone/>
            </a:pPr>
            <a:r>
              <a:rPr i="0" lang="en" u="none" cap="none" strike="noStrike">
                <a:solidFill>
                  <a:srgbClr val="0000FF"/>
                </a:solidFill>
                <a:latin typeface="Droid Serif"/>
                <a:ea typeface="Droid Serif"/>
                <a:cs typeface="Droid Serif"/>
                <a:sym typeface="Droid Serif"/>
              </a:rPr>
              <a:t>-webkit-border-radius: 10px;</a:t>
            </a:r>
            <a:endParaRPr>
              <a:latin typeface="Droid Serif"/>
              <a:ea typeface="Droid Serif"/>
              <a:cs typeface="Droid Serif"/>
              <a:sym typeface="Droid Serif"/>
            </a:endParaRPr>
          </a:p>
          <a:p>
            <a:pPr indent="0" lvl="0" marL="0" marR="0" rtl="0" algn="l">
              <a:lnSpc>
                <a:spcPct val="120000"/>
              </a:lnSpc>
              <a:spcBef>
                <a:spcPts val="0"/>
              </a:spcBef>
              <a:spcAft>
                <a:spcPts val="0"/>
              </a:spcAft>
              <a:buClr>
                <a:srgbClr val="0000FF"/>
              </a:buClr>
              <a:buFont typeface="Droid Sans"/>
              <a:buNone/>
            </a:pPr>
            <a:r>
              <a:rPr i="0" lang="en" u="none" cap="none" strike="noStrike">
                <a:solidFill>
                  <a:srgbClr val="0000FF"/>
                </a:solidFill>
                <a:latin typeface="Droid Serif"/>
                <a:ea typeface="Droid Serif"/>
                <a:cs typeface="Droid Serif"/>
                <a:sym typeface="Droid Serif"/>
              </a:rPr>
              <a:t>}</a:t>
            </a:r>
            <a:endParaRPr>
              <a:latin typeface="Droid Serif"/>
              <a:ea typeface="Droid Serif"/>
              <a:cs typeface="Droid Serif"/>
              <a:sym typeface="Droid Serif"/>
            </a:endParaRPr>
          </a:p>
          <a:p>
            <a:pPr indent="0" lvl="0" marL="0" marR="0" rtl="0" algn="l">
              <a:lnSpc>
                <a:spcPct val="115000"/>
              </a:lnSpc>
              <a:spcBef>
                <a:spcPts val="0"/>
              </a:spcBef>
              <a:spcAft>
                <a:spcPts val="0"/>
              </a:spcAft>
              <a:buClr>
                <a:srgbClr val="000000"/>
              </a:buClr>
              <a:buFont typeface="Arial"/>
              <a:buNone/>
            </a:pPr>
            <a:r>
              <a:t/>
            </a:r>
            <a:endParaRPr>
              <a:solidFill>
                <a:srgbClr val="0000FF"/>
              </a:solidFill>
              <a:latin typeface="Droid Serif"/>
              <a:ea typeface="Droid Serif"/>
              <a:cs typeface="Droid Serif"/>
              <a:sym typeface="Droid Serif"/>
            </a:endParaRPr>
          </a:p>
          <a:p>
            <a:pPr indent="0" lvl="0" marL="0" marR="0" rtl="0" algn="l">
              <a:lnSpc>
                <a:spcPct val="115000"/>
              </a:lnSpc>
              <a:spcBef>
                <a:spcPts val="0"/>
              </a:spcBef>
              <a:spcAft>
                <a:spcPts val="0"/>
              </a:spcAft>
              <a:buClr>
                <a:srgbClr val="000000"/>
              </a:buClr>
              <a:buFont typeface="Arial"/>
              <a:buNone/>
            </a:pPr>
            <a:r>
              <a:rPr lang="en">
                <a:latin typeface="Droid Serif"/>
                <a:ea typeface="Droid Serif"/>
                <a:cs typeface="Droid Serif"/>
                <a:sym typeface="Droid Serif"/>
              </a:rPr>
              <a:t>Browser Support:</a:t>
            </a:r>
            <a:endParaRPr>
              <a:latin typeface="Droid Serif"/>
              <a:ea typeface="Droid Serif"/>
              <a:cs typeface="Droid Serif"/>
              <a:sym typeface="Droid Serif"/>
            </a:endParaRPr>
          </a:p>
          <a:p>
            <a:pPr indent="0" lvl="0" marL="0" marR="0" rtl="0" algn="l">
              <a:lnSpc>
                <a:spcPct val="100000"/>
              </a:lnSpc>
              <a:spcBef>
                <a:spcPts val="0"/>
              </a:spcBef>
              <a:spcAft>
                <a:spcPts val="0"/>
              </a:spcAft>
              <a:buClr>
                <a:srgbClr val="000000"/>
              </a:buClr>
              <a:buFont typeface="Arial"/>
              <a:buNone/>
            </a:pPr>
            <a:r>
              <a:t/>
            </a:r>
            <a:endParaRPr i="0" u="none" cap="none" strike="noStrike">
              <a:solidFill>
                <a:srgbClr val="0000FF"/>
              </a:solidFill>
              <a:latin typeface="Droid Serif"/>
              <a:ea typeface="Droid Serif"/>
              <a:cs typeface="Droid Serif"/>
              <a:sym typeface="Droid Serif"/>
            </a:endParaRPr>
          </a:p>
        </p:txBody>
      </p:sp>
      <p:sp>
        <p:nvSpPr>
          <p:cNvPr id="554" name="Google Shape;554;p77"/>
          <p:cNvSpPr txBox="1"/>
          <p:nvPr/>
        </p:nvSpPr>
        <p:spPr>
          <a:xfrm>
            <a:off x="4713750" y="1020800"/>
            <a:ext cx="3865800" cy="73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latin typeface="Consolas"/>
                <a:ea typeface="Consolas"/>
                <a:cs typeface="Consolas"/>
                <a:sym typeface="Consolas"/>
              </a:rPr>
              <a:t>box-shadow</a:t>
            </a:r>
            <a:r>
              <a:rPr lang="en">
                <a:solidFill>
                  <a:srgbClr val="0000FF"/>
                </a:solidFill>
                <a:latin typeface="Consolas"/>
                <a:ea typeface="Consolas"/>
                <a:cs typeface="Consolas"/>
                <a:sym typeface="Consolas"/>
              </a:rPr>
              <a:t> </a:t>
            </a:r>
            <a:r>
              <a:rPr lang="en">
                <a:solidFill>
                  <a:schemeClr val="dk1"/>
                </a:solidFill>
                <a:latin typeface="Consolas"/>
                <a:ea typeface="Consolas"/>
                <a:cs typeface="Consolas"/>
                <a:sym typeface="Consolas"/>
              </a:rPr>
              <a:t>creates a shadow on </a:t>
            </a:r>
            <a:r>
              <a:rPr lang="en">
                <a:solidFill>
                  <a:schemeClr val="dk1"/>
                </a:solidFill>
                <a:latin typeface="Consolas"/>
                <a:ea typeface="Consolas"/>
                <a:cs typeface="Consolas"/>
                <a:sym typeface="Consolas"/>
              </a:rPr>
              <a:t>the box (needs size and color attributes)</a:t>
            </a:r>
            <a:endParaRPr/>
          </a:p>
        </p:txBody>
      </p:sp>
      <p:sp>
        <p:nvSpPr>
          <p:cNvPr id="555" name="Google Shape;555;p77"/>
          <p:cNvSpPr txBox="1"/>
          <p:nvPr/>
        </p:nvSpPr>
        <p:spPr>
          <a:xfrm>
            <a:off x="4713750" y="1626600"/>
            <a:ext cx="4053600" cy="19548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rgbClr val="980000"/>
              </a:buClr>
              <a:buFont typeface="Droid Sans"/>
              <a:buNone/>
            </a:pPr>
            <a:r>
              <a:rPr b="1" lang="en">
                <a:latin typeface="Droid Serif"/>
                <a:ea typeface="Droid Serif"/>
                <a:cs typeface="Droid Serif"/>
                <a:sym typeface="Droid Serif"/>
              </a:rPr>
              <a:t>CSS Syntax:</a:t>
            </a:r>
            <a:endParaRPr b="1">
              <a:latin typeface="Droid Serif"/>
              <a:ea typeface="Droid Serif"/>
              <a:cs typeface="Droid Serif"/>
              <a:sym typeface="Droid Serif"/>
            </a:endParaRPr>
          </a:p>
          <a:p>
            <a:pPr indent="0" lvl="0" marL="0" rtl="0" algn="l">
              <a:spcBef>
                <a:spcPts val="0"/>
              </a:spcBef>
              <a:spcAft>
                <a:spcPts val="0"/>
              </a:spcAft>
              <a:buNone/>
            </a:pPr>
            <a:r>
              <a:rPr lang="en">
                <a:solidFill>
                  <a:srgbClr val="980000"/>
                </a:solidFill>
                <a:latin typeface="Droid Serif"/>
                <a:ea typeface="Droid Serif"/>
                <a:cs typeface="Droid Serif"/>
                <a:sym typeface="Droid Serif"/>
              </a:rPr>
              <a:t>HTML Selector/ID or Class</a:t>
            </a:r>
            <a:r>
              <a:rPr lang="en">
                <a:solidFill>
                  <a:schemeClr val="dk1"/>
                </a:solidFill>
                <a:latin typeface="Droid Serif"/>
                <a:ea typeface="Droid Serif"/>
                <a:cs typeface="Droid Serif"/>
                <a:sym typeface="Droid Serif"/>
              </a:rPr>
              <a:t> </a:t>
            </a:r>
            <a:r>
              <a:rPr lang="en">
                <a:solidFill>
                  <a:srgbClr val="0000FF"/>
                </a:solidFill>
                <a:latin typeface="Droid Serif"/>
                <a:ea typeface="Droid Serif"/>
                <a:cs typeface="Droid Serif"/>
                <a:sym typeface="Droid Serif"/>
              </a:rPr>
              <a:t>{</a:t>
            </a:r>
            <a:endParaRPr>
              <a:solidFill>
                <a:srgbClr val="0000FF"/>
              </a:solidFill>
              <a:latin typeface="Droid Serif"/>
              <a:ea typeface="Droid Serif"/>
              <a:cs typeface="Droid Serif"/>
              <a:sym typeface="Droid Serif"/>
            </a:endParaRPr>
          </a:p>
          <a:p>
            <a:pPr indent="0" lvl="0" marL="0" rtl="0" algn="l">
              <a:spcBef>
                <a:spcPts val="0"/>
              </a:spcBef>
              <a:spcAft>
                <a:spcPts val="0"/>
              </a:spcAft>
              <a:buNone/>
            </a:pPr>
            <a:r>
              <a:rPr lang="en">
                <a:solidFill>
                  <a:srgbClr val="0000FF"/>
                </a:solidFill>
                <a:latin typeface="Droid Serif"/>
                <a:ea typeface="Droid Serif"/>
                <a:cs typeface="Droid Serif"/>
                <a:sym typeface="Droid Serif"/>
              </a:rPr>
              <a:t>	width: 300px;</a:t>
            </a:r>
            <a:endParaRPr>
              <a:solidFill>
                <a:srgbClr val="0000FF"/>
              </a:solidFill>
              <a:latin typeface="Droid Serif"/>
              <a:ea typeface="Droid Serif"/>
              <a:cs typeface="Droid Serif"/>
              <a:sym typeface="Droid Serif"/>
            </a:endParaRPr>
          </a:p>
          <a:p>
            <a:pPr indent="0" lvl="0" marL="0" rtl="0" algn="l">
              <a:spcBef>
                <a:spcPts val="0"/>
              </a:spcBef>
              <a:spcAft>
                <a:spcPts val="0"/>
              </a:spcAft>
              <a:buNone/>
            </a:pPr>
            <a:r>
              <a:rPr lang="en">
                <a:solidFill>
                  <a:srgbClr val="0000FF"/>
                </a:solidFill>
                <a:latin typeface="Droid Serif"/>
                <a:ea typeface="Droid Serif"/>
                <a:cs typeface="Droid Serif"/>
                <a:sym typeface="Droid Serif"/>
              </a:rPr>
              <a:t>	height: 100px;</a:t>
            </a:r>
            <a:endParaRPr>
              <a:solidFill>
                <a:srgbClr val="0000FF"/>
              </a:solidFill>
              <a:latin typeface="Droid Serif"/>
              <a:ea typeface="Droid Serif"/>
              <a:cs typeface="Droid Serif"/>
              <a:sym typeface="Droid Serif"/>
            </a:endParaRPr>
          </a:p>
          <a:p>
            <a:pPr indent="0" lvl="0" marL="0" rtl="0" algn="l">
              <a:spcBef>
                <a:spcPts val="0"/>
              </a:spcBef>
              <a:spcAft>
                <a:spcPts val="0"/>
              </a:spcAft>
              <a:buNone/>
            </a:pPr>
            <a:r>
              <a:rPr lang="en">
                <a:solidFill>
                  <a:srgbClr val="0000FF"/>
                </a:solidFill>
                <a:latin typeface="Droid Serif"/>
                <a:ea typeface="Droid Serif"/>
                <a:cs typeface="Droid Serif"/>
                <a:sym typeface="Droid Serif"/>
              </a:rPr>
              <a:t>	background-color: yellow;</a:t>
            </a:r>
            <a:endParaRPr>
              <a:solidFill>
                <a:srgbClr val="0000FF"/>
              </a:solidFill>
              <a:latin typeface="Droid Serif"/>
              <a:ea typeface="Droid Serif"/>
              <a:cs typeface="Droid Serif"/>
              <a:sym typeface="Droid Serif"/>
            </a:endParaRPr>
          </a:p>
          <a:p>
            <a:pPr indent="0" lvl="0" marL="0" rtl="0" algn="l">
              <a:spcBef>
                <a:spcPts val="0"/>
              </a:spcBef>
              <a:spcAft>
                <a:spcPts val="0"/>
              </a:spcAft>
              <a:buNone/>
            </a:pPr>
            <a:r>
              <a:rPr lang="en">
                <a:solidFill>
                  <a:srgbClr val="0000FF"/>
                </a:solidFill>
                <a:latin typeface="Droid Serif"/>
                <a:ea typeface="Droid Serif"/>
                <a:cs typeface="Droid Serif"/>
                <a:sym typeface="Droid Serif"/>
              </a:rPr>
              <a:t>	box-shadow: 10px 10px 5px #888888;</a:t>
            </a:r>
            <a:endParaRPr>
              <a:solidFill>
                <a:srgbClr val="0000FF"/>
              </a:solidFill>
              <a:latin typeface="Droid Serif"/>
              <a:ea typeface="Droid Serif"/>
              <a:cs typeface="Droid Serif"/>
              <a:sym typeface="Droid Serif"/>
            </a:endParaRPr>
          </a:p>
          <a:p>
            <a:pPr indent="0" lvl="0" marL="0" rtl="0" algn="l">
              <a:spcBef>
                <a:spcPts val="0"/>
              </a:spcBef>
              <a:spcAft>
                <a:spcPts val="0"/>
              </a:spcAft>
              <a:buNone/>
            </a:pPr>
            <a:r>
              <a:rPr lang="en">
                <a:solidFill>
                  <a:srgbClr val="0000FF"/>
                </a:solidFill>
                <a:latin typeface="Droid Serif"/>
                <a:ea typeface="Droid Serif"/>
                <a:cs typeface="Droid Serif"/>
                <a:sym typeface="Droid Serif"/>
              </a:rPr>
              <a:t>}</a:t>
            </a:r>
            <a:endParaRPr>
              <a:solidFill>
                <a:srgbClr val="0000FF"/>
              </a:solidFill>
              <a:latin typeface="Droid Serif"/>
              <a:ea typeface="Droid Serif"/>
              <a:cs typeface="Droid Serif"/>
              <a:sym typeface="Droid Serif"/>
            </a:endParaRPr>
          </a:p>
        </p:txBody>
      </p:sp>
      <p:pic>
        <p:nvPicPr>
          <p:cNvPr id="556" name="Google Shape;556;p77"/>
          <p:cNvPicPr preferRelativeResize="0"/>
          <p:nvPr/>
        </p:nvPicPr>
        <p:blipFill>
          <a:blip r:embed="rId3">
            <a:alphaModFix/>
          </a:blip>
          <a:stretch>
            <a:fillRect/>
          </a:stretch>
        </p:blipFill>
        <p:spPr>
          <a:xfrm>
            <a:off x="787287" y="4116175"/>
            <a:ext cx="7569423" cy="6457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Blocks </a:t>
            </a:r>
            <a:endParaRPr/>
          </a:p>
        </p:txBody>
      </p:sp>
      <p:sp>
        <p:nvSpPr>
          <p:cNvPr id="562" name="Google Shape;562;p78"/>
          <p:cNvSpPr txBox="1"/>
          <p:nvPr/>
        </p:nvSpPr>
        <p:spPr>
          <a:xfrm>
            <a:off x="344550" y="2119950"/>
            <a:ext cx="8454900" cy="2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lang="en">
                <a:solidFill>
                  <a:srgbClr val="980000"/>
                </a:solidFill>
                <a:latin typeface="Droid Serif"/>
                <a:ea typeface="Droid Serif"/>
                <a:cs typeface="Droid Serif"/>
                <a:sym typeface="Droid Serif"/>
              </a:rPr>
              <a:t>d</a:t>
            </a:r>
            <a:r>
              <a:rPr b="0" i="0" lang="en" u="none" cap="none" strike="noStrike">
                <a:solidFill>
                  <a:srgbClr val="980000"/>
                </a:solidFill>
                <a:latin typeface="Droid Serif"/>
                <a:ea typeface="Droid Serif"/>
                <a:cs typeface="Droid Serif"/>
                <a:sym typeface="Droid Serif"/>
              </a:rPr>
              <a:t>isplay element </a:t>
            </a:r>
            <a:r>
              <a:rPr b="0" i="0" lang="en" u="none" cap="none" strike="noStrike">
                <a:solidFill>
                  <a:schemeClr val="dk2"/>
                </a:solidFill>
                <a:latin typeface="Droid Serif"/>
                <a:ea typeface="Droid Serif"/>
                <a:cs typeface="Droid Serif"/>
                <a:sym typeface="Droid Serif"/>
              </a:rPr>
              <a:t> is used for </a:t>
            </a:r>
            <a:r>
              <a:rPr lang="en">
                <a:solidFill>
                  <a:srgbClr val="980000"/>
                </a:solidFill>
                <a:latin typeface="Droid Sans"/>
                <a:ea typeface="Droid Sans"/>
                <a:cs typeface="Droid Sans"/>
                <a:sym typeface="Droid Sans"/>
              </a:rPr>
              <a:t>HTML Selector/ID or Class</a:t>
            </a:r>
            <a:r>
              <a:rPr b="0" i="0" lang="en" u="none" cap="none" strike="noStrike">
                <a:solidFill>
                  <a:schemeClr val="dk2"/>
                </a:solidFill>
                <a:latin typeface="Droid Serif"/>
                <a:ea typeface="Droid Serif"/>
                <a:cs typeface="Droid Serif"/>
                <a:sym typeface="Droid Serif"/>
              </a:rPr>
              <a:t> to </a:t>
            </a:r>
            <a:r>
              <a:rPr lang="en">
                <a:solidFill>
                  <a:schemeClr val="dk2"/>
                </a:solidFill>
                <a:latin typeface="Droid Serif"/>
                <a:ea typeface="Droid Serif"/>
                <a:cs typeface="Droid Serif"/>
                <a:sym typeface="Droid Serif"/>
              </a:rPr>
              <a:t>change the </a:t>
            </a:r>
            <a:r>
              <a:rPr lang="en">
                <a:solidFill>
                  <a:schemeClr val="dk2"/>
                </a:solidFill>
                <a:latin typeface="Droid Serif"/>
                <a:ea typeface="Droid Serif"/>
                <a:cs typeface="Droid Serif"/>
                <a:sym typeface="Droid Serif"/>
              </a:rPr>
              <a:t>behavior</a:t>
            </a:r>
            <a:r>
              <a:rPr lang="en">
                <a:solidFill>
                  <a:schemeClr val="dk2"/>
                </a:solidFill>
                <a:latin typeface="Droid Serif"/>
                <a:ea typeface="Droid Serif"/>
                <a:cs typeface="Droid Serif"/>
                <a:sym typeface="Droid Serif"/>
              </a:rPr>
              <a:t> of elements in the normal flow</a:t>
            </a:r>
            <a:endParaRPr>
              <a:solidFill>
                <a:schemeClr val="dk2"/>
              </a:solidFill>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t/>
            </a:r>
            <a:endParaRPr>
              <a:solidFill>
                <a:schemeClr val="dk2"/>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i="0" lang="en" u="none" cap="none" strike="noStrike">
                <a:solidFill>
                  <a:srgbClr val="0000FF"/>
                </a:solidFill>
                <a:latin typeface="Droid Serif"/>
                <a:ea typeface="Droid Serif"/>
                <a:cs typeface="Droid Serif"/>
                <a:sym typeface="Droid Serif"/>
              </a:rPr>
              <a:t>display:inline;</a:t>
            </a:r>
            <a:endParaRPr>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a:solidFill>
                  <a:srgbClr val="0000FF"/>
                </a:solidFill>
                <a:latin typeface="Droid Serif"/>
                <a:ea typeface="Droid Serif"/>
                <a:cs typeface="Droid Serif"/>
                <a:sym typeface="Droid Serif"/>
              </a:rPr>
              <a:t>d</a:t>
            </a:r>
            <a:r>
              <a:rPr i="0" lang="en" u="none" cap="none" strike="noStrike">
                <a:solidFill>
                  <a:srgbClr val="0000FF"/>
                </a:solidFill>
                <a:latin typeface="Droid Serif"/>
                <a:ea typeface="Droid Serif"/>
                <a:cs typeface="Droid Serif"/>
                <a:sym typeface="Droid Serif"/>
              </a:rPr>
              <a:t>isplay:none;</a:t>
            </a:r>
            <a:endParaRPr i="0" u="none" cap="none" strike="noStrike">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a:solidFill>
                  <a:srgbClr val="0000FF"/>
                </a:solidFill>
                <a:latin typeface="Droid Serif"/>
                <a:ea typeface="Droid Serif"/>
                <a:cs typeface="Droid Serif"/>
                <a:sym typeface="Droid Serif"/>
              </a:rPr>
              <a:t>display:block</a:t>
            </a:r>
            <a:endParaRPr>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a:solidFill>
                  <a:srgbClr val="0000FF"/>
                </a:solidFill>
                <a:latin typeface="Droid Serif"/>
                <a:ea typeface="Droid Serif"/>
                <a:cs typeface="Droid Serif"/>
                <a:sym typeface="Droid Serif"/>
              </a:rPr>
              <a:t>d</a:t>
            </a:r>
            <a:r>
              <a:rPr lang="en">
                <a:solidFill>
                  <a:srgbClr val="0000FF"/>
                </a:solidFill>
                <a:latin typeface="Droid Serif"/>
                <a:ea typeface="Droid Serif"/>
                <a:cs typeface="Droid Serif"/>
                <a:sym typeface="Droid Serif"/>
              </a:rPr>
              <a:t>isplay:inline-block</a:t>
            </a:r>
            <a:endParaRPr>
              <a:solidFill>
                <a:srgbClr val="0000FF"/>
              </a:solidFill>
              <a:latin typeface="Droid Serif"/>
              <a:ea typeface="Droid Serif"/>
              <a:cs typeface="Droid Serif"/>
              <a:sym typeface="Droid Serif"/>
            </a:endParaRPr>
          </a:p>
          <a:p>
            <a:pPr indent="0" lvl="0" marL="457200" marR="0" rtl="0" algn="l">
              <a:lnSpc>
                <a:spcPct val="100000"/>
              </a:lnSpc>
              <a:spcBef>
                <a:spcPts val="0"/>
              </a:spcBef>
              <a:spcAft>
                <a:spcPts val="0"/>
              </a:spcAft>
              <a:buNone/>
            </a:pPr>
            <a:r>
              <a:t/>
            </a:r>
            <a:endParaRPr>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chemeClr val="dk2"/>
              </a:buClr>
              <a:buSzPts val="1800"/>
              <a:buFont typeface="Droid Serif"/>
              <a:buChar char="❏"/>
            </a:pPr>
            <a:r>
              <a:rPr i="0" lang="en" u="none" cap="none" strike="noStrike">
                <a:solidFill>
                  <a:srgbClr val="434343"/>
                </a:solidFill>
                <a:latin typeface="Droid Serif"/>
                <a:ea typeface="Droid Serif"/>
                <a:cs typeface="Droid Serif"/>
                <a:sym typeface="Droid Serif"/>
              </a:rPr>
              <a:t>used with block elements like</a:t>
            </a:r>
            <a:r>
              <a:rPr i="0" lang="en" u="none" cap="none" strike="noStrike">
                <a:solidFill>
                  <a:srgbClr val="980000"/>
                </a:solidFill>
                <a:latin typeface="Droid Serif"/>
                <a:ea typeface="Droid Serif"/>
                <a:cs typeface="Droid Serif"/>
                <a:sym typeface="Droid Serif"/>
              </a:rPr>
              <a:t> &lt;ul&gt;&lt;li&gt;&lt;/li&gt;&lt;/ul&gt; </a:t>
            </a:r>
            <a:r>
              <a:rPr i="0" lang="en" u="none" cap="none" strike="noStrike">
                <a:solidFill>
                  <a:srgbClr val="434343"/>
                </a:solidFill>
                <a:latin typeface="Droid Serif"/>
                <a:ea typeface="Droid Serif"/>
                <a:cs typeface="Droid Serif"/>
                <a:sym typeface="Droid Serif"/>
              </a:rPr>
              <a:t>to make them display inline </a:t>
            </a:r>
            <a:endParaRPr>
              <a:solidFill>
                <a:srgbClr val="434343"/>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434343"/>
              </a:buClr>
              <a:buSzPts val="1800"/>
              <a:buFont typeface="Droid Serif"/>
              <a:buChar char="❏"/>
            </a:pPr>
            <a:r>
              <a:rPr lang="en">
                <a:solidFill>
                  <a:srgbClr val="434343"/>
                </a:solidFill>
                <a:latin typeface="Droid Serif"/>
                <a:ea typeface="Droid Serif"/>
                <a:cs typeface="Droid Serif"/>
                <a:sym typeface="Droid Serif"/>
              </a:rPr>
              <a:t>If used with and inline element like </a:t>
            </a:r>
            <a:r>
              <a:rPr lang="en">
                <a:solidFill>
                  <a:srgbClr val="980000"/>
                </a:solidFill>
                <a:latin typeface="Droid Serif"/>
                <a:ea typeface="Droid Serif"/>
                <a:cs typeface="Droid Serif"/>
                <a:sym typeface="Droid Serif"/>
              </a:rPr>
              <a:t>&lt;span&gt;&lt;/span&gt;</a:t>
            </a:r>
            <a:r>
              <a:rPr lang="en">
                <a:solidFill>
                  <a:srgbClr val="434343"/>
                </a:solidFill>
                <a:latin typeface="Droid Serif"/>
                <a:ea typeface="Droid Serif"/>
                <a:cs typeface="Droid Serif"/>
                <a:sym typeface="Droid Serif"/>
              </a:rPr>
              <a:t> the inline element would ignore width and height unless you use </a:t>
            </a:r>
            <a:r>
              <a:rPr lang="en">
                <a:solidFill>
                  <a:srgbClr val="0000FF"/>
                </a:solidFill>
                <a:latin typeface="Droid Serif"/>
                <a:ea typeface="Droid Serif"/>
                <a:cs typeface="Droid Serif"/>
                <a:sym typeface="Droid Serif"/>
              </a:rPr>
              <a:t>display:block;</a:t>
            </a:r>
            <a:endParaRPr>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434343"/>
              </a:buClr>
              <a:buSzPts val="1800"/>
              <a:buFont typeface="Droid Serif"/>
              <a:buChar char="❏"/>
            </a:pPr>
            <a:r>
              <a:rPr lang="en">
                <a:solidFill>
                  <a:srgbClr val="434343"/>
                </a:solidFill>
                <a:latin typeface="Droid Serif"/>
                <a:ea typeface="Droid Serif"/>
                <a:cs typeface="Droid Serif"/>
                <a:sym typeface="Droid Serif"/>
              </a:rPr>
              <a:t>If using </a:t>
            </a:r>
            <a:r>
              <a:rPr lang="en">
                <a:solidFill>
                  <a:srgbClr val="0000FF"/>
                </a:solidFill>
                <a:latin typeface="Droid Serif"/>
                <a:ea typeface="Droid Serif"/>
                <a:cs typeface="Droid Serif"/>
                <a:sym typeface="Droid Serif"/>
              </a:rPr>
              <a:t>display:inline-block</a:t>
            </a:r>
            <a:r>
              <a:rPr lang="en">
                <a:solidFill>
                  <a:srgbClr val="434343"/>
                </a:solidFill>
                <a:latin typeface="Droid Serif"/>
                <a:ea typeface="Droid Serif"/>
                <a:cs typeface="Droid Serif"/>
                <a:sym typeface="Droid Serif"/>
              </a:rPr>
              <a:t> it will apply characteristics of both inline and block</a:t>
            </a:r>
            <a:endParaRPr>
              <a:solidFill>
                <a:srgbClr val="434343"/>
              </a:solidFill>
              <a:latin typeface="Droid Serif"/>
              <a:ea typeface="Droid Serif"/>
              <a:cs typeface="Droid Serif"/>
              <a:sym typeface="Droid Serif"/>
            </a:endParaRPr>
          </a:p>
        </p:txBody>
      </p:sp>
      <p:sp>
        <p:nvSpPr>
          <p:cNvPr id="563" name="Google Shape;563;p78"/>
          <p:cNvSpPr txBox="1"/>
          <p:nvPr/>
        </p:nvSpPr>
        <p:spPr>
          <a:xfrm>
            <a:off x="378100" y="1688200"/>
            <a:ext cx="1731000" cy="5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t/>
            </a:r>
            <a:endParaRPr/>
          </a:p>
        </p:txBody>
      </p:sp>
      <p:sp>
        <p:nvSpPr>
          <p:cNvPr id="564" name="Google Shape;564;p78"/>
          <p:cNvSpPr txBox="1"/>
          <p:nvPr/>
        </p:nvSpPr>
        <p:spPr>
          <a:xfrm>
            <a:off x="461500" y="312625"/>
            <a:ext cx="4391700" cy="47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800">
                <a:solidFill>
                  <a:schemeClr val="dk2"/>
                </a:solidFill>
                <a:latin typeface="Consolas"/>
                <a:ea typeface="Consolas"/>
                <a:cs typeface="Consolas"/>
                <a:sym typeface="Consolas"/>
              </a:rPr>
              <a:t>CSS Block and Inline Elements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7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Blocks </a:t>
            </a:r>
            <a:endParaRPr/>
          </a:p>
        </p:txBody>
      </p:sp>
      <p:sp>
        <p:nvSpPr>
          <p:cNvPr id="570" name="Google Shape;570;p79"/>
          <p:cNvSpPr txBox="1"/>
          <p:nvPr/>
        </p:nvSpPr>
        <p:spPr>
          <a:xfrm>
            <a:off x="276450" y="966375"/>
            <a:ext cx="8591100" cy="224700"/>
          </a:xfrm>
          <a:prstGeom prst="rect">
            <a:avLst/>
          </a:prstGeom>
          <a:noFill/>
          <a:ln>
            <a:noFill/>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None/>
            </a:pPr>
            <a:r>
              <a:t/>
            </a:r>
            <a:endParaRPr>
              <a:solidFill>
                <a:srgbClr val="434343"/>
              </a:solidFill>
              <a:latin typeface="Droid Serif"/>
              <a:ea typeface="Droid Serif"/>
              <a:cs typeface="Droid Serif"/>
              <a:sym typeface="Droid Serif"/>
            </a:endParaRPr>
          </a:p>
        </p:txBody>
      </p:sp>
      <p:pic>
        <p:nvPicPr>
          <p:cNvPr id="571" name="Google Shape;571;p79"/>
          <p:cNvPicPr preferRelativeResize="0"/>
          <p:nvPr/>
        </p:nvPicPr>
        <p:blipFill rotWithShape="1">
          <a:blip r:embed="rId3">
            <a:alphaModFix/>
          </a:blip>
          <a:srcRect b="0" l="0" r="0" t="0"/>
          <a:stretch/>
        </p:blipFill>
        <p:spPr>
          <a:xfrm>
            <a:off x="6104875" y="966375"/>
            <a:ext cx="2584200" cy="1305000"/>
          </a:xfrm>
          <a:prstGeom prst="rect">
            <a:avLst/>
          </a:prstGeom>
          <a:noFill/>
          <a:ln>
            <a:noFill/>
          </a:ln>
        </p:spPr>
      </p:pic>
      <p:sp>
        <p:nvSpPr>
          <p:cNvPr id="572" name="Google Shape;572;p79"/>
          <p:cNvSpPr txBox="1"/>
          <p:nvPr/>
        </p:nvSpPr>
        <p:spPr>
          <a:xfrm>
            <a:off x="370650" y="411075"/>
            <a:ext cx="1731000" cy="55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HTML PAGE:</a:t>
            </a:r>
            <a:endParaRPr/>
          </a:p>
        </p:txBody>
      </p:sp>
      <p:sp>
        <p:nvSpPr>
          <p:cNvPr id="573" name="Google Shape;573;p79"/>
          <p:cNvSpPr txBox="1"/>
          <p:nvPr/>
        </p:nvSpPr>
        <p:spPr>
          <a:xfrm>
            <a:off x="6104875" y="534675"/>
            <a:ext cx="2406300" cy="30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lang="en" sz="1800">
                <a:solidFill>
                  <a:schemeClr val="dk2"/>
                </a:solidFill>
                <a:latin typeface="Consolas"/>
                <a:ea typeface="Consolas"/>
                <a:cs typeface="Consolas"/>
                <a:sym typeface="Consolas"/>
              </a:rPr>
              <a:t>Preview </a:t>
            </a:r>
            <a:r>
              <a:rPr b="0" i="0" lang="en" sz="1800" u="none" cap="none" strike="noStrike">
                <a:solidFill>
                  <a:schemeClr val="dk2"/>
                </a:solidFill>
                <a:latin typeface="Consolas"/>
                <a:ea typeface="Consolas"/>
                <a:cs typeface="Consolas"/>
                <a:sym typeface="Consolas"/>
              </a:rPr>
              <a:t>Result: </a:t>
            </a:r>
            <a:endParaRPr/>
          </a:p>
        </p:txBody>
      </p:sp>
      <p:pic>
        <p:nvPicPr>
          <p:cNvPr id="574" name="Google Shape;574;p79"/>
          <p:cNvPicPr preferRelativeResize="0"/>
          <p:nvPr/>
        </p:nvPicPr>
        <p:blipFill>
          <a:blip r:embed="rId4">
            <a:alphaModFix/>
          </a:blip>
          <a:stretch>
            <a:fillRect/>
          </a:stretch>
        </p:blipFill>
        <p:spPr>
          <a:xfrm>
            <a:off x="1960525" y="486600"/>
            <a:ext cx="3510950" cy="41703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8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HTML and </a:t>
            </a:r>
            <a:r>
              <a:rPr b="1" i="0" lang="en" sz="1200" u="none" cap="none" strike="noStrike">
                <a:solidFill>
                  <a:srgbClr val="999999"/>
                </a:solidFill>
                <a:latin typeface="Montserrat"/>
                <a:ea typeface="Montserrat"/>
                <a:cs typeface="Montserrat"/>
                <a:sym typeface="Montserrat"/>
              </a:rPr>
              <a:t>CSS</a:t>
            </a:r>
            <a:endParaRPr/>
          </a:p>
        </p:txBody>
      </p:sp>
      <p:sp>
        <p:nvSpPr>
          <p:cNvPr id="580" name="Google Shape;580;p80"/>
          <p:cNvSpPr txBox="1"/>
          <p:nvPr/>
        </p:nvSpPr>
        <p:spPr>
          <a:xfrm>
            <a:off x="641700" y="370225"/>
            <a:ext cx="1731000" cy="351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HTML PAGE:</a:t>
            </a:r>
            <a:endParaRPr/>
          </a:p>
        </p:txBody>
      </p:sp>
      <p:sp>
        <p:nvSpPr>
          <p:cNvPr id="581" name="Google Shape;581;p80"/>
          <p:cNvSpPr txBox="1"/>
          <p:nvPr/>
        </p:nvSpPr>
        <p:spPr>
          <a:xfrm>
            <a:off x="6567428" y="411175"/>
            <a:ext cx="816900" cy="26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lang="en" sz="1800">
                <a:solidFill>
                  <a:schemeClr val="dk2"/>
                </a:solidFill>
                <a:latin typeface="Consolas"/>
                <a:ea typeface="Consolas"/>
                <a:cs typeface="Consolas"/>
                <a:sym typeface="Consolas"/>
              </a:rPr>
              <a:t>CSS</a:t>
            </a:r>
            <a:r>
              <a:rPr b="0" i="0" lang="en" sz="1800" u="none" cap="none" strike="noStrike">
                <a:solidFill>
                  <a:schemeClr val="dk2"/>
                </a:solidFill>
                <a:latin typeface="Consolas"/>
                <a:ea typeface="Consolas"/>
                <a:cs typeface="Consolas"/>
                <a:sym typeface="Consolas"/>
              </a:rPr>
              <a:t>: </a:t>
            </a:r>
            <a:endParaRPr/>
          </a:p>
        </p:txBody>
      </p:sp>
      <p:pic>
        <p:nvPicPr>
          <p:cNvPr id="582" name="Google Shape;582;p80"/>
          <p:cNvPicPr preferRelativeResize="0"/>
          <p:nvPr/>
        </p:nvPicPr>
        <p:blipFill>
          <a:blip r:embed="rId3">
            <a:alphaModFix/>
          </a:blip>
          <a:stretch>
            <a:fillRect/>
          </a:stretch>
        </p:blipFill>
        <p:spPr>
          <a:xfrm>
            <a:off x="5829632" y="680875"/>
            <a:ext cx="2660700" cy="4094487"/>
          </a:xfrm>
          <a:prstGeom prst="rect">
            <a:avLst/>
          </a:prstGeom>
          <a:noFill/>
          <a:ln>
            <a:noFill/>
          </a:ln>
        </p:spPr>
      </p:pic>
      <p:pic>
        <p:nvPicPr>
          <p:cNvPr id="583" name="Google Shape;583;p80"/>
          <p:cNvPicPr preferRelativeResize="0"/>
          <p:nvPr/>
        </p:nvPicPr>
        <p:blipFill>
          <a:blip r:embed="rId4">
            <a:alphaModFix/>
          </a:blip>
          <a:stretch>
            <a:fillRect/>
          </a:stretch>
        </p:blipFill>
        <p:spPr>
          <a:xfrm>
            <a:off x="450425" y="884300"/>
            <a:ext cx="4803600" cy="319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a:t>
            </a:r>
            <a:endParaRPr/>
          </a:p>
        </p:txBody>
      </p:sp>
      <p:pic>
        <p:nvPicPr>
          <p:cNvPr id="96" name="Google Shape;96;p18"/>
          <p:cNvPicPr preferRelativeResize="0"/>
          <p:nvPr/>
        </p:nvPicPr>
        <p:blipFill rotWithShape="1">
          <a:blip r:embed="rId3">
            <a:alphaModFix/>
          </a:blip>
          <a:srcRect b="0" l="0" r="0" t="0"/>
          <a:stretch/>
        </p:blipFill>
        <p:spPr>
          <a:xfrm>
            <a:off x="1636537" y="640212"/>
            <a:ext cx="5724524" cy="2181224"/>
          </a:xfrm>
          <a:prstGeom prst="rect">
            <a:avLst/>
          </a:prstGeom>
          <a:noFill/>
          <a:ln>
            <a:noFill/>
          </a:ln>
        </p:spPr>
      </p:pic>
      <p:sp>
        <p:nvSpPr>
          <p:cNvPr id="97" name="Google Shape;97;p18"/>
          <p:cNvSpPr txBox="1"/>
          <p:nvPr/>
        </p:nvSpPr>
        <p:spPr>
          <a:xfrm>
            <a:off x="1268350" y="3244425"/>
            <a:ext cx="6937500" cy="1079098"/>
          </a:xfrm>
          <a:prstGeom prst="rect">
            <a:avLst/>
          </a:prstGeom>
          <a:noFill/>
          <a:ln>
            <a:noFill/>
          </a:ln>
        </p:spPr>
        <p:txBody>
          <a:bodyPr anchorCtr="0" anchor="ctr" bIns="91425" lIns="91425" spcFirstLastPara="1" rIns="91425" wrap="square" tIns="91425">
            <a:noAutofit/>
          </a:bodyPr>
          <a:lstStyle/>
          <a:p>
            <a:pPr indent="-228600" lvl="0" marL="457200" marR="0" rtl="0" algn="l">
              <a:lnSpc>
                <a:spcPct val="100000"/>
              </a:lnSpc>
              <a:spcBef>
                <a:spcPts val="0"/>
              </a:spcBef>
              <a:spcAft>
                <a:spcPts val="0"/>
              </a:spcAft>
              <a:buClr>
                <a:srgbClr val="A61C00"/>
              </a:buClr>
              <a:buSzPts val="1400"/>
              <a:buFont typeface="Consolas"/>
              <a:buChar char="●"/>
            </a:pPr>
            <a:r>
              <a:rPr b="0" i="0" lang="en" sz="1400" u="none" cap="none" strike="noStrike">
                <a:solidFill>
                  <a:srgbClr val="A61C00"/>
                </a:solidFill>
                <a:latin typeface="Consolas"/>
                <a:ea typeface="Consolas"/>
                <a:cs typeface="Consolas"/>
                <a:sym typeface="Consolas"/>
              </a:rPr>
              <a:t>CSS Style rules are associated with HTML elements and declared  in two parts by Selectors and Declarations. </a:t>
            </a:r>
            <a:endParaRPr/>
          </a:p>
          <a:p>
            <a:pPr indent="-228600" lvl="0" marL="457200" marR="0" rtl="0" algn="l">
              <a:lnSpc>
                <a:spcPct val="100000"/>
              </a:lnSpc>
              <a:spcBef>
                <a:spcPts val="0"/>
              </a:spcBef>
              <a:spcAft>
                <a:spcPts val="0"/>
              </a:spcAft>
              <a:buClr>
                <a:srgbClr val="A61C00"/>
              </a:buClr>
              <a:buSzPts val="1400"/>
              <a:buFont typeface="Consolas"/>
              <a:buChar char="●"/>
            </a:pPr>
            <a:r>
              <a:rPr b="0" i="0" lang="en" sz="1400" u="none" cap="none" strike="noStrike">
                <a:solidFill>
                  <a:srgbClr val="A61C00"/>
                </a:solidFill>
                <a:latin typeface="Consolas"/>
                <a:ea typeface="Consolas"/>
                <a:cs typeface="Consolas"/>
                <a:sym typeface="Consolas"/>
              </a:rPr>
              <a:t>The Selector shows what element to apply the rule or style to</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8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HTML  and </a:t>
            </a:r>
            <a:r>
              <a:rPr b="1" i="0" lang="en" sz="1200" u="none" cap="none" strike="noStrike">
                <a:solidFill>
                  <a:srgbClr val="999999"/>
                </a:solidFill>
                <a:latin typeface="Montserrat"/>
                <a:ea typeface="Montserrat"/>
                <a:cs typeface="Montserrat"/>
                <a:sym typeface="Montserrat"/>
              </a:rPr>
              <a:t>CSS</a:t>
            </a:r>
            <a:endParaRPr/>
          </a:p>
        </p:txBody>
      </p:sp>
      <p:sp>
        <p:nvSpPr>
          <p:cNvPr id="589" name="Google Shape;589;p81"/>
          <p:cNvSpPr txBox="1"/>
          <p:nvPr/>
        </p:nvSpPr>
        <p:spPr>
          <a:xfrm>
            <a:off x="4002902" y="730825"/>
            <a:ext cx="1138200" cy="26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Result: </a:t>
            </a:r>
            <a:endParaRPr/>
          </a:p>
        </p:txBody>
      </p:sp>
      <p:pic>
        <p:nvPicPr>
          <p:cNvPr id="590" name="Google Shape;590;p81"/>
          <p:cNvPicPr preferRelativeResize="0"/>
          <p:nvPr/>
        </p:nvPicPr>
        <p:blipFill>
          <a:blip r:embed="rId3">
            <a:alphaModFix/>
          </a:blip>
          <a:stretch>
            <a:fillRect/>
          </a:stretch>
        </p:blipFill>
        <p:spPr>
          <a:xfrm>
            <a:off x="559399" y="1147725"/>
            <a:ext cx="8100075" cy="27389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8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Blocks </a:t>
            </a:r>
            <a:endParaRPr/>
          </a:p>
        </p:txBody>
      </p:sp>
      <p:sp>
        <p:nvSpPr>
          <p:cNvPr id="596" name="Google Shape;596;p82"/>
          <p:cNvSpPr txBox="1"/>
          <p:nvPr/>
        </p:nvSpPr>
        <p:spPr>
          <a:xfrm>
            <a:off x="803325" y="1804025"/>
            <a:ext cx="7365300" cy="2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Droid Serif"/>
              <a:buNone/>
            </a:pPr>
            <a:r>
              <a:rPr b="1" lang="en" sz="1800">
                <a:latin typeface="Droid Serif"/>
                <a:ea typeface="Droid Serif"/>
                <a:cs typeface="Droid Serif"/>
                <a:sym typeface="Droid Serif"/>
              </a:rPr>
              <a:t>Method #3</a:t>
            </a:r>
            <a:endParaRPr b="1" sz="1800">
              <a:latin typeface="Droid Serif"/>
              <a:ea typeface="Droid Serif"/>
              <a:cs typeface="Droid Serif"/>
              <a:sym typeface="Droid Serif"/>
            </a:endParaRPr>
          </a:p>
          <a:p>
            <a:pPr indent="0" lvl="0" marL="0" marR="0" rtl="0" algn="l">
              <a:lnSpc>
                <a:spcPct val="100000"/>
              </a:lnSpc>
              <a:spcBef>
                <a:spcPts val="0"/>
              </a:spcBef>
              <a:spcAft>
                <a:spcPts val="0"/>
              </a:spcAft>
              <a:buClr>
                <a:schemeClr val="dk2"/>
              </a:buClr>
              <a:buFont typeface="Droid Serif"/>
              <a:buNone/>
            </a:pPr>
            <a:r>
              <a:rPr lang="en" sz="1800">
                <a:solidFill>
                  <a:srgbClr val="980000"/>
                </a:solidFill>
                <a:latin typeface="Droid Serif"/>
                <a:ea typeface="Droid Serif"/>
                <a:cs typeface="Droid Serif"/>
                <a:sym typeface="Droid Serif"/>
              </a:rPr>
              <a:t>HTML 5 Selectors/ IDs, or Class</a:t>
            </a:r>
            <a:r>
              <a:rPr b="0" i="0" lang="en" sz="1800" u="none" cap="none" strike="noStrike">
                <a:solidFill>
                  <a:schemeClr val="dk2"/>
                </a:solidFill>
                <a:latin typeface="Droid Serif"/>
                <a:ea typeface="Droid Serif"/>
                <a:cs typeface="Droid Serif"/>
                <a:sym typeface="Droid Serif"/>
              </a:rPr>
              <a:t> </a:t>
            </a:r>
            <a:r>
              <a:rPr lang="en" sz="1800">
                <a:solidFill>
                  <a:schemeClr val="dk2"/>
                </a:solidFill>
                <a:latin typeface="Droid Serif"/>
                <a:ea typeface="Droid Serif"/>
                <a:cs typeface="Droid Serif"/>
                <a:sym typeface="Droid Serif"/>
              </a:rPr>
              <a:t>can be</a:t>
            </a:r>
            <a:r>
              <a:rPr b="0" i="0" lang="en" sz="1800" u="none" cap="none" strike="noStrike">
                <a:solidFill>
                  <a:schemeClr val="dk2"/>
                </a:solidFill>
                <a:latin typeface="Droid Serif"/>
                <a:ea typeface="Droid Serif"/>
                <a:cs typeface="Droid Serif"/>
                <a:sym typeface="Droid Serif"/>
              </a:rPr>
              <a:t> used for </a:t>
            </a:r>
            <a:r>
              <a:rPr lang="en" sz="1800">
                <a:latin typeface="Droid Sans"/>
                <a:ea typeface="Droid Sans"/>
                <a:cs typeface="Droid Sans"/>
                <a:sym typeface="Droid Sans"/>
              </a:rPr>
              <a:t>marking up boxes grouping content and for layouts similar to </a:t>
            </a:r>
            <a:r>
              <a:rPr lang="en" sz="1800">
                <a:solidFill>
                  <a:srgbClr val="980000"/>
                </a:solidFill>
                <a:latin typeface="Droid Sans"/>
                <a:ea typeface="Droid Sans"/>
                <a:cs typeface="Droid Sans"/>
                <a:sym typeface="Droid Sans"/>
              </a:rPr>
              <a:t>&lt;div&gt;&lt;/div&gt;</a:t>
            </a:r>
            <a:endParaRPr sz="1800">
              <a:solidFill>
                <a:srgbClr val="980000"/>
              </a:solidFill>
              <a:latin typeface="Droid Sans"/>
              <a:ea typeface="Droid Sans"/>
              <a:cs typeface="Droid Sans"/>
              <a:sym typeface="Droid Sans"/>
            </a:endParaRPr>
          </a:p>
          <a:p>
            <a:pPr indent="0" lvl="0" marL="0" marR="0" rtl="0" algn="l">
              <a:lnSpc>
                <a:spcPct val="100000"/>
              </a:lnSpc>
              <a:spcBef>
                <a:spcPts val="0"/>
              </a:spcBef>
              <a:spcAft>
                <a:spcPts val="0"/>
              </a:spcAft>
              <a:buClr>
                <a:schemeClr val="dk2"/>
              </a:buClr>
              <a:buFont typeface="Droid Serif"/>
              <a:buNone/>
            </a:pPr>
            <a:r>
              <a:t/>
            </a:r>
            <a:endParaRPr sz="1800">
              <a:latin typeface="Droid Sans"/>
              <a:ea typeface="Droid Sans"/>
              <a:cs typeface="Droid Sans"/>
              <a:sym typeface="Droid Sans"/>
            </a:endParaRPr>
          </a:p>
          <a:p>
            <a:pPr indent="177800" lvl="1" marL="457200" marR="0" rtl="0" algn="l">
              <a:lnSpc>
                <a:spcPct val="100000"/>
              </a:lnSpc>
              <a:spcBef>
                <a:spcPts val="0"/>
              </a:spcBef>
              <a:spcAft>
                <a:spcPts val="0"/>
              </a:spcAft>
              <a:buClr>
                <a:schemeClr val="dk2"/>
              </a:buClr>
              <a:buSzPts val="1800"/>
              <a:buFont typeface="Droid Serif"/>
              <a:buChar char="❏"/>
            </a:pPr>
            <a:r>
              <a:rPr lang="en" sz="1800">
                <a:solidFill>
                  <a:srgbClr val="0000FF"/>
                </a:solidFill>
                <a:latin typeface="Droid Serif"/>
                <a:ea typeface="Droid Serif"/>
                <a:cs typeface="Droid Serif"/>
                <a:sym typeface="Droid Serif"/>
              </a:rPr>
              <a:t>&lt;header&gt;&lt;/header&gt;</a:t>
            </a:r>
            <a:endParaRPr sz="1800">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sz="1800">
                <a:solidFill>
                  <a:srgbClr val="0000FF"/>
                </a:solidFill>
                <a:latin typeface="Droid Serif"/>
                <a:ea typeface="Droid Serif"/>
                <a:cs typeface="Droid Serif"/>
                <a:sym typeface="Droid Serif"/>
              </a:rPr>
              <a:t>&lt;nav&gt;&lt;/nav&gt;</a:t>
            </a:r>
            <a:endParaRPr sz="1800">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sz="1800">
                <a:solidFill>
                  <a:srgbClr val="0000FF"/>
                </a:solidFill>
                <a:latin typeface="Droid Serif"/>
                <a:ea typeface="Droid Serif"/>
                <a:cs typeface="Droid Serif"/>
                <a:sym typeface="Droid Serif"/>
              </a:rPr>
              <a:t>&lt;main&gt;&lt;/main&gt;</a:t>
            </a:r>
            <a:endParaRPr sz="1800">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sz="1800">
                <a:solidFill>
                  <a:srgbClr val="0000FF"/>
                </a:solidFill>
                <a:latin typeface="Droid Serif"/>
                <a:ea typeface="Droid Serif"/>
                <a:cs typeface="Droid Serif"/>
                <a:sym typeface="Droid Serif"/>
              </a:rPr>
              <a:t>&lt;section&gt;&lt;/section&gt;</a:t>
            </a:r>
            <a:endParaRPr sz="1800">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sz="1800">
                <a:solidFill>
                  <a:srgbClr val="0000FF"/>
                </a:solidFill>
                <a:latin typeface="Droid Serif"/>
                <a:ea typeface="Droid Serif"/>
                <a:cs typeface="Droid Serif"/>
                <a:sym typeface="Droid Serif"/>
              </a:rPr>
              <a:t>&lt;article&gt;&lt;/article&gt;</a:t>
            </a:r>
            <a:endParaRPr sz="1800">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sz="1800">
                <a:solidFill>
                  <a:srgbClr val="0000FF"/>
                </a:solidFill>
                <a:latin typeface="Droid Serif"/>
                <a:ea typeface="Droid Serif"/>
                <a:cs typeface="Droid Serif"/>
                <a:sym typeface="Droid Serif"/>
              </a:rPr>
              <a:t>&lt;aside&gt;&lt;/aside&gt;</a:t>
            </a:r>
            <a:endParaRPr sz="1800">
              <a:solidFill>
                <a:srgbClr val="0000FF"/>
              </a:solidFill>
              <a:latin typeface="Droid Serif"/>
              <a:ea typeface="Droid Serif"/>
              <a:cs typeface="Droid Serif"/>
              <a:sym typeface="Droid Serif"/>
            </a:endParaRPr>
          </a:p>
          <a:p>
            <a:pPr indent="177800" lvl="1" marL="457200" marR="0" rtl="0" algn="l">
              <a:lnSpc>
                <a:spcPct val="100000"/>
              </a:lnSpc>
              <a:spcBef>
                <a:spcPts val="0"/>
              </a:spcBef>
              <a:spcAft>
                <a:spcPts val="0"/>
              </a:spcAft>
              <a:buClr>
                <a:srgbClr val="0000FF"/>
              </a:buClr>
              <a:buSzPts val="1800"/>
              <a:buFont typeface="Droid Serif"/>
              <a:buChar char="❏"/>
            </a:pPr>
            <a:r>
              <a:rPr lang="en" sz="1800">
                <a:solidFill>
                  <a:srgbClr val="0000FF"/>
                </a:solidFill>
                <a:latin typeface="Droid Serif"/>
                <a:ea typeface="Droid Serif"/>
                <a:cs typeface="Droid Serif"/>
                <a:sym typeface="Droid Serif"/>
              </a:rPr>
              <a:t>&lt;footer&gt;&lt;/footer&gt;</a:t>
            </a:r>
            <a:endParaRPr sz="1800">
              <a:solidFill>
                <a:srgbClr val="0000FF"/>
              </a:solidFill>
              <a:latin typeface="Droid Serif"/>
              <a:ea typeface="Droid Serif"/>
              <a:cs typeface="Droid Serif"/>
              <a:sym typeface="Droid Serif"/>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8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HTML 5 and </a:t>
            </a:r>
            <a:r>
              <a:rPr b="1" i="0" lang="en" sz="1200" u="none" cap="none" strike="noStrike">
                <a:solidFill>
                  <a:srgbClr val="999999"/>
                </a:solidFill>
                <a:latin typeface="Montserrat"/>
                <a:ea typeface="Montserrat"/>
                <a:cs typeface="Montserrat"/>
                <a:sym typeface="Montserrat"/>
              </a:rPr>
              <a:t>CSS</a:t>
            </a:r>
            <a:endParaRPr/>
          </a:p>
        </p:txBody>
      </p:sp>
      <p:sp>
        <p:nvSpPr>
          <p:cNvPr id="602" name="Google Shape;602;p83"/>
          <p:cNvSpPr txBox="1"/>
          <p:nvPr/>
        </p:nvSpPr>
        <p:spPr>
          <a:xfrm>
            <a:off x="641700" y="370225"/>
            <a:ext cx="1731000" cy="351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HTML PAGE:</a:t>
            </a:r>
            <a:endParaRPr/>
          </a:p>
        </p:txBody>
      </p:sp>
      <p:sp>
        <p:nvSpPr>
          <p:cNvPr id="603" name="Google Shape;603;p83"/>
          <p:cNvSpPr txBox="1"/>
          <p:nvPr/>
        </p:nvSpPr>
        <p:spPr>
          <a:xfrm>
            <a:off x="6877877" y="411175"/>
            <a:ext cx="1138200" cy="26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b="0" i="0" lang="en" sz="1800" u="none" cap="none" strike="noStrike">
                <a:solidFill>
                  <a:schemeClr val="dk2"/>
                </a:solidFill>
                <a:latin typeface="Consolas"/>
                <a:ea typeface="Consolas"/>
                <a:cs typeface="Consolas"/>
                <a:sym typeface="Consolas"/>
              </a:rPr>
              <a:t>Result: </a:t>
            </a:r>
            <a:endParaRPr/>
          </a:p>
        </p:txBody>
      </p:sp>
      <p:sp>
        <p:nvSpPr>
          <p:cNvPr id="604" name="Google Shape;604;p83"/>
          <p:cNvSpPr txBox="1"/>
          <p:nvPr/>
        </p:nvSpPr>
        <p:spPr>
          <a:xfrm>
            <a:off x="4090128" y="411175"/>
            <a:ext cx="816900" cy="26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Consolas"/>
              <a:buNone/>
            </a:pPr>
            <a:r>
              <a:rPr lang="en" sz="1800">
                <a:solidFill>
                  <a:schemeClr val="dk2"/>
                </a:solidFill>
                <a:latin typeface="Consolas"/>
                <a:ea typeface="Consolas"/>
                <a:cs typeface="Consolas"/>
                <a:sym typeface="Consolas"/>
              </a:rPr>
              <a:t>CSS</a:t>
            </a:r>
            <a:r>
              <a:rPr b="0" i="0" lang="en" sz="1800" u="none" cap="none" strike="noStrike">
                <a:solidFill>
                  <a:schemeClr val="dk2"/>
                </a:solidFill>
                <a:latin typeface="Consolas"/>
                <a:ea typeface="Consolas"/>
                <a:cs typeface="Consolas"/>
                <a:sym typeface="Consolas"/>
              </a:rPr>
              <a:t>: </a:t>
            </a:r>
            <a:endParaRPr/>
          </a:p>
        </p:txBody>
      </p:sp>
      <p:pic>
        <p:nvPicPr>
          <p:cNvPr id="605" name="Google Shape;605;p83"/>
          <p:cNvPicPr preferRelativeResize="0"/>
          <p:nvPr/>
        </p:nvPicPr>
        <p:blipFill>
          <a:blip r:embed="rId3">
            <a:alphaModFix/>
          </a:blip>
          <a:stretch>
            <a:fillRect/>
          </a:stretch>
        </p:blipFill>
        <p:spPr>
          <a:xfrm>
            <a:off x="409575" y="721825"/>
            <a:ext cx="2970725" cy="3313225"/>
          </a:xfrm>
          <a:prstGeom prst="rect">
            <a:avLst/>
          </a:prstGeom>
          <a:noFill/>
          <a:ln>
            <a:noFill/>
          </a:ln>
        </p:spPr>
      </p:pic>
      <p:pic>
        <p:nvPicPr>
          <p:cNvPr id="606" name="Google Shape;606;p83"/>
          <p:cNvPicPr preferRelativeResize="0"/>
          <p:nvPr/>
        </p:nvPicPr>
        <p:blipFill>
          <a:blip r:embed="rId4">
            <a:alphaModFix/>
          </a:blip>
          <a:stretch>
            <a:fillRect/>
          </a:stretch>
        </p:blipFill>
        <p:spPr>
          <a:xfrm>
            <a:off x="3881462" y="680875"/>
            <a:ext cx="1562000" cy="4169149"/>
          </a:xfrm>
          <a:prstGeom prst="rect">
            <a:avLst/>
          </a:prstGeom>
          <a:noFill/>
          <a:ln>
            <a:noFill/>
          </a:ln>
        </p:spPr>
      </p:pic>
      <p:pic>
        <p:nvPicPr>
          <p:cNvPr id="607" name="Google Shape;607;p83"/>
          <p:cNvPicPr preferRelativeResize="0"/>
          <p:nvPr/>
        </p:nvPicPr>
        <p:blipFill>
          <a:blip r:embed="rId5">
            <a:alphaModFix/>
          </a:blip>
          <a:stretch>
            <a:fillRect/>
          </a:stretch>
        </p:blipFill>
        <p:spPr>
          <a:xfrm>
            <a:off x="5742700" y="984525"/>
            <a:ext cx="3043824" cy="194918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4"/>
          <p:cNvSpPr txBox="1"/>
          <p:nvPr>
            <p:ph type="title"/>
          </p:nvPr>
        </p:nvSpPr>
        <p:spPr>
          <a:xfrm>
            <a:off x="3241650" y="91565"/>
            <a:ext cx="2660700" cy="7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999999"/>
              </a:buClr>
              <a:buFont typeface="Montserrat"/>
              <a:buNone/>
            </a:pPr>
            <a:r>
              <a:rPr b="1" lang="en" sz="1200">
                <a:solidFill>
                  <a:srgbClr val="999999"/>
                </a:solidFill>
                <a:latin typeface="Montserrat"/>
                <a:ea typeface="Montserrat"/>
                <a:cs typeface="Montserrat"/>
                <a:sym typeface="Montserrat"/>
              </a:rPr>
              <a:t>HTML 5 and CSS</a:t>
            </a:r>
            <a:endParaRPr>
              <a:solidFill>
                <a:schemeClr val="dk1"/>
              </a:solidFill>
            </a:endParaRPr>
          </a:p>
          <a:p>
            <a:pPr indent="0" lvl="0" marL="0" rtl="0" algn="ctr">
              <a:spcBef>
                <a:spcPts val="0"/>
              </a:spcBef>
              <a:spcAft>
                <a:spcPts val="0"/>
              </a:spcAft>
              <a:buNone/>
            </a:pPr>
            <a:r>
              <a:t/>
            </a:r>
            <a:endParaRPr/>
          </a:p>
        </p:txBody>
      </p:sp>
      <p:sp>
        <p:nvSpPr>
          <p:cNvPr id="613" name="Google Shape;613;p84"/>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419100" lvl="0" marL="0" rtl="0" algn="l">
              <a:spcBef>
                <a:spcPts val="0"/>
              </a:spcBef>
              <a:spcAft>
                <a:spcPts val="0"/>
              </a:spcAft>
              <a:buNone/>
            </a:pPr>
            <a:r>
              <a:t/>
            </a:r>
            <a:endParaRPr/>
          </a:p>
        </p:txBody>
      </p:sp>
      <p:sp>
        <p:nvSpPr>
          <p:cNvPr id="614" name="Google Shape;614;p84"/>
          <p:cNvSpPr txBox="1"/>
          <p:nvPr>
            <p:ph idx="2" type="body"/>
          </p:nvPr>
        </p:nvSpPr>
        <p:spPr>
          <a:xfrm>
            <a:off x="4681051" y="956004"/>
            <a:ext cx="3621900" cy="2965500"/>
          </a:xfrm>
          <a:prstGeom prst="rect">
            <a:avLst/>
          </a:prstGeom>
        </p:spPr>
        <p:txBody>
          <a:bodyPr anchorCtr="0" anchor="t" bIns="91425" lIns="91425" spcFirstLastPara="1" rIns="91425" wrap="square" tIns="91425">
            <a:noAutofit/>
          </a:bodyPr>
          <a:lstStyle/>
          <a:p>
            <a:pPr indent="419100" lvl="0" marL="0" rtl="0" algn="l">
              <a:spcBef>
                <a:spcPts val="0"/>
              </a:spcBef>
              <a:spcAft>
                <a:spcPts val="0"/>
              </a:spcAft>
              <a:buNone/>
            </a:pPr>
            <a:r>
              <a:t/>
            </a:r>
            <a:endParaRPr/>
          </a:p>
        </p:txBody>
      </p:sp>
      <p:pic>
        <p:nvPicPr>
          <p:cNvPr id="615" name="Google Shape;615;p84"/>
          <p:cNvPicPr preferRelativeResize="0"/>
          <p:nvPr/>
        </p:nvPicPr>
        <p:blipFill>
          <a:blip r:embed="rId3">
            <a:alphaModFix/>
          </a:blip>
          <a:stretch>
            <a:fillRect/>
          </a:stretch>
        </p:blipFill>
        <p:spPr>
          <a:xfrm>
            <a:off x="576600" y="355288"/>
            <a:ext cx="7726350" cy="44329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85"/>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434343"/>
              </a:buClr>
              <a:buFont typeface="Montserrat"/>
              <a:buNone/>
            </a:pPr>
            <a:r>
              <a:rPr b="0" i="0" lang="en" sz="2400" u="none" cap="none" strike="noStrike">
                <a:solidFill>
                  <a:srgbClr val="434343"/>
                </a:solidFill>
                <a:latin typeface="Montserrat"/>
                <a:ea typeface="Montserrat"/>
                <a:cs typeface="Montserrat"/>
                <a:sym typeface="Montserrat"/>
              </a:rPr>
              <a:t>CSS</a:t>
            </a:r>
            <a:endParaRPr/>
          </a:p>
        </p:txBody>
      </p:sp>
      <p:sp>
        <p:nvSpPr>
          <p:cNvPr id="621" name="Google Shape;621;p85"/>
          <p:cNvSpPr txBox="1"/>
          <p:nvPr/>
        </p:nvSpPr>
        <p:spPr>
          <a:xfrm>
            <a:off x="3858675" y="528406"/>
            <a:ext cx="1426500" cy="55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Montserrat"/>
              <a:buNone/>
            </a:pPr>
            <a:r>
              <a:t/>
            </a:r>
            <a:endParaRPr b="0" i="0" sz="1400" u="none" cap="none" strike="noStrike">
              <a:solidFill>
                <a:srgbClr val="000000"/>
              </a:solidFill>
              <a:latin typeface="Arial"/>
              <a:ea typeface="Arial"/>
              <a:cs typeface="Arial"/>
              <a:sym typeface="Arial"/>
            </a:endParaRPr>
          </a:p>
        </p:txBody>
      </p:sp>
      <p:sp>
        <p:nvSpPr>
          <p:cNvPr id="622" name="Google Shape;622;p85"/>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Droid Serif"/>
              <a:buNone/>
            </a:pPr>
            <a:r>
              <a:rPr b="0" i="0" lang="en" sz="1800" u="none" cap="none" strike="noStrike">
                <a:solidFill>
                  <a:srgbClr val="FFFFFF"/>
                </a:solidFill>
                <a:latin typeface="Droid Serif"/>
                <a:ea typeface="Droid Serif"/>
                <a:cs typeface="Droid Serif"/>
                <a:sym typeface="Droid Serif"/>
              </a:rPr>
              <a:t>Exercise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86"/>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a:t>
            </a:r>
            <a:endParaRPr/>
          </a:p>
        </p:txBody>
      </p:sp>
      <p:sp>
        <p:nvSpPr>
          <p:cNvPr id="628" name="Google Shape;628;p86"/>
          <p:cNvSpPr txBox="1"/>
          <p:nvPr/>
        </p:nvSpPr>
        <p:spPr>
          <a:xfrm>
            <a:off x="580813" y="944700"/>
            <a:ext cx="8134500" cy="1317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Consolas"/>
              <a:buNone/>
            </a:pPr>
            <a:r>
              <a:t/>
            </a:r>
            <a:endParaRPr b="1" i="0" sz="3600" u="sng" cap="none" strike="noStrike">
              <a:solidFill>
                <a:schemeClr val="dk1"/>
              </a:solidFill>
              <a:latin typeface="Consolas"/>
              <a:ea typeface="Consolas"/>
              <a:cs typeface="Consolas"/>
              <a:sym typeface="Consolas"/>
            </a:endParaRPr>
          </a:p>
          <a:p>
            <a:pPr indent="-317500" lvl="0" marL="457200" marR="0" rtl="0" algn="l">
              <a:lnSpc>
                <a:spcPct val="150000"/>
              </a:lnSpc>
              <a:spcBef>
                <a:spcPts val="400"/>
              </a:spcBef>
              <a:spcAft>
                <a:spcPts val="0"/>
              </a:spcAft>
              <a:buSzPts val="1400"/>
              <a:buFont typeface="Consolas"/>
              <a:buAutoNum type="arabicPeriod"/>
            </a:pPr>
            <a:r>
              <a:rPr b="1" i="0" lang="en" u="none" cap="none" strike="noStrike">
                <a:solidFill>
                  <a:schemeClr val="dk1"/>
                </a:solidFill>
                <a:latin typeface="Consolas"/>
                <a:ea typeface="Consolas"/>
                <a:cs typeface="Consolas"/>
                <a:sym typeface="Consolas"/>
              </a:rPr>
              <a:t>Create </a:t>
            </a:r>
            <a:r>
              <a:rPr b="1" lang="en">
                <a:solidFill>
                  <a:schemeClr val="dk1"/>
                </a:solidFill>
                <a:latin typeface="Consolas"/>
                <a:ea typeface="Consolas"/>
                <a:cs typeface="Consolas"/>
                <a:sym typeface="Consolas"/>
              </a:rPr>
              <a:t>a new HTML </a:t>
            </a:r>
            <a:r>
              <a:rPr b="1" i="0" lang="en" u="none" cap="none" strike="noStrike">
                <a:solidFill>
                  <a:schemeClr val="dk1"/>
                </a:solidFill>
                <a:latin typeface="Consolas"/>
                <a:ea typeface="Consolas"/>
                <a:cs typeface="Consolas"/>
                <a:sym typeface="Consolas"/>
              </a:rPr>
              <a:t>page called </a:t>
            </a:r>
            <a:r>
              <a:rPr b="1" i="0" lang="en" u="none" cap="none" strike="noStrike">
                <a:solidFill>
                  <a:srgbClr val="0000FF"/>
                </a:solidFill>
                <a:latin typeface="Consolas"/>
                <a:ea typeface="Consolas"/>
                <a:cs typeface="Consolas"/>
                <a:sym typeface="Consolas"/>
              </a:rPr>
              <a:t>css1.html</a:t>
            </a:r>
            <a:r>
              <a:rPr b="1" i="0" lang="en" u="none" cap="none" strike="noStrike">
                <a:solidFill>
                  <a:schemeClr val="dk1"/>
                </a:solidFill>
                <a:latin typeface="Consolas"/>
                <a:ea typeface="Consolas"/>
                <a:cs typeface="Consolas"/>
                <a:sym typeface="Consolas"/>
              </a:rPr>
              <a:t> that looks similar to this </a:t>
            </a:r>
            <a:endParaRPr b="1" i="0" u="none" cap="none" strike="noStrike">
              <a:solidFill>
                <a:schemeClr val="dk1"/>
              </a:solidFill>
              <a:latin typeface="Consolas"/>
              <a:ea typeface="Consolas"/>
              <a:cs typeface="Consolas"/>
              <a:sym typeface="Consolas"/>
            </a:endParaRPr>
          </a:p>
          <a:p>
            <a:pPr indent="-317500" lvl="0" marL="457200" marR="0" rtl="0" algn="l">
              <a:lnSpc>
                <a:spcPct val="150000"/>
              </a:lnSpc>
              <a:spcBef>
                <a:spcPts val="0"/>
              </a:spcBef>
              <a:spcAft>
                <a:spcPts val="0"/>
              </a:spcAft>
              <a:buSzPts val="1400"/>
              <a:buFont typeface="Consolas"/>
              <a:buAutoNum type="arabicPeriod"/>
            </a:pPr>
            <a:r>
              <a:rPr b="1" lang="en">
                <a:solidFill>
                  <a:schemeClr val="dk1"/>
                </a:solidFill>
                <a:latin typeface="Consolas"/>
                <a:ea typeface="Consolas"/>
                <a:cs typeface="Consolas"/>
                <a:sym typeface="Consolas"/>
              </a:rPr>
              <a:t>L</a:t>
            </a:r>
            <a:r>
              <a:rPr b="1" i="0" lang="en" u="none" cap="none" strike="noStrike">
                <a:solidFill>
                  <a:schemeClr val="dk1"/>
                </a:solidFill>
                <a:latin typeface="Consolas"/>
                <a:ea typeface="Consolas"/>
                <a:cs typeface="Consolas"/>
                <a:sym typeface="Consolas"/>
              </a:rPr>
              <a:t>ink</a:t>
            </a:r>
            <a:r>
              <a:rPr b="1" lang="en">
                <a:solidFill>
                  <a:schemeClr val="dk1"/>
                </a:solidFill>
                <a:latin typeface="Consolas"/>
                <a:ea typeface="Consolas"/>
                <a:cs typeface="Consolas"/>
                <a:sym typeface="Consolas"/>
              </a:rPr>
              <a:t>  the HTML page</a:t>
            </a:r>
            <a:r>
              <a:rPr b="1" i="0" lang="en" u="none" cap="none" strike="noStrike">
                <a:solidFill>
                  <a:schemeClr val="dk1"/>
                </a:solidFill>
                <a:latin typeface="Consolas"/>
                <a:ea typeface="Consolas"/>
                <a:cs typeface="Consolas"/>
                <a:sym typeface="Consolas"/>
              </a:rPr>
              <a:t> to an external stylesheet called </a:t>
            </a:r>
            <a:r>
              <a:rPr b="1" i="0" lang="en" u="none" cap="none" strike="noStrike">
                <a:solidFill>
                  <a:srgbClr val="0000FF"/>
                </a:solidFill>
                <a:latin typeface="Consolas"/>
                <a:ea typeface="Consolas"/>
                <a:cs typeface="Consolas"/>
                <a:sym typeface="Consolas"/>
              </a:rPr>
              <a:t>style3.css </a:t>
            </a:r>
            <a:r>
              <a:rPr b="1" i="0" lang="en" u="none" cap="none" strike="noStrike">
                <a:solidFill>
                  <a:schemeClr val="dk1"/>
                </a:solidFill>
                <a:latin typeface="Consolas"/>
                <a:ea typeface="Consolas"/>
                <a:cs typeface="Consolas"/>
                <a:sym typeface="Consolas"/>
              </a:rPr>
              <a:t>(links should change color when you hover over them)</a:t>
            </a:r>
            <a:endParaRPr b="1">
              <a:solidFill>
                <a:schemeClr val="dk1"/>
              </a:solidFill>
              <a:latin typeface="Consolas"/>
              <a:ea typeface="Consolas"/>
              <a:cs typeface="Consolas"/>
              <a:sym typeface="Consolas"/>
            </a:endParaRPr>
          </a:p>
          <a:p>
            <a:pPr indent="-317500" lvl="0" marL="457200" marR="0" rtl="0" algn="l">
              <a:lnSpc>
                <a:spcPct val="150000"/>
              </a:lnSpc>
              <a:spcBef>
                <a:spcPts val="0"/>
              </a:spcBef>
              <a:spcAft>
                <a:spcPts val="0"/>
              </a:spcAft>
              <a:buSzPts val="1400"/>
              <a:buFont typeface="Consolas"/>
              <a:buAutoNum type="arabicPeriod"/>
            </a:pPr>
            <a:r>
              <a:rPr b="1" lang="en">
                <a:solidFill>
                  <a:schemeClr val="dk1"/>
                </a:solidFill>
                <a:latin typeface="Consolas"/>
                <a:ea typeface="Consolas"/>
                <a:cs typeface="Consolas"/>
                <a:sym typeface="Consolas"/>
              </a:rPr>
              <a:t>P</a:t>
            </a:r>
            <a:r>
              <a:rPr b="1" i="0" lang="en" u="none" cap="none" strike="noStrike">
                <a:solidFill>
                  <a:schemeClr val="dk1"/>
                </a:solidFill>
                <a:latin typeface="Consolas"/>
                <a:ea typeface="Consolas"/>
                <a:cs typeface="Consolas"/>
                <a:sym typeface="Consolas"/>
              </a:rPr>
              <a:t>lace HTML Page in </a:t>
            </a:r>
            <a:r>
              <a:rPr b="1" i="0" lang="en" u="none" cap="none" strike="noStrike">
                <a:solidFill>
                  <a:srgbClr val="0000FF"/>
                </a:solidFill>
                <a:latin typeface="Consolas"/>
                <a:ea typeface="Consolas"/>
                <a:cs typeface="Consolas"/>
                <a:sym typeface="Consolas"/>
              </a:rPr>
              <a:t>public_html/class-samples/</a:t>
            </a:r>
            <a:r>
              <a:rPr b="1" i="0" lang="en" u="none" cap="none" strike="noStrike">
                <a:solidFill>
                  <a:schemeClr val="dk1"/>
                </a:solidFill>
                <a:latin typeface="Consolas"/>
                <a:ea typeface="Consolas"/>
                <a:cs typeface="Consolas"/>
                <a:sym typeface="Consolas"/>
              </a:rPr>
              <a:t> f</a:t>
            </a:r>
            <a:r>
              <a:rPr b="1" lang="en">
                <a:solidFill>
                  <a:schemeClr val="dk1"/>
                </a:solidFill>
                <a:latin typeface="Consolas"/>
                <a:ea typeface="Consolas"/>
                <a:cs typeface="Consolas"/>
                <a:sym typeface="Consolas"/>
              </a:rPr>
              <a:t>older </a:t>
            </a:r>
            <a:endParaRPr b="1">
              <a:solidFill>
                <a:schemeClr val="dk1"/>
              </a:solidFill>
              <a:latin typeface="Consolas"/>
              <a:ea typeface="Consolas"/>
              <a:cs typeface="Consolas"/>
              <a:sym typeface="Consolas"/>
            </a:endParaRPr>
          </a:p>
          <a:p>
            <a:pPr indent="-317500" lvl="0" marL="457200" marR="0" rtl="0" algn="l">
              <a:lnSpc>
                <a:spcPct val="150000"/>
              </a:lnSpc>
              <a:spcBef>
                <a:spcPts val="0"/>
              </a:spcBef>
              <a:spcAft>
                <a:spcPts val="0"/>
              </a:spcAft>
              <a:buSzPts val="1400"/>
              <a:buFont typeface="Consolas"/>
              <a:buAutoNum type="arabicPeriod"/>
            </a:pPr>
            <a:r>
              <a:rPr b="1" lang="en">
                <a:solidFill>
                  <a:schemeClr val="dk1"/>
                </a:solidFill>
                <a:latin typeface="Consolas"/>
                <a:ea typeface="Consolas"/>
                <a:cs typeface="Consolas"/>
                <a:sym typeface="Consolas"/>
              </a:rPr>
              <a:t>Save the </a:t>
            </a:r>
            <a:r>
              <a:rPr b="1" lang="en">
                <a:solidFill>
                  <a:srgbClr val="0000FF"/>
                </a:solidFill>
                <a:latin typeface="Consolas"/>
                <a:ea typeface="Consolas"/>
                <a:cs typeface="Consolas"/>
                <a:sym typeface="Consolas"/>
              </a:rPr>
              <a:t>style3.css</a:t>
            </a:r>
            <a:r>
              <a:rPr b="1" lang="en">
                <a:solidFill>
                  <a:schemeClr val="dk1"/>
                </a:solidFill>
                <a:latin typeface="Consolas"/>
                <a:ea typeface="Consolas"/>
                <a:cs typeface="Consolas"/>
                <a:sym typeface="Consolas"/>
              </a:rPr>
              <a:t> page in </a:t>
            </a:r>
            <a:r>
              <a:rPr b="1" lang="en">
                <a:solidFill>
                  <a:srgbClr val="0000FF"/>
                </a:solidFill>
                <a:latin typeface="Consolas"/>
                <a:ea typeface="Consolas"/>
                <a:cs typeface="Consolas"/>
                <a:sym typeface="Consolas"/>
              </a:rPr>
              <a:t>public_html/class-samples/css </a:t>
            </a:r>
            <a:r>
              <a:rPr b="1" lang="en">
                <a:solidFill>
                  <a:schemeClr val="dk1"/>
                </a:solidFill>
                <a:latin typeface="Consolas"/>
                <a:ea typeface="Consolas"/>
                <a:cs typeface="Consolas"/>
                <a:sym typeface="Consolas"/>
              </a:rPr>
              <a:t>folder</a:t>
            </a:r>
            <a:endParaRPr/>
          </a:p>
          <a:p>
            <a:pPr indent="0" lvl="0" marL="457200" marR="0" rtl="0" algn="l">
              <a:lnSpc>
                <a:spcPct val="150000"/>
              </a:lnSpc>
              <a:spcBef>
                <a:spcPts val="0"/>
              </a:spcBef>
              <a:spcAft>
                <a:spcPts val="0"/>
              </a:spcAft>
              <a:buClr>
                <a:schemeClr val="hlink"/>
              </a:buClr>
              <a:buFont typeface="Consolas"/>
              <a:buNone/>
            </a:pPr>
            <a:r>
              <a:t/>
            </a:r>
            <a:endParaRPr b="0" i="0" sz="14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Font typeface="Arial"/>
              <a:buNone/>
            </a:pPr>
            <a:r>
              <a:t/>
            </a:r>
            <a:endParaRPr b="1" i="0" sz="1200" u="sng" cap="none" strike="noStrike">
              <a:solidFill>
                <a:schemeClr val="dk1"/>
              </a:solidFill>
              <a:latin typeface="Consolas"/>
              <a:ea typeface="Consolas"/>
              <a:cs typeface="Consolas"/>
              <a:sym typeface="Consolas"/>
            </a:endParaRPr>
          </a:p>
        </p:txBody>
      </p:sp>
      <p:pic>
        <p:nvPicPr>
          <p:cNvPr id="629" name="Google Shape;629;p86"/>
          <p:cNvPicPr preferRelativeResize="0"/>
          <p:nvPr/>
        </p:nvPicPr>
        <p:blipFill>
          <a:blip r:embed="rId3">
            <a:alphaModFix/>
          </a:blip>
          <a:stretch>
            <a:fillRect/>
          </a:stretch>
        </p:blipFill>
        <p:spPr>
          <a:xfrm>
            <a:off x="495700" y="1937425"/>
            <a:ext cx="8304725" cy="25539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87"/>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a:t>
            </a:r>
            <a:endParaRPr/>
          </a:p>
        </p:txBody>
      </p:sp>
      <p:sp>
        <p:nvSpPr>
          <p:cNvPr id="635" name="Google Shape;635;p87"/>
          <p:cNvSpPr txBox="1"/>
          <p:nvPr/>
        </p:nvSpPr>
        <p:spPr>
          <a:xfrm>
            <a:off x="469800" y="2469775"/>
            <a:ext cx="8204400" cy="1761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400"/>
              </a:spcBef>
              <a:spcAft>
                <a:spcPts val="0"/>
              </a:spcAft>
              <a:buClr>
                <a:schemeClr val="dk1"/>
              </a:buClr>
              <a:buFont typeface="Consolas"/>
              <a:buNone/>
            </a:pPr>
            <a:r>
              <a:rPr lang="en" sz="1800">
                <a:solidFill>
                  <a:srgbClr val="434343"/>
                </a:solidFill>
                <a:latin typeface="Consolas"/>
                <a:ea typeface="Consolas"/>
                <a:cs typeface="Consolas"/>
                <a:sym typeface="Consolas"/>
              </a:rPr>
              <a:t>Create part of the Cartoon Network website in the next slide using HTML 5 and CSS- </a:t>
            </a:r>
            <a:r>
              <a:rPr lang="en" sz="1800">
                <a:solidFill>
                  <a:srgbClr val="434343"/>
                </a:solidFill>
                <a:latin typeface="Consolas"/>
                <a:ea typeface="Consolas"/>
                <a:cs typeface="Consolas"/>
                <a:sym typeface="Consolas"/>
              </a:rPr>
              <a:t>(Instructor will  send images)</a:t>
            </a:r>
            <a:endParaRPr sz="1800">
              <a:solidFill>
                <a:srgbClr val="434343"/>
              </a:solidFill>
              <a:latin typeface="Consolas"/>
              <a:ea typeface="Consolas"/>
              <a:cs typeface="Consolas"/>
              <a:sym typeface="Consolas"/>
            </a:endParaRPr>
          </a:p>
          <a:p>
            <a:pPr indent="-342900" lvl="0" marL="457200" marR="0" rtl="0" algn="l">
              <a:lnSpc>
                <a:spcPct val="150000"/>
              </a:lnSpc>
              <a:spcBef>
                <a:spcPts val="400"/>
              </a:spcBef>
              <a:spcAft>
                <a:spcPts val="0"/>
              </a:spcAft>
              <a:buSzPts val="1800"/>
              <a:buFont typeface="Consolas"/>
              <a:buAutoNum type="arabicPeriod"/>
            </a:pPr>
            <a:r>
              <a:rPr lang="en" sz="1800">
                <a:solidFill>
                  <a:srgbClr val="434343"/>
                </a:solidFill>
                <a:latin typeface="Consolas"/>
                <a:ea typeface="Consolas"/>
                <a:cs typeface="Consolas"/>
                <a:sym typeface="Consolas"/>
              </a:rPr>
              <a:t>Name the page </a:t>
            </a:r>
            <a:r>
              <a:rPr lang="en" sz="1800">
                <a:solidFill>
                  <a:srgbClr val="0000FF"/>
                </a:solidFill>
                <a:latin typeface="Consolas"/>
                <a:ea typeface="Consolas"/>
                <a:cs typeface="Consolas"/>
                <a:sym typeface="Consolas"/>
              </a:rPr>
              <a:t>cartoon.html</a:t>
            </a:r>
            <a:r>
              <a:rPr lang="en" sz="1800">
                <a:solidFill>
                  <a:srgbClr val="434343"/>
                </a:solidFill>
                <a:latin typeface="Consolas"/>
                <a:ea typeface="Consolas"/>
                <a:cs typeface="Consolas"/>
                <a:sym typeface="Consolas"/>
              </a:rPr>
              <a:t> and save it to </a:t>
            </a:r>
            <a:r>
              <a:rPr lang="en" sz="1800">
                <a:solidFill>
                  <a:srgbClr val="0000FF"/>
                </a:solidFill>
                <a:latin typeface="Consolas"/>
                <a:ea typeface="Consolas"/>
                <a:cs typeface="Consolas"/>
                <a:sym typeface="Consolas"/>
              </a:rPr>
              <a:t>public_html/class-samples/</a:t>
            </a:r>
            <a:endParaRPr sz="1800">
              <a:solidFill>
                <a:srgbClr val="434343"/>
              </a:solidFill>
              <a:latin typeface="Consolas"/>
              <a:ea typeface="Consolas"/>
              <a:cs typeface="Consolas"/>
              <a:sym typeface="Consolas"/>
            </a:endParaRPr>
          </a:p>
          <a:p>
            <a:pPr indent="-342900" lvl="0" marL="457200" rtl="0" algn="l">
              <a:lnSpc>
                <a:spcPct val="150000"/>
              </a:lnSpc>
              <a:spcBef>
                <a:spcPts val="0"/>
              </a:spcBef>
              <a:spcAft>
                <a:spcPts val="0"/>
              </a:spcAft>
              <a:buSzPts val="1800"/>
              <a:buFont typeface="Consolas"/>
              <a:buAutoNum type="arabicPeriod"/>
            </a:pPr>
            <a:r>
              <a:rPr lang="en" sz="1800">
                <a:solidFill>
                  <a:srgbClr val="434343"/>
                </a:solidFill>
                <a:latin typeface="Consolas"/>
                <a:ea typeface="Consolas"/>
                <a:cs typeface="Consolas"/>
                <a:sym typeface="Consolas"/>
              </a:rPr>
              <a:t>Link the CSS page to an external stylesheet called </a:t>
            </a:r>
            <a:r>
              <a:rPr lang="en" sz="1800">
                <a:solidFill>
                  <a:srgbClr val="0000FF"/>
                </a:solidFill>
                <a:latin typeface="Consolas"/>
                <a:ea typeface="Consolas"/>
                <a:cs typeface="Consolas"/>
                <a:sym typeface="Consolas"/>
              </a:rPr>
              <a:t>cartoon.css </a:t>
            </a:r>
            <a:r>
              <a:rPr lang="en" sz="1800">
                <a:solidFill>
                  <a:srgbClr val="434343"/>
                </a:solidFill>
                <a:latin typeface="Consolas"/>
                <a:ea typeface="Consolas"/>
                <a:cs typeface="Consolas"/>
                <a:sym typeface="Consolas"/>
              </a:rPr>
              <a:t>and save it to </a:t>
            </a:r>
            <a:r>
              <a:rPr lang="en" sz="1800">
                <a:solidFill>
                  <a:srgbClr val="0000FF"/>
                </a:solidFill>
                <a:latin typeface="Consolas"/>
                <a:ea typeface="Consolas"/>
                <a:cs typeface="Consolas"/>
                <a:sym typeface="Consolas"/>
              </a:rPr>
              <a:t>public_html/class-samples/css</a:t>
            </a:r>
            <a:endParaRPr sz="1800">
              <a:solidFill>
                <a:srgbClr val="434343"/>
              </a:solidFill>
              <a:latin typeface="Consolas"/>
              <a:ea typeface="Consolas"/>
              <a:cs typeface="Consolas"/>
              <a:sym typeface="Consolas"/>
            </a:endParaRPr>
          </a:p>
          <a:p>
            <a:pPr indent="-342900" lvl="0" marL="457200" marR="0" rtl="0" algn="l">
              <a:lnSpc>
                <a:spcPct val="150000"/>
              </a:lnSpc>
              <a:spcBef>
                <a:spcPts val="0"/>
              </a:spcBef>
              <a:spcAft>
                <a:spcPts val="0"/>
              </a:spcAft>
              <a:buSzPts val="1800"/>
              <a:buFont typeface="Consolas"/>
              <a:buAutoNum type="arabicPeriod"/>
            </a:pPr>
            <a:r>
              <a:rPr lang="en" sz="1800">
                <a:solidFill>
                  <a:srgbClr val="434343"/>
                </a:solidFill>
                <a:latin typeface="Consolas"/>
                <a:ea typeface="Consolas"/>
                <a:cs typeface="Consolas"/>
                <a:sym typeface="Consolas"/>
              </a:rPr>
              <a:t>Links on page should hover light blue when mouse passes over them.</a:t>
            </a:r>
            <a:endParaRPr sz="1800">
              <a:solidFill>
                <a:srgbClr val="434343"/>
              </a:solidFill>
              <a:latin typeface="Consolas"/>
              <a:ea typeface="Consolas"/>
              <a:cs typeface="Consolas"/>
              <a:sym typeface="Consolas"/>
            </a:endParaRPr>
          </a:p>
          <a:p>
            <a:pPr indent="-342900" lvl="0" marL="457200" marR="0" rtl="0" algn="l">
              <a:lnSpc>
                <a:spcPct val="150000"/>
              </a:lnSpc>
              <a:spcBef>
                <a:spcPts val="0"/>
              </a:spcBef>
              <a:spcAft>
                <a:spcPts val="0"/>
              </a:spcAft>
              <a:buSzPts val="1800"/>
              <a:buFont typeface="Consolas"/>
              <a:buAutoNum type="arabicPeriod"/>
            </a:pPr>
            <a:r>
              <a:rPr lang="en" sz="1800">
                <a:solidFill>
                  <a:srgbClr val="434343"/>
                </a:solidFill>
                <a:latin typeface="Consolas"/>
                <a:ea typeface="Consolas"/>
                <a:cs typeface="Consolas"/>
                <a:sym typeface="Consolas"/>
              </a:rPr>
              <a:t>Upload the </a:t>
            </a:r>
            <a:r>
              <a:rPr lang="en" sz="1800">
                <a:solidFill>
                  <a:srgbClr val="0000FF"/>
                </a:solidFill>
                <a:latin typeface="Consolas"/>
                <a:ea typeface="Consolas"/>
                <a:cs typeface="Consolas"/>
                <a:sym typeface="Consolas"/>
              </a:rPr>
              <a:t>images</a:t>
            </a:r>
            <a:r>
              <a:rPr lang="en" sz="1800">
                <a:solidFill>
                  <a:srgbClr val="434343"/>
                </a:solidFill>
                <a:latin typeface="Consolas"/>
                <a:ea typeface="Consolas"/>
                <a:cs typeface="Consolas"/>
                <a:sym typeface="Consolas"/>
              </a:rPr>
              <a:t>, </a:t>
            </a:r>
            <a:r>
              <a:rPr lang="en" sz="1800">
                <a:solidFill>
                  <a:srgbClr val="0000FF"/>
                </a:solidFill>
                <a:latin typeface="Consolas"/>
                <a:ea typeface="Consolas"/>
                <a:cs typeface="Consolas"/>
                <a:sym typeface="Consolas"/>
              </a:rPr>
              <a:t>cartoon</a:t>
            </a:r>
            <a:r>
              <a:rPr lang="en" sz="1800">
                <a:solidFill>
                  <a:srgbClr val="0000FF"/>
                </a:solidFill>
                <a:latin typeface="Consolas"/>
                <a:ea typeface="Consolas"/>
                <a:cs typeface="Consolas"/>
                <a:sym typeface="Consolas"/>
              </a:rPr>
              <a:t>.css </a:t>
            </a:r>
            <a:r>
              <a:rPr lang="en" sz="1800">
                <a:solidFill>
                  <a:srgbClr val="434343"/>
                </a:solidFill>
                <a:latin typeface="Consolas"/>
                <a:ea typeface="Consolas"/>
                <a:cs typeface="Consolas"/>
                <a:sym typeface="Consolas"/>
              </a:rPr>
              <a:t>and </a:t>
            </a:r>
            <a:r>
              <a:rPr lang="en" sz="1800">
                <a:solidFill>
                  <a:srgbClr val="0000FF"/>
                </a:solidFill>
                <a:latin typeface="Consolas"/>
                <a:ea typeface="Consolas"/>
                <a:cs typeface="Consolas"/>
                <a:sym typeface="Consolas"/>
              </a:rPr>
              <a:t>cartoon.html </a:t>
            </a:r>
            <a:r>
              <a:rPr lang="en" sz="1800">
                <a:solidFill>
                  <a:srgbClr val="434343"/>
                </a:solidFill>
                <a:latin typeface="Consolas"/>
                <a:ea typeface="Consolas"/>
                <a:cs typeface="Consolas"/>
                <a:sym typeface="Consolas"/>
              </a:rPr>
              <a:t>files up to the web server and send the instructor the link</a:t>
            </a:r>
            <a:endParaRPr sz="1800">
              <a:solidFill>
                <a:srgbClr val="0000FF"/>
              </a:solidFill>
              <a:latin typeface="Consolas"/>
              <a:ea typeface="Consolas"/>
              <a:cs typeface="Consolas"/>
              <a:sym typeface="Consolas"/>
            </a:endParaRPr>
          </a:p>
          <a:p>
            <a:pPr indent="0" lvl="0" marL="0" marR="0" rtl="0" algn="l">
              <a:lnSpc>
                <a:spcPct val="150000"/>
              </a:lnSpc>
              <a:spcBef>
                <a:spcPts val="400"/>
              </a:spcBef>
              <a:spcAft>
                <a:spcPts val="0"/>
              </a:spcAft>
              <a:buNone/>
            </a:pPr>
            <a:r>
              <a:t/>
            </a:r>
            <a:endParaRPr sz="1800">
              <a:solidFill>
                <a:srgbClr val="0000FF"/>
              </a:solidFill>
              <a:latin typeface="Consolas"/>
              <a:ea typeface="Consolas"/>
              <a:cs typeface="Consolas"/>
              <a:sym typeface="Consolas"/>
            </a:endParaRPr>
          </a:p>
          <a:p>
            <a:pPr indent="0" lvl="0" marL="0" marR="0" rtl="0" algn="l">
              <a:lnSpc>
                <a:spcPct val="150000"/>
              </a:lnSpc>
              <a:spcBef>
                <a:spcPts val="400"/>
              </a:spcBef>
              <a:spcAft>
                <a:spcPts val="0"/>
              </a:spcAft>
              <a:buClr>
                <a:schemeClr val="dk1"/>
              </a:buClr>
              <a:buFont typeface="Consolas"/>
              <a:buNone/>
            </a:pPr>
            <a:r>
              <a:t/>
            </a:r>
            <a:endParaRPr sz="1800">
              <a:latin typeface="Consolas"/>
              <a:ea typeface="Consolas"/>
              <a:cs typeface="Consolas"/>
              <a:sym typeface="Consolas"/>
            </a:endParaRPr>
          </a:p>
          <a:p>
            <a:pPr indent="0" lvl="0" marL="457200" marR="0" rtl="0" algn="l">
              <a:lnSpc>
                <a:spcPct val="150000"/>
              </a:lnSpc>
              <a:spcBef>
                <a:spcPts val="0"/>
              </a:spcBef>
              <a:spcAft>
                <a:spcPts val="0"/>
              </a:spcAft>
              <a:buClr>
                <a:schemeClr val="hlink"/>
              </a:buClr>
              <a:buFont typeface="Consolas"/>
              <a:buNone/>
            </a:pPr>
            <a:r>
              <a:t/>
            </a:r>
            <a:endParaRPr b="0" i="0" sz="1800" u="none" cap="none" strike="noStrike">
              <a:solidFill>
                <a:srgbClr val="000000"/>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Font typeface="Arial"/>
              <a:buNone/>
            </a:pPr>
            <a:r>
              <a:t/>
            </a:r>
            <a:endParaRPr b="1" i="0" sz="1800" u="sng" cap="none" strike="noStrike">
              <a:solidFill>
                <a:schemeClr val="dk1"/>
              </a:solidFill>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8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a:t>
            </a:r>
            <a:endParaRPr/>
          </a:p>
        </p:txBody>
      </p:sp>
      <p:pic>
        <p:nvPicPr>
          <p:cNvPr id="641" name="Google Shape;641;p88"/>
          <p:cNvPicPr preferRelativeResize="0"/>
          <p:nvPr/>
        </p:nvPicPr>
        <p:blipFill>
          <a:blip r:embed="rId3">
            <a:alphaModFix/>
          </a:blip>
          <a:stretch>
            <a:fillRect/>
          </a:stretch>
        </p:blipFill>
        <p:spPr>
          <a:xfrm>
            <a:off x="350138" y="360526"/>
            <a:ext cx="8443723" cy="431665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8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Homework</a:t>
            </a:r>
            <a:endParaRPr/>
          </a:p>
        </p:txBody>
      </p:sp>
      <p:sp>
        <p:nvSpPr>
          <p:cNvPr id="647" name="Google Shape;647;p89"/>
          <p:cNvSpPr txBox="1"/>
          <p:nvPr/>
        </p:nvSpPr>
        <p:spPr>
          <a:xfrm>
            <a:off x="656700" y="1602850"/>
            <a:ext cx="7830600" cy="537900"/>
          </a:xfrm>
          <a:prstGeom prst="rect">
            <a:avLst/>
          </a:prstGeom>
          <a:noFill/>
          <a:ln>
            <a:noFill/>
          </a:ln>
        </p:spPr>
        <p:txBody>
          <a:bodyPr anchorCtr="0" anchor="ctr" bIns="91425" lIns="91425" spcFirstLastPara="1" rIns="91425" wrap="square" tIns="91425">
            <a:noAutofit/>
          </a:bodyPr>
          <a:lstStyle/>
          <a:p>
            <a:pPr indent="0" lvl="0" marL="0" marR="0" rtl="0" algn="l">
              <a:lnSpc>
                <a:spcPct val="240000"/>
              </a:lnSpc>
              <a:spcBef>
                <a:spcPts val="0"/>
              </a:spcBef>
              <a:spcAft>
                <a:spcPts val="0"/>
              </a:spcAft>
              <a:buClr>
                <a:srgbClr val="000000"/>
              </a:buClr>
              <a:buFont typeface="Arial"/>
              <a:buNone/>
            </a:pPr>
            <a:r>
              <a:t/>
            </a:r>
            <a:endParaRPr b="1" i="0" sz="3600" u="sng" cap="none" strike="noStrike">
              <a:solidFill>
                <a:schemeClr val="dk1"/>
              </a:solidFill>
              <a:latin typeface="Consolas"/>
              <a:ea typeface="Consolas"/>
              <a:cs typeface="Consolas"/>
              <a:sym typeface="Consolas"/>
            </a:endParaRPr>
          </a:p>
          <a:p>
            <a:pPr indent="0" lvl="0" marL="457200" marR="0" rtl="0" algn="l">
              <a:lnSpc>
                <a:spcPct val="150000"/>
              </a:lnSpc>
              <a:spcBef>
                <a:spcPts val="400"/>
              </a:spcBef>
              <a:spcAft>
                <a:spcPts val="0"/>
              </a:spcAft>
              <a:buClr>
                <a:schemeClr val="dk1"/>
              </a:buClr>
              <a:buFont typeface="Consolas"/>
              <a:buNone/>
            </a:pPr>
            <a:r>
              <a:rPr b="1" i="0" lang="en" u="none" cap="none" strike="noStrike">
                <a:solidFill>
                  <a:srgbClr val="980000"/>
                </a:solidFill>
                <a:latin typeface="Consolas"/>
                <a:ea typeface="Consolas"/>
                <a:cs typeface="Consolas"/>
                <a:sym typeface="Consolas"/>
              </a:rPr>
              <a:t>HOMEWORK:</a:t>
            </a:r>
            <a:endParaRPr/>
          </a:p>
          <a:p>
            <a:pPr indent="-317500" lvl="0" marL="457200" rtl="0" algn="l">
              <a:lnSpc>
                <a:spcPct val="150000"/>
              </a:lnSpc>
              <a:spcBef>
                <a:spcPts val="0"/>
              </a:spcBef>
              <a:spcAft>
                <a:spcPts val="0"/>
              </a:spcAft>
              <a:buClr>
                <a:schemeClr val="dk1"/>
              </a:buClr>
              <a:buSzPts val="1400"/>
              <a:buFont typeface="Consolas"/>
              <a:buChar char="●"/>
            </a:pPr>
            <a:r>
              <a:rPr b="1" lang="en">
                <a:solidFill>
                  <a:schemeClr val="dk1"/>
                </a:solidFill>
                <a:latin typeface="Consolas"/>
                <a:ea typeface="Consolas"/>
                <a:cs typeface="Consolas"/>
                <a:sym typeface="Consolas"/>
              </a:rPr>
              <a:t>Finish Safety html project and email link to me.</a:t>
            </a:r>
            <a:endParaRPr b="1">
              <a:solidFill>
                <a:schemeClr val="dk1"/>
              </a:solidFill>
              <a:latin typeface="Consolas"/>
              <a:ea typeface="Consolas"/>
              <a:cs typeface="Consolas"/>
              <a:sym typeface="Consolas"/>
            </a:endParaRPr>
          </a:p>
          <a:p>
            <a:pPr indent="-317500" lvl="0" marL="457200" rtl="0" algn="l">
              <a:lnSpc>
                <a:spcPct val="150000"/>
              </a:lnSpc>
              <a:spcBef>
                <a:spcPts val="0"/>
              </a:spcBef>
              <a:spcAft>
                <a:spcPts val="0"/>
              </a:spcAft>
              <a:buClr>
                <a:schemeClr val="dk1"/>
              </a:buClr>
              <a:buSzPts val="1400"/>
              <a:buFont typeface="Consolas"/>
              <a:buChar char="●"/>
            </a:pPr>
            <a:r>
              <a:rPr b="1" lang="en">
                <a:solidFill>
                  <a:schemeClr val="dk1"/>
                </a:solidFill>
                <a:latin typeface="Consolas"/>
                <a:ea typeface="Consolas"/>
                <a:cs typeface="Consolas"/>
                <a:sym typeface="Consolas"/>
              </a:rPr>
              <a:t>Finish Cartoon CSS sample and post to web server (email the link to me)</a:t>
            </a:r>
            <a:endParaRPr b="1">
              <a:solidFill>
                <a:schemeClr val="dk1"/>
              </a:solidFill>
              <a:latin typeface="Consolas"/>
              <a:ea typeface="Consolas"/>
              <a:cs typeface="Consolas"/>
              <a:sym typeface="Consolas"/>
            </a:endParaRPr>
          </a:p>
          <a:p>
            <a:pPr indent="0" lvl="0" marL="1828800" rtl="0" algn="l">
              <a:lnSpc>
                <a:spcPct val="150000"/>
              </a:lnSpc>
              <a:spcBef>
                <a:spcPts val="0"/>
              </a:spcBef>
              <a:spcAft>
                <a:spcPts val="0"/>
              </a:spcAft>
              <a:buClr>
                <a:schemeClr val="dk1"/>
              </a:buClr>
              <a:buSzPts val="1100"/>
              <a:buFont typeface="Arial"/>
              <a:buNone/>
            </a:pPr>
            <a:r>
              <a:rPr b="1" lang="en">
                <a:solidFill>
                  <a:srgbClr val="0000FF"/>
                </a:solidFill>
                <a:latin typeface="Consolas"/>
                <a:ea typeface="Consolas"/>
                <a:cs typeface="Consolas"/>
                <a:sym typeface="Consolas"/>
              </a:rPr>
              <a:t>public_html/class-samples/cartoon.html</a:t>
            </a:r>
            <a:endParaRPr>
              <a:solidFill>
                <a:srgbClr val="0000FF"/>
              </a:solidFill>
            </a:endParaRPr>
          </a:p>
          <a:p>
            <a:pPr indent="-317500" lvl="0" marL="457200" rtl="0" algn="l">
              <a:lnSpc>
                <a:spcPct val="150000"/>
              </a:lnSpc>
              <a:spcBef>
                <a:spcPts val="0"/>
              </a:spcBef>
              <a:spcAft>
                <a:spcPts val="0"/>
              </a:spcAft>
              <a:buClr>
                <a:schemeClr val="dk1"/>
              </a:buClr>
              <a:buSzPts val="1400"/>
              <a:buFont typeface="Consolas"/>
              <a:buChar char="●"/>
            </a:pPr>
            <a:r>
              <a:rPr b="1" lang="en">
                <a:solidFill>
                  <a:schemeClr val="dk1"/>
                </a:solidFill>
                <a:latin typeface="Consolas"/>
                <a:ea typeface="Consolas"/>
                <a:cs typeface="Consolas"/>
                <a:sym typeface="Consolas"/>
              </a:rPr>
              <a:t>Finish </a:t>
            </a:r>
            <a:r>
              <a:rPr b="1" lang="en" u="sng">
                <a:solidFill>
                  <a:schemeClr val="hlink"/>
                </a:solidFill>
                <a:latin typeface="Consolas"/>
                <a:ea typeface="Consolas"/>
                <a:cs typeface="Consolas"/>
                <a:sym typeface="Consolas"/>
                <a:hlinkClick r:id="rId3"/>
              </a:rPr>
              <a:t>https://teamtreehouse.com/library/how-to-make-a-website</a:t>
            </a:r>
            <a:endParaRPr b="1">
              <a:solidFill>
                <a:schemeClr val="dk1"/>
              </a:solidFill>
              <a:latin typeface="Consolas"/>
              <a:ea typeface="Consolas"/>
              <a:cs typeface="Consolas"/>
              <a:sym typeface="Consolas"/>
            </a:endParaRPr>
          </a:p>
          <a:p>
            <a:pPr indent="-317500" lvl="0" marL="457200" rtl="0" algn="l">
              <a:lnSpc>
                <a:spcPct val="150000"/>
              </a:lnSpc>
              <a:spcBef>
                <a:spcPts val="0"/>
              </a:spcBef>
              <a:spcAft>
                <a:spcPts val="0"/>
              </a:spcAft>
              <a:buClr>
                <a:schemeClr val="dk1"/>
              </a:buClr>
              <a:buSzPts val="1400"/>
              <a:buFont typeface="Consolas"/>
              <a:buChar char="●"/>
            </a:pPr>
            <a:r>
              <a:rPr b="1" lang="en">
                <a:solidFill>
                  <a:schemeClr val="dk1"/>
                </a:solidFill>
                <a:latin typeface="Consolas"/>
                <a:ea typeface="Consolas"/>
                <a:cs typeface="Consolas"/>
                <a:sym typeface="Consolas"/>
              </a:rPr>
              <a:t>Start </a:t>
            </a:r>
            <a:r>
              <a:rPr b="1" lang="en" u="sng">
                <a:solidFill>
                  <a:schemeClr val="hlink"/>
                </a:solidFill>
                <a:highlight>
                  <a:schemeClr val="lt1"/>
                </a:highlight>
                <a:hlinkClick r:id="rId4"/>
              </a:rPr>
              <a:t>https://teamtreehouse.com/library/introduction-to-html-and-css</a:t>
            </a:r>
            <a:endParaRPr b="1">
              <a:solidFill>
                <a:schemeClr val="dk1"/>
              </a:solidFill>
              <a:latin typeface="Consolas"/>
              <a:ea typeface="Consolas"/>
              <a:cs typeface="Consolas"/>
              <a:sym typeface="Consolas"/>
            </a:endParaRPr>
          </a:p>
          <a:p>
            <a:pPr indent="-317500" lvl="0" marL="457200" rtl="0" algn="l">
              <a:lnSpc>
                <a:spcPct val="150000"/>
              </a:lnSpc>
              <a:spcBef>
                <a:spcPts val="0"/>
              </a:spcBef>
              <a:spcAft>
                <a:spcPts val="0"/>
              </a:spcAft>
              <a:buClr>
                <a:schemeClr val="dk1"/>
              </a:buClr>
              <a:buSzPts val="1400"/>
              <a:buFont typeface="Consolas"/>
              <a:buChar char="●"/>
            </a:pPr>
            <a:r>
              <a:rPr b="1" lang="en">
                <a:solidFill>
                  <a:schemeClr val="dk1"/>
                </a:solidFill>
                <a:latin typeface="Consolas"/>
                <a:ea typeface="Consolas"/>
                <a:cs typeface="Consolas"/>
                <a:sym typeface="Consolas"/>
              </a:rPr>
              <a:t>Start CSS Basics </a:t>
            </a:r>
            <a:r>
              <a:rPr b="1" lang="en" u="sng">
                <a:solidFill>
                  <a:schemeClr val="hlink"/>
                </a:solidFill>
                <a:latin typeface="Consolas"/>
                <a:ea typeface="Consolas"/>
                <a:cs typeface="Consolas"/>
                <a:sym typeface="Consolas"/>
                <a:hlinkClick r:id="rId5"/>
              </a:rPr>
              <a:t>https://teamtreehouse.com/library/css-basics</a:t>
            </a:r>
            <a:endParaRPr>
              <a:solidFill>
                <a:schemeClr val="dk1"/>
              </a:solidFill>
            </a:endParaRPr>
          </a:p>
          <a:p>
            <a:pPr indent="-317500" lvl="0" marL="457200" rtl="0" algn="l">
              <a:lnSpc>
                <a:spcPct val="150000"/>
              </a:lnSpc>
              <a:spcBef>
                <a:spcPts val="400"/>
              </a:spcBef>
              <a:spcAft>
                <a:spcPts val="0"/>
              </a:spcAft>
              <a:buClr>
                <a:schemeClr val="dk1"/>
              </a:buClr>
              <a:buSzPts val="1400"/>
              <a:buFont typeface="Consolas"/>
              <a:buChar char="●"/>
            </a:pPr>
            <a:r>
              <a:rPr b="1" lang="en">
                <a:solidFill>
                  <a:schemeClr val="dk1"/>
                </a:solidFill>
                <a:latin typeface="Consolas"/>
                <a:ea typeface="Consolas"/>
                <a:cs typeface="Consolas"/>
                <a:sym typeface="Consolas"/>
              </a:rPr>
              <a:t>Practice CSS and HTML</a:t>
            </a:r>
            <a:endParaRPr>
              <a:solidFill>
                <a:schemeClr val="dk1"/>
              </a:solidFill>
            </a:endParaRPr>
          </a:p>
          <a:p>
            <a:pPr indent="0" lvl="0" marL="457200" rtl="0" algn="l">
              <a:lnSpc>
                <a:spcPct val="150000"/>
              </a:lnSpc>
              <a:spcBef>
                <a:spcPts val="0"/>
              </a:spcBef>
              <a:spcAft>
                <a:spcPts val="0"/>
              </a:spcAft>
              <a:buClr>
                <a:schemeClr val="hlink"/>
              </a:buClr>
              <a:buFont typeface="Consolas"/>
              <a:buNone/>
            </a:pPr>
            <a:r>
              <a:t/>
            </a:r>
            <a:endParaRPr b="1" sz="1800">
              <a:solidFill>
                <a:schemeClr val="dk1"/>
              </a:solidFill>
              <a:latin typeface="Consolas"/>
              <a:ea typeface="Consolas"/>
              <a:cs typeface="Consolas"/>
              <a:sym typeface="Consolas"/>
            </a:endParaRPr>
          </a:p>
          <a:p>
            <a:pPr indent="0" lvl="0" marL="457200" marR="0" rtl="0" algn="l">
              <a:lnSpc>
                <a:spcPct val="150000"/>
              </a:lnSpc>
              <a:spcBef>
                <a:spcPts val="0"/>
              </a:spcBef>
              <a:spcAft>
                <a:spcPts val="0"/>
              </a:spcAft>
              <a:buClr>
                <a:srgbClr val="000000"/>
              </a:buClr>
              <a:buFont typeface="Arial"/>
              <a:buNone/>
            </a:pPr>
            <a:r>
              <a:t/>
            </a:r>
            <a:endParaRPr b="1" i="0" sz="1200" u="sng" cap="none" strike="noStrike">
              <a:solidFill>
                <a:schemeClr val="dk1"/>
              </a:solidFill>
              <a:latin typeface="Consolas"/>
              <a:ea typeface="Consolas"/>
              <a:cs typeface="Consolas"/>
              <a:sym typeface="Consola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90"/>
          <p:cNvSpPr txBox="1"/>
          <p:nvPr>
            <p:ph type="ctrTitle"/>
          </p:nvPr>
        </p:nvSpPr>
        <p:spPr>
          <a:xfrm>
            <a:off x="1933200" y="2189999"/>
            <a:ext cx="5277599" cy="447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434343"/>
              </a:buClr>
              <a:buFont typeface="Montserrat"/>
              <a:buNone/>
            </a:pPr>
            <a:r>
              <a:rPr b="0" i="0" lang="en" sz="2400" u="none" cap="none" strike="noStrike">
                <a:solidFill>
                  <a:srgbClr val="434343"/>
                </a:solidFill>
                <a:latin typeface="Montserrat"/>
                <a:ea typeface="Montserrat"/>
                <a:cs typeface="Montserrat"/>
                <a:sym typeface="Montserrat"/>
              </a:rPr>
              <a:t>End</a:t>
            </a:r>
            <a:endParaRPr/>
          </a:p>
        </p:txBody>
      </p:sp>
      <p:sp>
        <p:nvSpPr>
          <p:cNvPr id="653" name="Google Shape;653;p90"/>
          <p:cNvSpPr txBox="1"/>
          <p:nvPr/>
        </p:nvSpPr>
        <p:spPr>
          <a:xfrm>
            <a:off x="3858675" y="528406"/>
            <a:ext cx="1426499" cy="5570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Montserra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a:t>
            </a:r>
            <a:endParaRPr/>
          </a:p>
        </p:txBody>
      </p:sp>
      <p:sp>
        <p:nvSpPr>
          <p:cNvPr id="103" name="Google Shape;103;p19"/>
          <p:cNvSpPr txBox="1"/>
          <p:nvPr/>
        </p:nvSpPr>
        <p:spPr>
          <a:xfrm>
            <a:off x="951750" y="2069800"/>
            <a:ext cx="7595100" cy="107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Consolas"/>
              <a:buNone/>
            </a:pPr>
            <a:r>
              <a:rPr b="1" i="0" lang="en" sz="1800" u="sng" cap="none" strike="noStrike">
                <a:solidFill>
                  <a:srgbClr val="000000"/>
                </a:solidFill>
                <a:latin typeface="Consolas"/>
                <a:ea typeface="Consolas"/>
                <a:cs typeface="Consolas"/>
                <a:sym typeface="Consolas"/>
              </a:rPr>
              <a:t>Selectors</a:t>
            </a:r>
            <a:r>
              <a:rPr b="0" i="0" lang="en" sz="1800" u="sng" cap="none" strike="noStrike">
                <a:solidFill>
                  <a:srgbClr val="000000"/>
                </a:solidFill>
                <a:latin typeface="Consolas"/>
                <a:ea typeface="Consolas"/>
                <a:cs typeface="Consolas"/>
                <a:sym typeface="Consolas"/>
              </a:rPr>
              <a:t> </a:t>
            </a:r>
            <a:r>
              <a:rPr b="0" i="0" lang="en" sz="1800" u="none" cap="none" strike="noStrike">
                <a:solidFill>
                  <a:srgbClr val="000000"/>
                </a:solidFill>
                <a:latin typeface="Consolas"/>
                <a:ea typeface="Consolas"/>
                <a:cs typeface="Consolas"/>
                <a:sym typeface="Consolas"/>
              </a:rPr>
              <a:t>-The selector shows what element/html to apply the rule or style to. Same rule can apply to more than one element if you separate the element names with a comma</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Consolas"/>
              <a:buNone/>
            </a:pPr>
            <a:r>
              <a:t/>
            </a:r>
            <a:endParaRPr sz="1800">
              <a:latin typeface="Consolas"/>
              <a:ea typeface="Consolas"/>
              <a:cs typeface="Consolas"/>
              <a:sym typeface="Consolas"/>
            </a:endParaRPr>
          </a:p>
          <a:p>
            <a:pPr indent="-228600" lvl="0" marL="457200" rtl="0" algn="l">
              <a:spcBef>
                <a:spcPts val="0"/>
              </a:spcBef>
              <a:spcAft>
                <a:spcPts val="0"/>
              </a:spcAft>
              <a:buClr>
                <a:schemeClr val="dk1"/>
              </a:buClr>
              <a:buSzPts val="1800"/>
              <a:buFont typeface="Consolas"/>
              <a:buChar char="●"/>
            </a:pPr>
            <a:r>
              <a:rPr b="1" lang="en" sz="1800">
                <a:solidFill>
                  <a:srgbClr val="0000FF"/>
                </a:solidFill>
                <a:latin typeface="Consolas"/>
                <a:ea typeface="Consolas"/>
                <a:cs typeface="Consolas"/>
                <a:sym typeface="Consolas"/>
              </a:rPr>
              <a:t>Selector</a:t>
            </a:r>
            <a:r>
              <a:rPr lang="en" sz="1800">
                <a:solidFill>
                  <a:schemeClr val="dk1"/>
                </a:solidFill>
                <a:latin typeface="Consolas"/>
                <a:ea typeface="Consolas"/>
                <a:cs typeface="Consolas"/>
                <a:sym typeface="Consolas"/>
              </a:rPr>
              <a:t>-html element you want to change(&lt;p&gt; &lt;h1&gt;, &lt;div&gt;, &lt;header&gt;, &lt;nav&gt;, #id, .class)</a:t>
            </a:r>
            <a:endParaRPr sz="1800">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A61C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en" sz="1800" u="sng" cap="none" strike="noStrike">
                <a:solidFill>
                  <a:srgbClr val="000000"/>
                </a:solidFill>
                <a:latin typeface="Consolas"/>
                <a:ea typeface="Consolas"/>
                <a:cs typeface="Consolas"/>
                <a:sym typeface="Consolas"/>
              </a:rPr>
              <a:t>Declarations-</a:t>
            </a:r>
            <a:r>
              <a:rPr b="0" i="0" lang="en" sz="1800" u="none" cap="none" strike="noStrike">
                <a:solidFill>
                  <a:srgbClr val="000000"/>
                </a:solidFill>
                <a:latin typeface="Consolas"/>
                <a:ea typeface="Consolas"/>
                <a:cs typeface="Consolas"/>
                <a:sym typeface="Consolas"/>
              </a:rPr>
              <a:t> indicate how element should be styled. </a:t>
            </a:r>
            <a:endParaRPr/>
          </a:p>
          <a:p>
            <a:pPr indent="0" lvl="0" marL="0" marR="0" rtl="0" algn="l">
              <a:lnSpc>
                <a:spcPct val="100000"/>
              </a:lnSpc>
              <a:spcBef>
                <a:spcPts val="0"/>
              </a:spcBef>
              <a:spcAft>
                <a:spcPts val="0"/>
              </a:spcAft>
              <a:buNone/>
            </a:pPr>
            <a:r>
              <a:rPr b="0" i="0" lang="en" sz="1800" u="none" cap="none" strike="noStrike">
                <a:solidFill>
                  <a:srgbClr val="38761D"/>
                </a:solidFill>
                <a:latin typeface="Consolas"/>
                <a:ea typeface="Consolas"/>
                <a:cs typeface="Consolas"/>
                <a:sym typeface="Consolas"/>
              </a:rPr>
              <a:t>Declarations are placed inside </a:t>
            </a:r>
            <a:r>
              <a:rPr lang="en" sz="1800">
                <a:solidFill>
                  <a:srgbClr val="38761D"/>
                </a:solidFill>
                <a:latin typeface="Consolas"/>
                <a:ea typeface="Consolas"/>
                <a:cs typeface="Consolas"/>
                <a:sym typeface="Consolas"/>
              </a:rPr>
              <a:t>b</a:t>
            </a:r>
            <a:r>
              <a:rPr b="0" i="0" lang="en" sz="1800" u="none" cap="none" strike="noStrike">
                <a:solidFill>
                  <a:srgbClr val="38761D"/>
                </a:solidFill>
                <a:latin typeface="Consolas"/>
                <a:ea typeface="Consolas"/>
                <a:cs typeface="Consolas"/>
                <a:sym typeface="Consolas"/>
              </a:rPr>
              <a:t>races { } and contain: </a:t>
            </a:r>
            <a:endParaRPr/>
          </a:p>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a:p>
            <a:pPr indent="-254000" lvl="0" marL="457200" marR="0" rtl="0" algn="l">
              <a:lnSpc>
                <a:spcPct val="100000"/>
              </a:lnSpc>
              <a:spcBef>
                <a:spcPts val="0"/>
              </a:spcBef>
              <a:spcAft>
                <a:spcPts val="0"/>
              </a:spcAft>
              <a:buClr>
                <a:srgbClr val="000000"/>
              </a:buClr>
              <a:buSzPts val="1800"/>
              <a:buFont typeface="Consolas"/>
              <a:buChar char="●"/>
            </a:pPr>
            <a:r>
              <a:rPr b="1" i="0" lang="en" sz="1800" u="none" cap="none" strike="noStrike">
                <a:solidFill>
                  <a:srgbClr val="F63E21"/>
                </a:solidFill>
                <a:latin typeface="Consolas"/>
                <a:ea typeface="Consolas"/>
                <a:cs typeface="Consolas"/>
                <a:sym typeface="Consolas"/>
              </a:rPr>
              <a:t>Property</a:t>
            </a:r>
            <a:r>
              <a:rPr b="0" i="0" lang="en" sz="1800" u="none" cap="none" strike="noStrike">
                <a:solidFill>
                  <a:srgbClr val="000000"/>
                </a:solidFill>
                <a:latin typeface="Consolas"/>
                <a:ea typeface="Consolas"/>
                <a:cs typeface="Consolas"/>
                <a:sym typeface="Consolas"/>
              </a:rPr>
              <a:t>-Aspect of the element you want to change(font-family, backgro</a:t>
            </a:r>
            <a:r>
              <a:rPr lang="en" sz="1800">
                <a:latin typeface="Consolas"/>
                <a:ea typeface="Consolas"/>
                <a:cs typeface="Consolas"/>
                <a:sym typeface="Consolas"/>
              </a:rPr>
              <a:t>und-color,</a:t>
            </a:r>
            <a:r>
              <a:rPr b="0" i="0" lang="en" sz="1800" u="none" cap="none" strike="noStrike">
                <a:solidFill>
                  <a:srgbClr val="000000"/>
                </a:solidFill>
                <a:latin typeface="Consolas"/>
                <a:ea typeface="Consolas"/>
                <a:cs typeface="Consolas"/>
                <a:sym typeface="Consolas"/>
              </a:rPr>
              <a:t> width, height)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800">
              <a:latin typeface="Consolas"/>
              <a:ea typeface="Consolas"/>
              <a:cs typeface="Consolas"/>
              <a:sym typeface="Consolas"/>
            </a:endParaRPr>
          </a:p>
          <a:p>
            <a:pPr indent="-254000" lvl="0" marL="457200" marR="0" rtl="0" algn="l">
              <a:lnSpc>
                <a:spcPct val="100000"/>
              </a:lnSpc>
              <a:spcBef>
                <a:spcPts val="0"/>
              </a:spcBef>
              <a:spcAft>
                <a:spcPts val="0"/>
              </a:spcAft>
              <a:buClr>
                <a:srgbClr val="000000"/>
              </a:buClr>
              <a:buSzPts val="1800"/>
              <a:buFont typeface="Consolas"/>
              <a:buChar char="●"/>
            </a:pPr>
            <a:r>
              <a:rPr b="1" i="0" lang="en" sz="1800" u="none" cap="none" strike="noStrike">
                <a:solidFill>
                  <a:srgbClr val="BF9000"/>
                </a:solidFill>
                <a:latin typeface="Consolas"/>
                <a:ea typeface="Consolas"/>
                <a:cs typeface="Consolas"/>
                <a:sym typeface="Consolas"/>
              </a:rPr>
              <a:t>Value</a:t>
            </a:r>
            <a:r>
              <a:rPr b="1" i="0" lang="en" sz="1800" u="none" cap="none" strike="noStrike">
                <a:solidFill>
                  <a:srgbClr val="000000"/>
                </a:solidFill>
                <a:latin typeface="Consolas"/>
                <a:ea typeface="Consolas"/>
                <a:cs typeface="Consolas"/>
                <a:sym typeface="Consolas"/>
              </a:rPr>
              <a:t>-</a:t>
            </a:r>
            <a:r>
              <a:rPr b="0" i="0" lang="en" sz="1800" u="none" cap="none" strike="noStrike">
                <a:solidFill>
                  <a:srgbClr val="000000"/>
                </a:solidFill>
                <a:latin typeface="Consolas"/>
                <a:ea typeface="Consolas"/>
                <a:cs typeface="Consolas"/>
                <a:sym typeface="Consolas"/>
              </a:rPr>
              <a:t> Settings you want to apply (</a:t>
            </a:r>
            <a:r>
              <a:rPr lang="en" sz="1800">
                <a:latin typeface="Consolas"/>
                <a:ea typeface="Consolas"/>
                <a:cs typeface="Consolas"/>
                <a:sym typeface="Consolas"/>
              </a:rPr>
              <a:t>What</a:t>
            </a:r>
            <a:r>
              <a:rPr b="0" i="0" lang="en" sz="1800" u="none" cap="none" strike="noStrike">
                <a:solidFill>
                  <a:srgbClr val="000000"/>
                </a:solidFill>
                <a:latin typeface="Consolas"/>
                <a:ea typeface="Consolas"/>
                <a:cs typeface="Consolas"/>
                <a:sym typeface="Consolas"/>
              </a:rPr>
              <a:t> you want it to be </a:t>
            </a:r>
            <a:r>
              <a:rPr lang="en" sz="1800">
                <a:solidFill>
                  <a:schemeClr val="dk1"/>
                </a:solidFill>
                <a:latin typeface="Consolas"/>
                <a:ea typeface="Consolas"/>
                <a:cs typeface="Consolas"/>
                <a:sym typeface="Consolas"/>
              </a:rPr>
              <a:t>c</a:t>
            </a:r>
            <a:r>
              <a:rPr lang="en" sz="1800">
                <a:solidFill>
                  <a:schemeClr val="dk1"/>
                </a:solidFill>
                <a:latin typeface="Consolas"/>
                <a:ea typeface="Consolas"/>
                <a:cs typeface="Consolas"/>
                <a:sym typeface="Consolas"/>
              </a:rPr>
              <a:t>olor name</a:t>
            </a:r>
            <a:r>
              <a:rPr b="0" i="0" lang="en" sz="1800" u="none" cap="none" strike="noStrike">
                <a:solidFill>
                  <a:srgbClr val="000000"/>
                </a:solidFill>
                <a:latin typeface="Consolas"/>
                <a:ea typeface="Consolas"/>
                <a:cs typeface="Consolas"/>
                <a:sym typeface="Consolas"/>
              </a:rPr>
              <a:t>, </a:t>
            </a:r>
            <a:r>
              <a:rPr lang="en" sz="1800">
                <a:latin typeface="Consolas"/>
                <a:ea typeface="Consolas"/>
                <a:cs typeface="Consolas"/>
                <a:sym typeface="Consolas"/>
              </a:rPr>
              <a:t>f</a:t>
            </a:r>
            <a:r>
              <a:rPr b="0" i="0" lang="en" sz="1800" u="none" cap="none" strike="noStrike">
                <a:solidFill>
                  <a:srgbClr val="000000"/>
                </a:solidFill>
                <a:latin typeface="Consolas"/>
                <a:ea typeface="Consolas"/>
                <a:cs typeface="Consolas"/>
                <a:sym typeface="Consolas"/>
              </a:rPr>
              <a:t>ont </a:t>
            </a:r>
            <a:r>
              <a:rPr lang="en" sz="1800">
                <a:latin typeface="Consolas"/>
                <a:ea typeface="Consolas"/>
                <a:cs typeface="Consolas"/>
                <a:sym typeface="Consolas"/>
              </a:rPr>
              <a:t>name</a:t>
            </a:r>
            <a:r>
              <a:rPr b="0" i="0" lang="en" sz="1800" u="none" cap="none" strike="noStrike">
                <a:solidFill>
                  <a:srgbClr val="000000"/>
                </a:solidFill>
                <a:latin typeface="Consolas"/>
                <a:ea typeface="Consolas"/>
                <a:cs typeface="Consolas"/>
                <a:sym typeface="Consolas"/>
              </a:rPr>
              <a:t>, </a:t>
            </a:r>
            <a:r>
              <a:rPr lang="en" sz="1800">
                <a:latin typeface="Consolas"/>
                <a:ea typeface="Consolas"/>
                <a:cs typeface="Consolas"/>
                <a:sym typeface="Consolas"/>
              </a:rPr>
              <a:t>number of pixels</a:t>
            </a:r>
            <a:r>
              <a:rPr b="0" i="0" lang="en" sz="18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241650" y="91565"/>
            <a:ext cx="2660700" cy="7337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1200" u="none" cap="none" strike="noStrike">
                <a:solidFill>
                  <a:srgbClr val="999999"/>
                </a:solidFill>
                <a:latin typeface="Montserrat"/>
                <a:ea typeface="Montserrat"/>
                <a:cs typeface="Montserrat"/>
                <a:sym typeface="Montserrat"/>
              </a:rPr>
              <a:t>CSS </a:t>
            </a:r>
            <a:endParaRPr/>
          </a:p>
        </p:txBody>
      </p:sp>
      <p:pic>
        <p:nvPicPr>
          <p:cNvPr id="109" name="Google Shape;109;p20"/>
          <p:cNvPicPr preferRelativeResize="0"/>
          <p:nvPr/>
        </p:nvPicPr>
        <p:blipFill rotWithShape="1">
          <a:blip r:embed="rId3">
            <a:alphaModFix/>
          </a:blip>
          <a:srcRect b="0" l="0" r="0" t="0"/>
          <a:stretch/>
        </p:blipFill>
        <p:spPr>
          <a:xfrm>
            <a:off x="1681375" y="2017336"/>
            <a:ext cx="5676900" cy="2352600"/>
          </a:xfrm>
          <a:prstGeom prst="rect">
            <a:avLst/>
          </a:prstGeom>
          <a:noFill/>
          <a:ln>
            <a:noFill/>
          </a:ln>
        </p:spPr>
      </p:pic>
      <p:sp>
        <p:nvSpPr>
          <p:cNvPr id="110" name="Google Shape;110;p20"/>
          <p:cNvSpPr txBox="1"/>
          <p:nvPr/>
        </p:nvSpPr>
        <p:spPr>
          <a:xfrm>
            <a:off x="873025" y="623650"/>
            <a:ext cx="7628100" cy="132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Consolas"/>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Consolas"/>
              <a:buNone/>
            </a:pPr>
            <a:r>
              <a:rPr lang="en">
                <a:latin typeface="Consolas"/>
                <a:ea typeface="Consolas"/>
                <a:cs typeface="Consolas"/>
                <a:sym typeface="Consolas"/>
              </a:rPr>
              <a:t>When styling with CSS you :</a:t>
            </a:r>
            <a:endParaRPr/>
          </a:p>
          <a:p>
            <a:pPr indent="0" lvl="0" marL="0" marR="0" rtl="0" algn="l">
              <a:lnSpc>
                <a:spcPct val="100000"/>
              </a:lnSpc>
              <a:spcBef>
                <a:spcPts val="0"/>
              </a:spcBef>
              <a:spcAft>
                <a:spcPts val="0"/>
              </a:spcAft>
              <a:buNone/>
            </a:pPr>
            <a:r>
              <a:t/>
            </a:r>
            <a:endParaRPr/>
          </a:p>
          <a:p>
            <a:pPr indent="-317500" lvl="0" marL="457200" rtl="0" algn="l">
              <a:spcBef>
                <a:spcPts val="0"/>
              </a:spcBef>
              <a:spcAft>
                <a:spcPts val="0"/>
              </a:spcAft>
              <a:buClr>
                <a:schemeClr val="dk1"/>
              </a:buClr>
              <a:buSzPts val="1400"/>
              <a:buFont typeface="Consolas"/>
              <a:buChar char="●"/>
            </a:pPr>
            <a:r>
              <a:rPr lang="en">
                <a:solidFill>
                  <a:schemeClr val="dk1"/>
                </a:solidFill>
                <a:latin typeface="Consolas"/>
                <a:ea typeface="Consolas"/>
                <a:cs typeface="Consolas"/>
                <a:sym typeface="Consolas"/>
              </a:rPr>
              <a:t>Separate</a:t>
            </a:r>
            <a:r>
              <a:rPr lang="en">
                <a:solidFill>
                  <a:schemeClr val="dk1"/>
                </a:solidFill>
                <a:latin typeface="Consolas"/>
                <a:ea typeface="Consolas"/>
                <a:cs typeface="Consolas"/>
                <a:sym typeface="Consolas"/>
              </a:rPr>
              <a:t> more than 1 selector (h1, h2, h3) with a comma '</a:t>
            </a:r>
            <a:r>
              <a:rPr lang="en" sz="18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317500" lvl="0" marL="457200" rtl="0" algn="l">
              <a:spcBef>
                <a:spcPts val="0"/>
              </a:spcBef>
              <a:spcAft>
                <a:spcPts val="0"/>
              </a:spcAft>
              <a:buClr>
                <a:schemeClr val="dk1"/>
              </a:buClr>
              <a:buSzPts val="1400"/>
              <a:buFont typeface="Consolas"/>
              <a:buChar char="●"/>
            </a:pPr>
            <a:r>
              <a:rPr lang="en">
                <a:solidFill>
                  <a:schemeClr val="dk1"/>
                </a:solidFill>
                <a:latin typeface="Consolas"/>
                <a:ea typeface="Consolas"/>
                <a:cs typeface="Consolas"/>
                <a:sym typeface="Consolas"/>
              </a:rPr>
              <a:t>Wrap the declaration(s) with curly braces '</a:t>
            </a:r>
            <a:r>
              <a:rPr b="1" lang="en" sz="18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endParaRPr>
              <a:latin typeface="Consolas"/>
              <a:ea typeface="Consolas"/>
              <a:cs typeface="Consolas"/>
              <a:sym typeface="Consolas"/>
            </a:endParaRPr>
          </a:p>
          <a:p>
            <a:pPr indent="-317500" lvl="0" marL="457200" marR="0" rtl="0" algn="l">
              <a:lnSpc>
                <a:spcPct val="100000"/>
              </a:lnSpc>
              <a:spcBef>
                <a:spcPts val="0"/>
              </a:spcBef>
              <a:spcAft>
                <a:spcPts val="0"/>
              </a:spcAft>
              <a:buClr>
                <a:srgbClr val="000000"/>
              </a:buClr>
              <a:buSzPts val="1400"/>
              <a:buFont typeface="Consolas"/>
              <a:buChar char="●"/>
            </a:pPr>
            <a:r>
              <a:rPr lang="en">
                <a:latin typeface="Consolas"/>
                <a:ea typeface="Consolas"/>
                <a:cs typeface="Consolas"/>
                <a:sym typeface="Consolas"/>
              </a:rPr>
              <a:t>Separate </a:t>
            </a:r>
            <a:r>
              <a:rPr b="0" i="0" lang="en" sz="1400" u="none" cap="none" strike="noStrike">
                <a:solidFill>
                  <a:srgbClr val="000000"/>
                </a:solidFill>
                <a:latin typeface="Consolas"/>
                <a:ea typeface="Consolas"/>
                <a:cs typeface="Consolas"/>
                <a:sym typeface="Consolas"/>
              </a:rPr>
              <a:t>more than </a:t>
            </a:r>
            <a:r>
              <a:rPr lang="en">
                <a:latin typeface="Consolas"/>
                <a:ea typeface="Consolas"/>
                <a:cs typeface="Consolas"/>
                <a:sym typeface="Consolas"/>
              </a:rPr>
              <a:t>1</a:t>
            </a:r>
            <a:r>
              <a:rPr b="0" i="0" lang="en" sz="1400" u="none" cap="none" strike="noStrike">
                <a:solidFill>
                  <a:srgbClr val="000000"/>
                </a:solidFill>
                <a:latin typeface="Consolas"/>
                <a:ea typeface="Consolas"/>
                <a:cs typeface="Consolas"/>
                <a:sym typeface="Consolas"/>
              </a:rPr>
              <a:t> declaration </a:t>
            </a:r>
            <a:r>
              <a:rPr lang="en">
                <a:latin typeface="Consolas"/>
                <a:ea typeface="Consolas"/>
                <a:cs typeface="Consolas"/>
                <a:sym typeface="Consolas"/>
              </a:rPr>
              <a:t>with a</a:t>
            </a:r>
            <a:r>
              <a:rPr b="0" i="0" lang="en" sz="1400" u="none" cap="none" strike="noStrike">
                <a:solidFill>
                  <a:srgbClr val="000000"/>
                </a:solidFill>
                <a:latin typeface="Consolas"/>
                <a:ea typeface="Consolas"/>
                <a:cs typeface="Consolas"/>
                <a:sym typeface="Consolas"/>
              </a:rPr>
              <a:t> semicolon </a:t>
            </a:r>
            <a:r>
              <a:rPr lang="en">
                <a:solidFill>
                  <a:schemeClr val="dk1"/>
                </a:solidFill>
                <a:latin typeface="Consolas"/>
                <a:ea typeface="Consolas"/>
                <a:cs typeface="Consolas"/>
                <a:sym typeface="Consolas"/>
              </a:rPr>
              <a:t>'</a:t>
            </a:r>
            <a:r>
              <a:rPr b="1" i="0" lang="en" sz="1800" u="none" cap="none" strike="noStrike">
                <a:solidFill>
                  <a:srgbClr val="000000"/>
                </a:solidFill>
                <a:latin typeface="Consolas"/>
                <a:ea typeface="Consolas"/>
                <a:cs typeface="Consolas"/>
                <a:sym typeface="Consolas"/>
              </a:rPr>
              <a:t>;</a:t>
            </a:r>
            <a:r>
              <a:rPr lang="en">
                <a:solidFill>
                  <a:schemeClr val="dk1"/>
                </a:solidFill>
                <a:latin typeface="Consolas"/>
                <a:ea typeface="Consolas"/>
                <a:cs typeface="Consolas"/>
                <a:sym typeface="Consolas"/>
              </a:rPr>
              <a:t>'</a:t>
            </a:r>
            <a:endParaRPr b="1"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