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embeddedFontLst>
    <p:embeddedFont>
      <p:font typeface="Montserrat"/>
      <p:regular r:id="rId52"/>
      <p:bold r:id="rId53"/>
      <p:italic r:id="rId54"/>
      <p:boldItalic r:id="rId55"/>
    </p:embeddedFont>
    <p:embeddedFont>
      <p:font typeface="Roboto Mon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7.xml"/><Relationship Id="rId55" Type="http://schemas.openxmlformats.org/officeDocument/2006/relationships/font" Target="fonts/Montserrat-boldItalic.fntdata"/><Relationship Id="rId10" Type="http://schemas.openxmlformats.org/officeDocument/2006/relationships/slide" Target="slides/slide6.xml"/><Relationship Id="rId54" Type="http://schemas.openxmlformats.org/officeDocument/2006/relationships/font" Target="fonts/Montserrat-italic.fntdata"/><Relationship Id="rId13" Type="http://schemas.openxmlformats.org/officeDocument/2006/relationships/slide" Target="slides/slide9.xml"/><Relationship Id="rId57" Type="http://schemas.openxmlformats.org/officeDocument/2006/relationships/font" Target="fonts/RobotoMono-bold.fntdata"/><Relationship Id="rId12" Type="http://schemas.openxmlformats.org/officeDocument/2006/relationships/slide" Target="slides/slide8.xml"/><Relationship Id="rId56" Type="http://schemas.openxmlformats.org/officeDocument/2006/relationships/font" Target="fonts/RobotoMono-regular.fntdata"/><Relationship Id="rId15" Type="http://schemas.openxmlformats.org/officeDocument/2006/relationships/slide" Target="slides/slide11.xml"/><Relationship Id="rId59" Type="http://schemas.openxmlformats.org/officeDocument/2006/relationships/font" Target="fonts/RobotoMono-boldItalic.fntdata"/><Relationship Id="rId14" Type="http://schemas.openxmlformats.org/officeDocument/2006/relationships/slide" Target="slides/slide10.xml"/><Relationship Id="rId58" Type="http://schemas.openxmlformats.org/officeDocument/2006/relationships/font" Target="fonts/RobotoMon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4: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224bb020d7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24bb020d7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24bb020d7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24bb020d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158515bcfe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58515bcf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11390afb8c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1390afb8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7: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20: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2: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7: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85: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8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158515bcf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58515bcf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4: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6: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8: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30: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3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32: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34: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3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36: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38: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10956713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10956713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40: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4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1138e06053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1138e0605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11390afb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1390afb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58: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5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60: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6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62: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6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64: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6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66: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6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68: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6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8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8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6587ce6c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36587ce6c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1138e0605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1138e060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36587ce6c0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36587ce6c0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36587ce6c0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36587ce6c0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87: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1584393844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158439384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158439384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158439384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91: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9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9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224bb020d7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24bb020d7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224bb020d7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24bb020d7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6587ce6c0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36587ce6c0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224bb020d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24bb020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inverse">
  <p:cSld name="Blank inverse">
    <p:bg>
      <p:bgPr>
        <a:solidFill>
          <a:srgbClr val="434343"/>
        </a:solidFill>
      </p:bgPr>
    </p:bg>
    <p:spTree>
      <p:nvGrpSpPr>
        <p:cNvPr id="8" name="Shape 8"/>
        <p:cNvGrpSpPr/>
        <p:nvPr/>
      </p:nvGrpSpPr>
      <p:grpSpPr>
        <a:xfrm>
          <a:off x="0" y="0"/>
          <a:ext cx="0" cy="0"/>
          <a:chOff x="0" y="0"/>
          <a:chExt cx="0" cy="0"/>
        </a:xfrm>
      </p:grpSpPr>
      <p:sp>
        <p:nvSpPr>
          <p:cNvPr id="9" name="Google Shape;9;p2"/>
          <p:cNvSpPr/>
          <p:nvPr/>
        </p:nvSpPr>
        <p:spPr>
          <a:xfrm>
            <a:off x="558124" y="550425"/>
            <a:ext cx="8028197" cy="4042637"/>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FFFF"/>
            </a:solidFill>
            <a:prstDash val="solid"/>
            <a:miter lim="8000"/>
            <a:headEnd len="sm" w="sm" type="none"/>
            <a:tailEnd len="sm" w="sm"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41" name="Shape 41"/>
        <p:cNvGrpSpPr/>
        <p:nvPr/>
      </p:nvGrpSpPr>
      <p:grpSpPr>
        <a:xfrm>
          <a:off x="0" y="0"/>
          <a:ext cx="0" cy="0"/>
          <a:chOff x="0" y="0"/>
          <a:chExt cx="0" cy="0"/>
        </a:xfrm>
      </p:grpSpPr>
      <p:sp>
        <p:nvSpPr>
          <p:cNvPr id="42" name="Google Shape;42;p11"/>
          <p:cNvSpPr/>
          <p:nvPr/>
        </p:nvSpPr>
        <p:spPr>
          <a:xfrm flipH="1" rot="10800000">
            <a:off x="259950" y="274275"/>
            <a:ext cx="8624125" cy="459495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43" name="Google Shape;43;p11"/>
          <p:cNvSpPr txBox="1"/>
          <p:nvPr>
            <p:ph idx="1" type="body"/>
          </p:nvPr>
        </p:nvSpPr>
        <p:spPr>
          <a:xfrm>
            <a:off x="3104100" y="4513082"/>
            <a:ext cx="2935800" cy="519599"/>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100000"/>
              </a:lnSpc>
              <a:spcBef>
                <a:spcPts val="360"/>
              </a:spcBef>
              <a:spcAft>
                <a:spcPts val="0"/>
              </a:spcAft>
              <a:buClr>
                <a:srgbClr val="999999"/>
              </a:buClr>
              <a:buSzPts val="1400"/>
              <a:buFont typeface="Droid Serif"/>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 name="Shape 10"/>
        <p:cNvGrpSpPr/>
        <p:nvPr/>
      </p:nvGrpSpPr>
      <p:grpSpPr>
        <a:xfrm>
          <a:off x="0" y="0"/>
          <a:ext cx="0" cy="0"/>
          <a:chOff x="0" y="0"/>
          <a:chExt cx="0" cy="0"/>
        </a:xfrm>
      </p:grpSpPr>
      <p:sp>
        <p:nvSpPr>
          <p:cNvPr id="11" name="Google Shape;11;p3"/>
          <p:cNvSpPr/>
          <p:nvPr/>
        </p:nvSpPr>
        <p:spPr>
          <a:xfrm>
            <a:off x="259950" y="274275"/>
            <a:ext cx="8624125" cy="459495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2" name="Google Shape;12;p3"/>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3" name="Google Shape;13;p3"/>
          <p:cNvSpPr txBox="1"/>
          <p:nvPr>
            <p:ph idx="1" type="body"/>
          </p:nvPr>
        </p:nvSpPr>
        <p:spPr>
          <a:xfrm>
            <a:off x="916650" y="950850"/>
            <a:ext cx="7310698"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4" name="Shape 14"/>
        <p:cNvGrpSpPr/>
        <p:nvPr/>
      </p:nvGrpSpPr>
      <p:grpSpPr>
        <a:xfrm>
          <a:off x="0" y="0"/>
          <a:ext cx="0" cy="0"/>
          <a:chOff x="0" y="0"/>
          <a:chExt cx="0" cy="0"/>
        </a:xfrm>
      </p:grpSpPr>
      <p:sp>
        <p:nvSpPr>
          <p:cNvPr id="15" name="Google Shape;15;p4"/>
          <p:cNvSpPr/>
          <p:nvPr/>
        </p:nvSpPr>
        <p:spPr>
          <a:xfrm>
            <a:off x="259950" y="274275"/>
            <a:ext cx="8624125" cy="459495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6" name="Google Shape;16;p4"/>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7" name="Google Shape;17;p4"/>
          <p:cNvSpPr txBox="1"/>
          <p:nvPr>
            <p:ph idx="1" type="body"/>
          </p:nvPr>
        </p:nvSpPr>
        <p:spPr>
          <a:xfrm>
            <a:off x="840975" y="956004"/>
            <a:ext cx="3621899" cy="2965498"/>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8" name="Google Shape;18;p4"/>
          <p:cNvSpPr txBox="1"/>
          <p:nvPr>
            <p:ph idx="2" type="body"/>
          </p:nvPr>
        </p:nvSpPr>
        <p:spPr>
          <a:xfrm>
            <a:off x="4681051" y="956004"/>
            <a:ext cx="3621899" cy="2965498"/>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Subtitle">
    <p:bg>
      <p:bgPr>
        <a:solidFill>
          <a:srgbClr val="FF9E00"/>
        </a:solidFill>
      </p:bgPr>
    </p:bg>
    <p:spTree>
      <p:nvGrpSpPr>
        <p:cNvPr id="19" name="Shape 19"/>
        <p:cNvGrpSpPr/>
        <p:nvPr/>
      </p:nvGrpSpPr>
      <p:grpSpPr>
        <a:xfrm>
          <a:off x="0" y="0"/>
          <a:ext cx="0" cy="0"/>
          <a:chOff x="0" y="0"/>
          <a:chExt cx="0" cy="0"/>
        </a:xfrm>
      </p:grpSpPr>
      <p:sp>
        <p:nvSpPr>
          <p:cNvPr id="20" name="Google Shape;20;p5"/>
          <p:cNvSpPr/>
          <p:nvPr/>
        </p:nvSpPr>
        <p:spPr>
          <a:xfrm>
            <a:off x="818062" y="805650"/>
            <a:ext cx="7507875"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FFFF"/>
            </a:solidFill>
            <a:prstDash val="solid"/>
            <a:miter lim="8000"/>
            <a:headEnd len="sm" w="sm" type="none"/>
            <a:tailEnd len="sm" w="sm" type="none"/>
          </a:ln>
        </p:spPr>
      </p:sp>
      <p:sp>
        <p:nvSpPr>
          <p:cNvPr id="21" name="Google Shape;21;p5"/>
          <p:cNvSpPr txBox="1"/>
          <p:nvPr>
            <p:ph type="ctrTitle"/>
          </p:nvPr>
        </p:nvSpPr>
        <p:spPr>
          <a:xfrm>
            <a:off x="1933200" y="2189999"/>
            <a:ext cx="5277598" cy="447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
        <p:nvSpPr>
          <p:cNvPr id="22" name="Google Shape;22;p5"/>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F9E00"/>
        </a:solidFill>
      </p:bgPr>
    </p:bg>
    <p:spTree>
      <p:nvGrpSpPr>
        <p:cNvPr id="23" name="Shape 23"/>
        <p:cNvGrpSpPr/>
        <p:nvPr/>
      </p:nvGrpSpPr>
      <p:grpSpPr>
        <a:xfrm>
          <a:off x="0" y="0"/>
          <a:ext cx="0" cy="0"/>
          <a:chOff x="0" y="0"/>
          <a:chExt cx="0" cy="0"/>
        </a:xfrm>
      </p:grpSpPr>
      <p:sp>
        <p:nvSpPr>
          <p:cNvPr id="24" name="Google Shape;24;p6"/>
          <p:cNvSpPr/>
          <p:nvPr/>
        </p:nvSpPr>
        <p:spPr>
          <a:xfrm>
            <a:off x="818062" y="805650"/>
            <a:ext cx="7507875"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152400">
            <a:solidFill>
              <a:srgbClr val="FFFFFF"/>
            </a:solidFill>
            <a:prstDash val="solid"/>
            <a:miter lim="8000"/>
            <a:headEnd len="sm" w="sm" type="none"/>
            <a:tailEnd len="sm" w="sm" type="none"/>
          </a:ln>
        </p:spPr>
      </p:sp>
      <p:sp>
        <p:nvSpPr>
          <p:cNvPr id="25" name="Google Shape;25;p6"/>
          <p:cNvSpPr txBox="1"/>
          <p:nvPr>
            <p:ph type="ctrTitle"/>
          </p:nvPr>
        </p:nvSpPr>
        <p:spPr>
          <a:xfrm>
            <a:off x="2296350" y="1991850"/>
            <a:ext cx="4551298" cy="1159797"/>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
        <p:nvSpPr>
          <p:cNvPr id="27" name="Google Shape;27;p7"/>
          <p:cNvSpPr/>
          <p:nvPr/>
        </p:nvSpPr>
        <p:spPr>
          <a:xfrm>
            <a:off x="558124" y="550425"/>
            <a:ext cx="8028197" cy="4042637"/>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8"/>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30" name="Google Shape;30;p8"/>
          <p:cNvSpPr/>
          <p:nvPr/>
        </p:nvSpPr>
        <p:spPr>
          <a:xfrm>
            <a:off x="259950" y="274275"/>
            <a:ext cx="8624125" cy="459495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 + 3 columns">
    <p:spTree>
      <p:nvGrpSpPr>
        <p:cNvPr id="31" name="Shape 31"/>
        <p:cNvGrpSpPr/>
        <p:nvPr/>
      </p:nvGrpSpPr>
      <p:grpSpPr>
        <a:xfrm>
          <a:off x="0" y="0"/>
          <a:ext cx="0" cy="0"/>
          <a:chOff x="0" y="0"/>
          <a:chExt cx="0" cy="0"/>
        </a:xfrm>
      </p:grpSpPr>
      <p:sp>
        <p:nvSpPr>
          <p:cNvPr id="32" name="Google Shape;32;p9"/>
          <p:cNvSpPr/>
          <p:nvPr/>
        </p:nvSpPr>
        <p:spPr>
          <a:xfrm>
            <a:off x="259950" y="274275"/>
            <a:ext cx="8624125" cy="459495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33" name="Google Shape;33;p9"/>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34" name="Google Shape;34;p9"/>
          <p:cNvSpPr txBox="1"/>
          <p:nvPr>
            <p:ph idx="1" type="body"/>
          </p:nvPr>
        </p:nvSpPr>
        <p:spPr>
          <a:xfrm>
            <a:off x="753900" y="971550"/>
            <a:ext cx="2440499"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35" name="Google Shape;35;p9"/>
          <p:cNvSpPr txBox="1"/>
          <p:nvPr>
            <p:ph idx="2" type="body"/>
          </p:nvPr>
        </p:nvSpPr>
        <p:spPr>
          <a:xfrm>
            <a:off x="3319596" y="971550"/>
            <a:ext cx="2440499"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36" name="Google Shape;36;p9"/>
          <p:cNvSpPr txBox="1"/>
          <p:nvPr>
            <p:ph idx="3" type="body"/>
          </p:nvPr>
        </p:nvSpPr>
        <p:spPr>
          <a:xfrm>
            <a:off x="5885291" y="971550"/>
            <a:ext cx="2440499"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bg>
      <p:bgPr>
        <a:solidFill>
          <a:srgbClr val="434343"/>
        </a:solidFill>
      </p:bgPr>
    </p:bg>
    <p:spTree>
      <p:nvGrpSpPr>
        <p:cNvPr id="37" name="Shape 37"/>
        <p:cNvGrpSpPr/>
        <p:nvPr/>
      </p:nvGrpSpPr>
      <p:grpSpPr>
        <a:xfrm>
          <a:off x="0" y="0"/>
          <a:ext cx="0" cy="0"/>
          <a:chOff x="0" y="0"/>
          <a:chExt cx="0" cy="0"/>
        </a:xfrm>
      </p:grpSpPr>
      <p:sp>
        <p:nvSpPr>
          <p:cNvPr id="38" name="Google Shape;38;p10"/>
          <p:cNvSpPr/>
          <p:nvPr/>
        </p:nvSpPr>
        <p:spPr>
          <a:xfrm>
            <a:off x="818062" y="805650"/>
            <a:ext cx="7507875"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9E00"/>
            </a:solidFill>
            <a:prstDash val="solid"/>
            <a:miter lim="8000"/>
            <a:headEnd len="sm" w="sm" type="none"/>
            <a:tailEnd len="sm" w="sm" type="none"/>
          </a:ln>
        </p:spPr>
      </p:sp>
      <p:sp>
        <p:nvSpPr>
          <p:cNvPr id="39" name="Google Shape;39;p10"/>
          <p:cNvSpPr txBox="1"/>
          <p:nvPr>
            <p:ph idx="1" type="body"/>
          </p:nvPr>
        </p:nvSpPr>
        <p:spPr>
          <a:xfrm>
            <a:off x="2037600" y="2161800"/>
            <a:ext cx="5068797" cy="819898"/>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40" name="Google Shape;40;p10"/>
          <p:cNvSpPr txBox="1"/>
          <p:nvPr/>
        </p:nvSpPr>
        <p:spPr>
          <a:xfrm>
            <a:off x="3853200" y="293590"/>
            <a:ext cx="1437600" cy="65369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9E00"/>
              </a:buClr>
              <a:buFont typeface="Montserrat"/>
              <a:buNone/>
            </a:pPr>
            <a:r>
              <a:rPr b="0" i="0" lang="en" sz="9600" u="none" cap="none" strike="noStrike">
                <a:solidFill>
                  <a:srgbClr val="FF9E00"/>
                </a:solidFill>
                <a:latin typeface="Montserrat"/>
                <a:ea typeface="Montserrat"/>
                <a:cs typeface="Montserrat"/>
                <a:sym typeface="Montserrat"/>
              </a:rPr>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7" name="Google Shape;7;p1"/>
          <p:cNvSpPr txBox="1"/>
          <p:nvPr>
            <p:ph idx="1" type="body"/>
          </p:nvPr>
        </p:nvSpPr>
        <p:spPr>
          <a:xfrm>
            <a:off x="916650" y="950850"/>
            <a:ext cx="7310698"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48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teamtreehouse.com/library/css-basics" TargetMode="External"/><Relationship Id="rId4" Type="http://schemas.openxmlformats.org/officeDocument/2006/relationships/hyperlink" Target="https://teamtreehouse.com/library/how-to-make-a-websi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33.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border-radius.com/" TargetMode="External"/><Relationship Id="rId4" Type="http://schemas.openxmlformats.org/officeDocument/2006/relationships/hyperlink" Target="https://www.cssboxshadow.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css3buttongenerator.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22.png"/><Relationship Id="rId5"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teamtreehouse.com/library/css-basics" TargetMode="External"/><Relationship Id="rId4" Type="http://schemas.openxmlformats.org/officeDocument/2006/relationships/hyperlink" Target="https://teamtreehouse.com/library/how-to-make-a-websit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12"/>
          <p:cNvSpPr txBox="1"/>
          <p:nvPr>
            <p:ph idx="4294967295" type="ctrTitle"/>
          </p:nvPr>
        </p:nvSpPr>
        <p:spPr>
          <a:xfrm>
            <a:off x="1603800" y="1803599"/>
            <a:ext cx="5936400" cy="115979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4800" u="none" cap="none" strike="noStrike">
                <a:solidFill>
                  <a:srgbClr val="FF9E00"/>
                </a:solidFill>
                <a:latin typeface="Montserrat"/>
                <a:ea typeface="Montserrat"/>
                <a:cs typeface="Montserrat"/>
                <a:sym typeface="Montserrat"/>
              </a:rPr>
              <a:t>CSS 2</a:t>
            </a:r>
            <a:endParaRPr/>
          </a:p>
        </p:txBody>
      </p:sp>
      <p:grpSp>
        <p:nvGrpSpPr>
          <p:cNvPr id="49" name="Google Shape;49;p12"/>
          <p:cNvGrpSpPr/>
          <p:nvPr/>
        </p:nvGrpSpPr>
        <p:grpSpPr>
          <a:xfrm>
            <a:off x="4233498" y="499003"/>
            <a:ext cx="677027" cy="1103728"/>
            <a:chOff x="6730350" y="2315900"/>
            <a:chExt cx="257700" cy="420100"/>
          </a:xfrm>
        </p:grpSpPr>
        <p:sp>
          <p:nvSpPr>
            <p:cNvPr id="50" name="Google Shape;50;p12"/>
            <p:cNvSpPr/>
            <p:nvPr/>
          </p:nvSpPr>
          <p:spPr>
            <a:xfrm>
              <a:off x="6807900" y="26712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51" name="Google Shape;51;p12"/>
            <p:cNvSpPr/>
            <p:nvPr/>
          </p:nvSpPr>
          <p:spPr>
            <a:xfrm>
              <a:off x="6807900" y="26364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52" name="Google Shape;52;p12"/>
            <p:cNvSpPr/>
            <p:nvPr/>
          </p:nvSpPr>
          <p:spPr>
            <a:xfrm>
              <a:off x="6807900" y="2706075"/>
              <a:ext cx="102600" cy="29925"/>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53" name="Google Shape;53;p12"/>
            <p:cNvSpPr/>
            <p:nvPr/>
          </p:nvSpPr>
          <p:spPr>
            <a:xfrm>
              <a:off x="6811575" y="2463675"/>
              <a:ext cx="95275" cy="1606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54" name="Google Shape;54;p12"/>
            <p:cNvSpPr/>
            <p:nvPr/>
          </p:nvSpPr>
          <p:spPr>
            <a:xfrm>
              <a:off x="6730350" y="2315900"/>
              <a:ext cx="257700" cy="308375"/>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1200">
                <a:solidFill>
                  <a:srgbClr val="999999"/>
                </a:solidFill>
                <a:latin typeface="Montserrat"/>
                <a:ea typeface="Montserrat"/>
                <a:cs typeface="Montserrat"/>
                <a:sym typeface="Montserrat"/>
              </a:rPr>
              <a:t>CSS 2</a:t>
            </a:r>
            <a:endParaRPr/>
          </a:p>
        </p:txBody>
      </p:sp>
      <p:pic>
        <p:nvPicPr>
          <p:cNvPr id="121" name="Google Shape;121;p21"/>
          <p:cNvPicPr preferRelativeResize="0"/>
          <p:nvPr/>
        </p:nvPicPr>
        <p:blipFill>
          <a:blip r:embed="rId3">
            <a:alphaModFix/>
          </a:blip>
          <a:stretch>
            <a:fillRect/>
          </a:stretch>
        </p:blipFill>
        <p:spPr>
          <a:xfrm>
            <a:off x="547525" y="565078"/>
            <a:ext cx="8206372" cy="4013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idx="4294967295" type="ctrTitle"/>
          </p:nvPr>
        </p:nvSpPr>
        <p:spPr>
          <a:xfrm>
            <a:off x="1603800" y="1803599"/>
            <a:ext cx="5936400" cy="115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4800" u="none" cap="none" strike="noStrike">
                <a:solidFill>
                  <a:srgbClr val="FF9E00"/>
                </a:solidFill>
                <a:latin typeface="Montserrat"/>
                <a:ea typeface="Montserrat"/>
                <a:cs typeface="Montserrat"/>
                <a:sym typeface="Montserrat"/>
              </a:rPr>
              <a:t>Lists</a:t>
            </a:r>
            <a:endParaRPr/>
          </a:p>
        </p:txBody>
      </p:sp>
      <p:grpSp>
        <p:nvGrpSpPr>
          <p:cNvPr id="127" name="Google Shape;127;p22"/>
          <p:cNvGrpSpPr/>
          <p:nvPr/>
        </p:nvGrpSpPr>
        <p:grpSpPr>
          <a:xfrm>
            <a:off x="4233546" y="499011"/>
            <a:ext cx="677029" cy="1103926"/>
            <a:chOff x="6730350" y="2315900"/>
            <a:chExt cx="257700" cy="420175"/>
          </a:xfrm>
        </p:grpSpPr>
        <p:sp>
          <p:nvSpPr>
            <p:cNvPr id="128" name="Google Shape;128;p22"/>
            <p:cNvSpPr/>
            <p:nvPr/>
          </p:nvSpPr>
          <p:spPr>
            <a:xfrm>
              <a:off x="6807900" y="2671250"/>
              <a:ext cx="102600" cy="22500"/>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29" name="Google Shape;129;p22"/>
            <p:cNvSpPr/>
            <p:nvPr/>
          </p:nvSpPr>
          <p:spPr>
            <a:xfrm>
              <a:off x="6807900" y="2636450"/>
              <a:ext cx="102600" cy="22500"/>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30" name="Google Shape;130;p22"/>
            <p:cNvSpPr/>
            <p:nvPr/>
          </p:nvSpPr>
          <p:spPr>
            <a:xfrm>
              <a:off x="6807900" y="2706075"/>
              <a:ext cx="102600" cy="30000"/>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31" name="Google Shape;131;p22"/>
            <p:cNvSpPr/>
            <p:nvPr/>
          </p:nvSpPr>
          <p:spPr>
            <a:xfrm>
              <a:off x="6811575" y="2463675"/>
              <a:ext cx="95400" cy="1605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32" name="Google Shape;132;p22"/>
            <p:cNvSpPr/>
            <p:nvPr/>
          </p:nvSpPr>
          <p:spPr>
            <a:xfrm>
              <a:off x="6730350" y="2315900"/>
              <a:ext cx="257700" cy="308400"/>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1200">
                <a:solidFill>
                  <a:srgbClr val="999999"/>
                </a:solidFill>
                <a:latin typeface="Montserrat"/>
                <a:ea typeface="Montserrat"/>
                <a:cs typeface="Montserrat"/>
                <a:sym typeface="Montserrat"/>
              </a:rPr>
              <a:t>Styling </a:t>
            </a:r>
            <a:r>
              <a:rPr b="1" i="0" lang="en" sz="1200" u="none" cap="none" strike="noStrike">
                <a:solidFill>
                  <a:srgbClr val="999999"/>
                </a:solidFill>
                <a:latin typeface="Montserrat"/>
                <a:ea typeface="Montserrat"/>
                <a:cs typeface="Montserrat"/>
                <a:sym typeface="Montserrat"/>
              </a:rPr>
              <a:t>Lists</a:t>
            </a:r>
            <a:endParaRPr/>
          </a:p>
        </p:txBody>
      </p:sp>
      <p:sp>
        <p:nvSpPr>
          <p:cNvPr id="138" name="Google Shape;138;p23"/>
          <p:cNvSpPr txBox="1"/>
          <p:nvPr>
            <p:ph idx="1" type="body"/>
          </p:nvPr>
        </p:nvSpPr>
        <p:spPr>
          <a:xfrm>
            <a:off x="597275" y="305175"/>
            <a:ext cx="3421800" cy="52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rgbClr val="980000"/>
                </a:solidFill>
                <a:latin typeface="Consolas"/>
                <a:ea typeface="Consolas"/>
                <a:cs typeface="Consolas"/>
                <a:sym typeface="Consolas"/>
              </a:rPr>
              <a:t>list-style-type:</a:t>
            </a:r>
            <a:r>
              <a:rPr b="0" i="0" lang="en" sz="1800" u="none" cap="none" strike="noStrike">
                <a:solidFill>
                  <a:schemeClr val="dk2"/>
                </a:solidFill>
                <a:latin typeface="Consolas"/>
                <a:ea typeface="Consolas"/>
                <a:cs typeface="Consolas"/>
                <a:sym typeface="Consolas"/>
              </a:rPr>
              <a:t>(options)</a:t>
            </a:r>
            <a:endParaRPr/>
          </a:p>
          <a:p>
            <a:pPr indent="0" lvl="0" marL="0" marR="0" rtl="0" algn="l">
              <a:lnSpc>
                <a:spcPct val="100000"/>
              </a:lnSpc>
              <a:spcBef>
                <a:spcPts val="0"/>
              </a:spcBef>
              <a:spcAft>
                <a:spcPts val="0"/>
              </a:spcAft>
              <a:buClr>
                <a:srgbClr val="CCCCCC"/>
              </a:buClr>
              <a:buFont typeface="Droid Serif"/>
              <a:buNone/>
            </a:pPr>
            <a:r>
              <a:rPr b="0" i="0" lang="en" sz="1800" u="none" cap="none" strike="noStrike">
                <a:solidFill>
                  <a:srgbClr val="0000FF"/>
                </a:solidFill>
                <a:latin typeface="Consolas"/>
                <a:ea typeface="Consolas"/>
                <a:cs typeface="Consolas"/>
                <a:sym typeface="Consolas"/>
              </a:rPr>
              <a:t>For Unordered</a:t>
            </a:r>
            <a:endParaRPr>
              <a:solidFill>
                <a:srgbClr val="0000FF"/>
              </a:solidFill>
            </a:endParaRPr>
          </a:p>
          <a:p>
            <a:pPr indent="-228600" lvl="0" marL="457200" marR="0" rtl="0" algn="l">
              <a:lnSpc>
                <a:spcPct val="100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d</a:t>
            </a:r>
            <a:r>
              <a:rPr b="0" i="0" lang="en" sz="1400" u="none" cap="none" strike="noStrike">
                <a:solidFill>
                  <a:schemeClr val="dk2"/>
                </a:solidFill>
                <a:latin typeface="Consolas"/>
                <a:ea typeface="Consolas"/>
                <a:cs typeface="Consolas"/>
                <a:sym typeface="Consolas"/>
              </a:rPr>
              <a:t>isc (default)</a:t>
            </a:r>
            <a:endParaRPr/>
          </a:p>
          <a:p>
            <a:pPr indent="-228600" lvl="0" marL="457200" marR="0" rtl="0" algn="l">
              <a:lnSpc>
                <a:spcPct val="100000"/>
              </a:lnSpc>
              <a:spcBef>
                <a:spcPts val="0"/>
              </a:spcBef>
              <a:spcAft>
                <a:spcPts val="0"/>
              </a:spcAft>
              <a:buClr>
                <a:schemeClr val="dk2"/>
              </a:buClr>
              <a:buSzPts val="1400"/>
              <a:buFont typeface="Consolas"/>
              <a:buChar char="⊡"/>
            </a:pPr>
            <a:r>
              <a:rPr b="0" i="0" lang="en" sz="1400" u="none" cap="none" strike="noStrike">
                <a:solidFill>
                  <a:schemeClr val="dk2"/>
                </a:solidFill>
                <a:latin typeface="Consolas"/>
                <a:ea typeface="Consolas"/>
                <a:cs typeface="Consolas"/>
                <a:sym typeface="Consolas"/>
              </a:rPr>
              <a:t>circle</a:t>
            </a:r>
            <a:endParaRPr/>
          </a:p>
          <a:p>
            <a:pPr indent="-228600" lvl="0" marL="457200" marR="0" rtl="0" algn="l">
              <a:lnSpc>
                <a:spcPct val="100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s</a:t>
            </a:r>
            <a:r>
              <a:rPr b="0" i="0" lang="en" sz="1400" u="none" cap="none" strike="noStrike">
                <a:solidFill>
                  <a:schemeClr val="dk2"/>
                </a:solidFill>
                <a:latin typeface="Consolas"/>
                <a:ea typeface="Consolas"/>
                <a:cs typeface="Consolas"/>
                <a:sym typeface="Consolas"/>
              </a:rPr>
              <a:t>quare </a:t>
            </a:r>
            <a:endParaRPr b="0" i="0" sz="1400" u="none" cap="none" strike="noStrike">
              <a:solidFill>
                <a:schemeClr val="dk2"/>
              </a:solidFill>
              <a:latin typeface="Consolas"/>
              <a:ea typeface="Consolas"/>
              <a:cs typeface="Consolas"/>
              <a:sym typeface="Consolas"/>
            </a:endParaRPr>
          </a:p>
          <a:p>
            <a:pPr indent="-228600" lvl="0" marL="457200" marR="0" rtl="0" algn="l">
              <a:lnSpc>
                <a:spcPct val="100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none</a:t>
            </a:r>
            <a:endParaRPr>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CCCCCC"/>
              </a:buClr>
              <a:buFont typeface="Droid Serif"/>
              <a:buNone/>
            </a:pPr>
            <a:r>
              <a:t/>
            </a:r>
            <a:endParaRPr sz="1800">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sz="1800">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sz="1800">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sz="1800">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sz="1800">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sz="1800">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sz="1800">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Images </a:t>
            </a:r>
            <a:endParaRPr/>
          </a:p>
          <a:p>
            <a:pPr indent="0" lvl="0" marL="0" marR="0" rtl="0" algn="l">
              <a:lnSpc>
                <a:spcPct val="100000"/>
              </a:lnSpc>
              <a:spcBef>
                <a:spcPts val="0"/>
              </a:spcBef>
              <a:spcAft>
                <a:spcPts val="0"/>
              </a:spcAft>
              <a:buClr>
                <a:srgbClr val="CCCCCC"/>
              </a:buClr>
              <a:buFont typeface="Droid Serif"/>
              <a:buNone/>
            </a:pPr>
            <a:r>
              <a:rPr lang="en" sz="1200">
                <a:solidFill>
                  <a:schemeClr val="dk2"/>
                </a:solidFill>
                <a:latin typeface="Consolas"/>
                <a:ea typeface="Consolas"/>
                <a:cs typeface="Consolas"/>
                <a:sym typeface="Consolas"/>
              </a:rPr>
              <a:t>E.g. list-style-image: url( … );</a:t>
            </a:r>
            <a:endParaRPr b="0" i="0" sz="12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pic>
        <p:nvPicPr>
          <p:cNvPr id="139" name="Google Shape;139;p23"/>
          <p:cNvPicPr preferRelativeResize="0"/>
          <p:nvPr/>
        </p:nvPicPr>
        <p:blipFill rotWithShape="1">
          <a:blip r:embed="rId3">
            <a:alphaModFix/>
          </a:blip>
          <a:srcRect b="0" l="0" r="0" t="0"/>
          <a:stretch/>
        </p:blipFill>
        <p:spPr>
          <a:xfrm>
            <a:off x="6142325" y="985397"/>
            <a:ext cx="2472300" cy="3793200"/>
          </a:xfrm>
          <a:prstGeom prst="rect">
            <a:avLst/>
          </a:prstGeom>
          <a:noFill/>
          <a:ln>
            <a:noFill/>
          </a:ln>
        </p:spPr>
      </p:pic>
      <p:pic>
        <p:nvPicPr>
          <p:cNvPr id="140" name="Google Shape;140;p23"/>
          <p:cNvPicPr preferRelativeResize="0"/>
          <p:nvPr/>
        </p:nvPicPr>
        <p:blipFill rotWithShape="1">
          <a:blip r:embed="rId4">
            <a:alphaModFix/>
          </a:blip>
          <a:srcRect b="0" l="0" r="0" t="12280"/>
          <a:stretch/>
        </p:blipFill>
        <p:spPr>
          <a:xfrm>
            <a:off x="597275" y="2229350"/>
            <a:ext cx="2259300" cy="1305300"/>
          </a:xfrm>
          <a:prstGeom prst="rect">
            <a:avLst/>
          </a:prstGeom>
          <a:noFill/>
          <a:ln>
            <a:noFill/>
          </a:ln>
        </p:spPr>
      </p:pic>
      <p:sp>
        <p:nvSpPr>
          <p:cNvPr id="141" name="Google Shape;141;p23"/>
          <p:cNvSpPr txBox="1"/>
          <p:nvPr/>
        </p:nvSpPr>
        <p:spPr>
          <a:xfrm>
            <a:off x="6058325" y="200000"/>
            <a:ext cx="3000000" cy="81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FF"/>
                </a:solidFill>
                <a:latin typeface="Consolas"/>
                <a:ea typeface="Consolas"/>
                <a:cs typeface="Consolas"/>
                <a:sym typeface="Consolas"/>
              </a:rPr>
              <a:t>For Ordered</a:t>
            </a:r>
            <a:endParaRPr>
              <a:solidFill>
                <a:srgbClr val="0000FF"/>
              </a:solidFill>
            </a:endParaRPr>
          </a:p>
          <a:p>
            <a:pPr indent="-228600" lvl="0" marL="457200" rtl="0" algn="l">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Numbers and Letters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Lists</a:t>
            </a:r>
            <a:endParaRPr/>
          </a:p>
        </p:txBody>
      </p:sp>
      <p:sp>
        <p:nvSpPr>
          <p:cNvPr id="147" name="Google Shape;147;p24"/>
          <p:cNvSpPr txBox="1"/>
          <p:nvPr/>
        </p:nvSpPr>
        <p:spPr>
          <a:xfrm>
            <a:off x="740400" y="1048700"/>
            <a:ext cx="3000000" cy="268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&lt;h1&gt;The Complete Poems&lt;/h1&gt;</a:t>
            </a:r>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&lt;h2&gt;Emily Dickinson&lt;/h2&gt;</a:t>
            </a:r>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&lt;ol&gt;</a:t>
            </a:r>
            <a:endParaRPr/>
          </a:p>
          <a:p>
            <a:pPr indent="0" lvl="0" marL="0" marR="0" rtl="0" algn="l">
              <a:lnSpc>
                <a:spcPct val="100000"/>
              </a:lnSpc>
              <a:spcBef>
                <a:spcPts val="0"/>
              </a:spcBef>
              <a:spcAft>
                <a:spcPts val="0"/>
              </a:spcAft>
              <a:buClr>
                <a:srgbClr val="000000"/>
              </a:buClr>
              <a:buFont typeface="Arial"/>
              <a:buNone/>
            </a:pPr>
            <a:r>
              <a:rPr lang="en"/>
              <a:t>    </a:t>
            </a:r>
            <a:r>
              <a:rPr b="0" i="0" lang="en" sz="1400" u="none" cap="none" strike="noStrike">
                <a:solidFill>
                  <a:srgbClr val="000000"/>
                </a:solidFill>
                <a:latin typeface="Arial"/>
                <a:ea typeface="Arial"/>
                <a:cs typeface="Arial"/>
                <a:sym typeface="Arial"/>
              </a:rPr>
              <a:t>&lt;li&gt;Life&lt;/li&gt;</a:t>
            </a:r>
            <a:endParaRPr/>
          </a:p>
          <a:p>
            <a:pPr indent="0" lvl="0" marL="0" marR="0" rtl="0" algn="l">
              <a:lnSpc>
                <a:spcPct val="100000"/>
              </a:lnSpc>
              <a:spcBef>
                <a:spcPts val="0"/>
              </a:spcBef>
              <a:spcAft>
                <a:spcPts val="0"/>
              </a:spcAft>
              <a:buClr>
                <a:srgbClr val="000000"/>
              </a:buClr>
              <a:buFont typeface="Arial"/>
              <a:buNone/>
            </a:pPr>
            <a:r>
              <a:rPr lang="en"/>
              <a:t>    </a:t>
            </a:r>
            <a:r>
              <a:rPr b="0" i="0" lang="en" sz="1400" u="none" cap="none" strike="noStrike">
                <a:solidFill>
                  <a:srgbClr val="000000"/>
                </a:solidFill>
                <a:latin typeface="Arial"/>
                <a:ea typeface="Arial"/>
                <a:cs typeface="Arial"/>
                <a:sym typeface="Arial"/>
              </a:rPr>
              <a:t>&lt;li&gt;Nature&lt;/li&gt;</a:t>
            </a:r>
            <a:endParaRPr/>
          </a:p>
          <a:p>
            <a:pPr indent="0" lvl="0" marL="0" marR="0" rtl="0" algn="l">
              <a:lnSpc>
                <a:spcPct val="100000"/>
              </a:lnSpc>
              <a:spcBef>
                <a:spcPts val="0"/>
              </a:spcBef>
              <a:spcAft>
                <a:spcPts val="0"/>
              </a:spcAft>
              <a:buClr>
                <a:srgbClr val="000000"/>
              </a:buClr>
              <a:buFont typeface="Arial"/>
              <a:buNone/>
            </a:pPr>
            <a:r>
              <a:rPr lang="en"/>
              <a:t>    </a:t>
            </a:r>
            <a:r>
              <a:rPr b="0" i="0" lang="en" sz="1400" u="none" cap="none" strike="noStrike">
                <a:solidFill>
                  <a:srgbClr val="000000"/>
                </a:solidFill>
                <a:latin typeface="Arial"/>
                <a:ea typeface="Arial"/>
                <a:cs typeface="Arial"/>
                <a:sym typeface="Arial"/>
              </a:rPr>
              <a:t>&lt;li&gt;Love&lt;/li&gt;</a:t>
            </a:r>
            <a:endParaRPr/>
          </a:p>
          <a:p>
            <a:pPr indent="0" lvl="0" marL="0" marR="0" rtl="0" algn="l">
              <a:lnSpc>
                <a:spcPct val="100000"/>
              </a:lnSpc>
              <a:spcBef>
                <a:spcPts val="0"/>
              </a:spcBef>
              <a:spcAft>
                <a:spcPts val="0"/>
              </a:spcAft>
              <a:buClr>
                <a:srgbClr val="000000"/>
              </a:buClr>
              <a:buFont typeface="Arial"/>
              <a:buNone/>
            </a:pPr>
            <a:r>
              <a:rPr lang="en"/>
              <a:t>    </a:t>
            </a:r>
            <a:r>
              <a:rPr b="0" i="0" lang="en" sz="1400" u="none" cap="none" strike="noStrike">
                <a:solidFill>
                  <a:srgbClr val="000000"/>
                </a:solidFill>
                <a:latin typeface="Arial"/>
                <a:ea typeface="Arial"/>
                <a:cs typeface="Arial"/>
                <a:sym typeface="Arial"/>
              </a:rPr>
              <a:t>&lt;li&gt;Time and Eternity&lt;/li&gt;</a:t>
            </a:r>
            <a:endParaRPr/>
          </a:p>
          <a:p>
            <a:pPr indent="0" lvl="0" marL="0" marR="0" rtl="0" algn="l">
              <a:lnSpc>
                <a:spcPct val="100000"/>
              </a:lnSpc>
              <a:spcBef>
                <a:spcPts val="0"/>
              </a:spcBef>
              <a:spcAft>
                <a:spcPts val="0"/>
              </a:spcAft>
              <a:buClr>
                <a:srgbClr val="000000"/>
              </a:buClr>
              <a:buFont typeface="Arial"/>
              <a:buNone/>
            </a:pPr>
            <a:r>
              <a:rPr lang="en"/>
              <a:t>    </a:t>
            </a:r>
            <a:r>
              <a:rPr b="0" i="0" lang="en" sz="1400" u="none" cap="none" strike="noStrike">
                <a:solidFill>
                  <a:srgbClr val="000000"/>
                </a:solidFill>
                <a:latin typeface="Arial"/>
                <a:ea typeface="Arial"/>
                <a:cs typeface="Arial"/>
                <a:sym typeface="Arial"/>
              </a:rPr>
              <a:t>&lt;li&gt;The Single Hound&lt;/li&gt;</a:t>
            </a:r>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&lt;/ol&gt;</a:t>
            </a:r>
            <a:endParaRPr/>
          </a:p>
        </p:txBody>
      </p:sp>
      <p:sp>
        <p:nvSpPr>
          <p:cNvPr id="148" name="Google Shape;148;p24"/>
          <p:cNvSpPr txBox="1"/>
          <p:nvPr>
            <p:ph idx="1" type="body"/>
          </p:nvPr>
        </p:nvSpPr>
        <p:spPr>
          <a:xfrm>
            <a:off x="740400" y="903750"/>
            <a:ext cx="9459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HTML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149" name="Google Shape;149;p24"/>
          <p:cNvSpPr txBox="1"/>
          <p:nvPr>
            <p:ph idx="1" type="body"/>
          </p:nvPr>
        </p:nvSpPr>
        <p:spPr>
          <a:xfrm>
            <a:off x="4132075" y="903750"/>
            <a:ext cx="2041200" cy="45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lang="en" sz="1800">
                <a:solidFill>
                  <a:schemeClr val="dk2"/>
                </a:solidFill>
                <a:latin typeface="Consolas"/>
                <a:ea typeface="Consolas"/>
                <a:cs typeface="Consolas"/>
                <a:sym typeface="Consolas"/>
              </a:rPr>
              <a:t>External </a:t>
            </a:r>
            <a:r>
              <a:rPr b="0" i="0" lang="en" sz="1800" u="none" cap="none" strike="noStrike">
                <a:solidFill>
                  <a:schemeClr val="dk2"/>
                </a:solidFill>
                <a:latin typeface="Consolas"/>
                <a:ea typeface="Consolas"/>
                <a:cs typeface="Consolas"/>
                <a:sym typeface="Consolas"/>
              </a:rPr>
              <a:t>CSS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150" name="Google Shape;150;p24"/>
          <p:cNvSpPr txBox="1"/>
          <p:nvPr>
            <p:ph idx="1" type="body"/>
          </p:nvPr>
        </p:nvSpPr>
        <p:spPr>
          <a:xfrm>
            <a:off x="6701625" y="903750"/>
            <a:ext cx="945899"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Result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151" name="Google Shape;151;p24"/>
          <p:cNvSpPr txBox="1"/>
          <p:nvPr/>
        </p:nvSpPr>
        <p:spPr>
          <a:xfrm>
            <a:off x="3632750" y="1285550"/>
            <a:ext cx="2745000" cy="88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ol {</a:t>
            </a:r>
            <a:endParaRPr/>
          </a:p>
          <a:p>
            <a:pPr indent="0" lvl="0" marL="0" marR="0" rtl="0" algn="l">
              <a:lnSpc>
                <a:spcPct val="100000"/>
              </a:lnSpc>
              <a:spcBef>
                <a:spcPts val="0"/>
              </a:spcBef>
              <a:spcAft>
                <a:spcPts val="0"/>
              </a:spcAft>
              <a:buClr>
                <a:srgbClr val="000000"/>
              </a:buClr>
              <a:buFont typeface="Arial"/>
              <a:buNone/>
            </a:pPr>
            <a:r>
              <a:rPr lang="en"/>
              <a:t>    </a:t>
            </a:r>
            <a:r>
              <a:rPr b="0" i="0" lang="en" sz="1400" u="none" cap="none" strike="noStrike">
                <a:solidFill>
                  <a:srgbClr val="000000"/>
                </a:solidFill>
                <a:latin typeface="Arial"/>
                <a:ea typeface="Arial"/>
                <a:cs typeface="Arial"/>
                <a:sym typeface="Arial"/>
              </a:rPr>
              <a:t>list-style-type: lower-roman;</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a:t>
            </a:r>
            <a:endParaRPr/>
          </a:p>
        </p:txBody>
      </p:sp>
      <p:pic>
        <p:nvPicPr>
          <p:cNvPr id="152" name="Google Shape;152;p24"/>
          <p:cNvPicPr preferRelativeResize="0"/>
          <p:nvPr/>
        </p:nvPicPr>
        <p:blipFill rotWithShape="1">
          <a:blip r:embed="rId3">
            <a:alphaModFix/>
          </a:blip>
          <a:srcRect b="0" l="0" r="0" t="0"/>
          <a:stretch/>
        </p:blipFill>
        <p:spPr>
          <a:xfrm>
            <a:off x="6633149" y="1459049"/>
            <a:ext cx="2041325" cy="142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Lists-Images</a:t>
            </a:r>
            <a:endParaRPr/>
          </a:p>
        </p:txBody>
      </p:sp>
      <p:sp>
        <p:nvSpPr>
          <p:cNvPr id="158" name="Google Shape;158;p25"/>
          <p:cNvSpPr txBox="1"/>
          <p:nvPr>
            <p:ph idx="1" type="body"/>
          </p:nvPr>
        </p:nvSpPr>
        <p:spPr>
          <a:xfrm>
            <a:off x="965225" y="772400"/>
            <a:ext cx="25332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HTML/ Internal CSS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159" name="Google Shape;159;p25"/>
          <p:cNvSpPr txBox="1"/>
          <p:nvPr>
            <p:ph idx="1" type="body"/>
          </p:nvPr>
        </p:nvSpPr>
        <p:spPr>
          <a:xfrm>
            <a:off x="5956800" y="681375"/>
            <a:ext cx="9459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Result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pic>
        <p:nvPicPr>
          <p:cNvPr id="160" name="Google Shape;160;p25"/>
          <p:cNvPicPr preferRelativeResize="0"/>
          <p:nvPr/>
        </p:nvPicPr>
        <p:blipFill rotWithShape="1">
          <a:blip r:embed="rId3">
            <a:alphaModFix/>
          </a:blip>
          <a:srcRect b="0" l="0" r="0" t="0"/>
          <a:stretch/>
        </p:blipFill>
        <p:spPr>
          <a:xfrm>
            <a:off x="892396" y="1236675"/>
            <a:ext cx="2269500" cy="3428100"/>
          </a:xfrm>
          <a:prstGeom prst="rect">
            <a:avLst/>
          </a:prstGeom>
          <a:noFill/>
          <a:ln>
            <a:noFill/>
          </a:ln>
        </p:spPr>
      </p:pic>
      <p:pic>
        <p:nvPicPr>
          <p:cNvPr id="161" name="Google Shape;161;p25"/>
          <p:cNvPicPr preferRelativeResize="0"/>
          <p:nvPr/>
        </p:nvPicPr>
        <p:blipFill rotWithShape="1">
          <a:blip r:embed="rId4">
            <a:alphaModFix/>
          </a:blip>
          <a:srcRect b="0" l="0" r="0" t="0"/>
          <a:stretch/>
        </p:blipFill>
        <p:spPr>
          <a:xfrm>
            <a:off x="5396445" y="1555050"/>
            <a:ext cx="2533200" cy="2376600"/>
          </a:xfrm>
          <a:prstGeom prst="rect">
            <a:avLst/>
          </a:prstGeom>
          <a:noFill/>
          <a:ln>
            <a:noFill/>
          </a:ln>
        </p:spPr>
      </p:pic>
      <p:sp>
        <p:nvSpPr>
          <p:cNvPr id="162" name="Google Shape;162;p25"/>
          <p:cNvSpPr txBox="1"/>
          <p:nvPr>
            <p:ph idx="1" type="body"/>
          </p:nvPr>
        </p:nvSpPr>
        <p:spPr>
          <a:xfrm>
            <a:off x="2738350" y="4032325"/>
            <a:ext cx="46554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1" lang="en" sz="1200">
                <a:latin typeface="Droid Serif"/>
                <a:ea typeface="Droid Serif"/>
                <a:cs typeface="Droid Serif"/>
                <a:sym typeface="Droid Serif"/>
              </a:rPr>
              <a:t>Note: </a:t>
            </a:r>
            <a:r>
              <a:rPr lang="en" sz="1200">
                <a:solidFill>
                  <a:srgbClr val="FF0000"/>
                </a:solidFill>
                <a:latin typeface="Droid Serif"/>
                <a:ea typeface="Droid Serif"/>
                <a:cs typeface="Droid Serif"/>
                <a:sym typeface="Droid Serif"/>
              </a:rPr>
              <a:t>if you are using an External CSS stylesheet the file/folder path is </a:t>
            </a:r>
            <a:r>
              <a:rPr lang="en" sz="1200">
                <a:solidFill>
                  <a:srgbClr val="0000FF"/>
                </a:solidFill>
                <a:latin typeface="Droid Serif"/>
                <a:ea typeface="Droid Serif"/>
                <a:cs typeface="Droid Serif"/>
                <a:sym typeface="Droid Serif"/>
              </a:rPr>
              <a:t>list-style-image:url(../images/images.png); </a:t>
            </a:r>
            <a:r>
              <a:rPr i="0" lang="en" sz="1200" u="none" cap="none" strike="noStrike">
                <a:solidFill>
                  <a:srgbClr val="FF0000"/>
                </a:solidFill>
                <a:latin typeface="Droid Serif"/>
                <a:ea typeface="Droid Serif"/>
                <a:cs typeface="Droid Serif"/>
                <a:sym typeface="Droid Serif"/>
              </a:rPr>
              <a:t> </a:t>
            </a:r>
            <a:endParaRPr sz="1200">
              <a:solidFill>
                <a:srgbClr val="FF0000"/>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i="0" sz="1200" u="none" cap="none" strike="noStrike">
              <a:solidFill>
                <a:srgbClr val="FF0000"/>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i="0" sz="1200" u="none" cap="none" strike="noStrike">
              <a:solidFill>
                <a:srgbClr val="FF0000"/>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i="0" sz="1200" u="none" cap="none" strike="noStrike">
              <a:solidFill>
                <a:srgbClr val="FF0000"/>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i="0" sz="1200" u="none" cap="none" strike="noStrike">
              <a:solidFill>
                <a:srgbClr val="FF0000"/>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i="0" sz="1200" u="none" cap="none" strike="noStrike">
              <a:solidFill>
                <a:srgbClr val="FF0000"/>
              </a:solidFill>
              <a:latin typeface="Droid Serif"/>
              <a:ea typeface="Droid Serif"/>
              <a:cs typeface="Droid Serif"/>
              <a:sym typeface="Droid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In Class Project</a:t>
            </a:r>
            <a:endParaRPr/>
          </a:p>
        </p:txBody>
      </p:sp>
      <p:sp>
        <p:nvSpPr>
          <p:cNvPr id="168" name="Google Shape;168;p26"/>
          <p:cNvSpPr txBox="1"/>
          <p:nvPr/>
        </p:nvSpPr>
        <p:spPr>
          <a:xfrm>
            <a:off x="789000" y="1229450"/>
            <a:ext cx="7750200" cy="251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Droid Serif"/>
                <a:ea typeface="Droid Serif"/>
                <a:cs typeface="Droid Serif"/>
                <a:sym typeface="Droid Serif"/>
              </a:rPr>
              <a:t>Construct a page </a:t>
            </a:r>
            <a:r>
              <a:rPr lang="en" sz="2400">
                <a:solidFill>
                  <a:srgbClr val="0000FF"/>
                </a:solidFill>
                <a:latin typeface="Droid Serif"/>
                <a:ea typeface="Droid Serif"/>
                <a:cs typeface="Droid Serif"/>
                <a:sym typeface="Droid Serif"/>
              </a:rPr>
              <a:t>icons.html</a:t>
            </a:r>
            <a:r>
              <a:rPr lang="en" sz="2400">
                <a:solidFill>
                  <a:schemeClr val="dk2"/>
                </a:solidFill>
                <a:latin typeface="Droid Serif"/>
                <a:ea typeface="Droid Serif"/>
                <a:cs typeface="Droid Serif"/>
                <a:sym typeface="Droid Serif"/>
              </a:rPr>
              <a:t> </a:t>
            </a:r>
            <a:r>
              <a:rPr lang="en" sz="2400">
                <a:solidFill>
                  <a:schemeClr val="dk2"/>
                </a:solidFill>
                <a:latin typeface="Droid Serif"/>
                <a:ea typeface="Droid Serif"/>
                <a:cs typeface="Droid Serif"/>
                <a:sym typeface="Droid Serif"/>
              </a:rPr>
              <a:t>with the following bullets using </a:t>
            </a:r>
            <a:r>
              <a:rPr lang="en" sz="2400">
                <a:solidFill>
                  <a:srgbClr val="FF0000"/>
                </a:solidFill>
                <a:latin typeface="Droid Serif"/>
                <a:ea typeface="Droid Serif"/>
                <a:cs typeface="Droid Serif"/>
                <a:sym typeface="Droid Serif"/>
              </a:rPr>
              <a:t>external stylesheet:</a:t>
            </a:r>
            <a:r>
              <a:rPr lang="en" sz="2400">
                <a:solidFill>
                  <a:schemeClr val="dk2"/>
                </a:solidFill>
                <a:latin typeface="Droid Serif"/>
                <a:ea typeface="Droid Serif"/>
                <a:cs typeface="Droid Serif"/>
                <a:sym typeface="Droid Serif"/>
              </a:rPr>
              <a:t> </a:t>
            </a:r>
            <a:r>
              <a:rPr lang="en" sz="2400">
                <a:solidFill>
                  <a:schemeClr val="dk2"/>
                </a:solidFill>
                <a:latin typeface="Droid Serif"/>
                <a:ea typeface="Droid Serif"/>
                <a:cs typeface="Droid Serif"/>
                <a:sym typeface="Droid Serif"/>
              </a:rPr>
              <a:t>Save the CSS as </a:t>
            </a:r>
            <a:r>
              <a:rPr lang="en" sz="2400">
                <a:solidFill>
                  <a:srgbClr val="0000FF"/>
                </a:solidFill>
                <a:latin typeface="Droid Serif"/>
                <a:ea typeface="Droid Serif"/>
                <a:cs typeface="Droid Serif"/>
                <a:sym typeface="Droid Serif"/>
              </a:rPr>
              <a:t>icons.css</a:t>
            </a:r>
            <a:r>
              <a:rPr lang="en" sz="2400">
                <a:solidFill>
                  <a:schemeClr val="dk2"/>
                </a:solidFill>
                <a:latin typeface="Droid Serif"/>
                <a:ea typeface="Droid Serif"/>
                <a:cs typeface="Droid Serif"/>
                <a:sym typeface="Droid Serif"/>
              </a:rPr>
              <a:t> in the </a:t>
            </a:r>
            <a:r>
              <a:rPr lang="en" sz="2400">
                <a:solidFill>
                  <a:srgbClr val="0000FF"/>
                </a:solidFill>
                <a:latin typeface="Droid Serif"/>
                <a:ea typeface="Droid Serif"/>
                <a:cs typeface="Droid Serif"/>
                <a:sym typeface="Droid Serif"/>
              </a:rPr>
              <a:t>public_html/class-samples/css </a:t>
            </a:r>
            <a:endParaRPr sz="2400">
              <a:solidFill>
                <a:schemeClr val="dk2"/>
              </a:solidFill>
              <a:latin typeface="Droid Serif"/>
              <a:ea typeface="Droid Serif"/>
              <a:cs typeface="Droid Serif"/>
              <a:sym typeface="Droid Serif"/>
            </a:endParaRPr>
          </a:p>
          <a:p>
            <a:pPr indent="0" lvl="0" marL="0" rtl="0" algn="l">
              <a:spcBef>
                <a:spcPts val="0"/>
              </a:spcBef>
              <a:spcAft>
                <a:spcPts val="0"/>
              </a:spcAft>
              <a:buNone/>
            </a:pPr>
            <a:r>
              <a:t/>
            </a:r>
            <a:endParaRPr sz="2400">
              <a:solidFill>
                <a:schemeClr val="dk2"/>
              </a:solidFill>
              <a:latin typeface="Droid Serif"/>
              <a:ea typeface="Droid Serif"/>
              <a:cs typeface="Droid Serif"/>
              <a:sym typeface="Droid Serif"/>
            </a:endParaRPr>
          </a:p>
          <a:p>
            <a:pPr indent="0" lvl="0" marL="0" rtl="0" algn="l">
              <a:spcBef>
                <a:spcPts val="0"/>
              </a:spcBef>
              <a:spcAft>
                <a:spcPts val="0"/>
              </a:spcAft>
              <a:buNone/>
            </a:pPr>
            <a:r>
              <a:rPr lang="en" sz="2400">
                <a:solidFill>
                  <a:schemeClr val="dk2"/>
                </a:solidFill>
                <a:latin typeface="Droid Serif"/>
                <a:ea typeface="Droid Serif"/>
                <a:cs typeface="Droid Serif"/>
                <a:sym typeface="Droid Serif"/>
              </a:rPr>
              <a:t>3 Bullets: Apple, Orange, Banana</a:t>
            </a:r>
            <a:endParaRPr sz="2400">
              <a:solidFill>
                <a:schemeClr val="dk2"/>
              </a:solidFill>
              <a:latin typeface="Droid Serif"/>
              <a:ea typeface="Droid Serif"/>
              <a:cs typeface="Droid Serif"/>
              <a:sym typeface="Droid Serif"/>
            </a:endParaRPr>
          </a:p>
          <a:p>
            <a:pPr indent="-381000" lvl="0" marL="457200" rtl="0" algn="l">
              <a:spcBef>
                <a:spcPts val="0"/>
              </a:spcBef>
              <a:spcAft>
                <a:spcPts val="0"/>
              </a:spcAft>
              <a:buClr>
                <a:schemeClr val="dk2"/>
              </a:buClr>
              <a:buSzPts val="2400"/>
              <a:buFont typeface="Droid Serif"/>
              <a:buChar char="⊡"/>
            </a:pPr>
            <a:r>
              <a:rPr lang="en" sz="2400">
                <a:solidFill>
                  <a:schemeClr val="dk2"/>
                </a:solidFill>
                <a:latin typeface="Droid Serif"/>
                <a:ea typeface="Droid Serif"/>
                <a:cs typeface="Droid Serif"/>
                <a:sym typeface="Droid Serif"/>
              </a:rPr>
              <a:t>Style the bullets with 3 icons provided save them in the </a:t>
            </a:r>
            <a:r>
              <a:rPr lang="en" sz="2400">
                <a:solidFill>
                  <a:srgbClr val="0000FF"/>
                </a:solidFill>
                <a:latin typeface="Droid Serif"/>
                <a:ea typeface="Droid Serif"/>
                <a:cs typeface="Droid Serif"/>
                <a:sym typeface="Droid Serif"/>
              </a:rPr>
              <a:t>public_html/class-samples/images </a:t>
            </a:r>
            <a:r>
              <a:rPr lang="en" sz="2400">
                <a:solidFill>
                  <a:schemeClr val="dk2"/>
                </a:solidFill>
                <a:latin typeface="Droid Serif"/>
                <a:ea typeface="Droid Serif"/>
                <a:cs typeface="Droid Serif"/>
                <a:sym typeface="Droid Serif"/>
              </a:rPr>
              <a:t>folder</a:t>
            </a:r>
            <a:endParaRPr sz="2400">
              <a:solidFill>
                <a:schemeClr val="dk2"/>
              </a:solidFill>
              <a:latin typeface="Droid Serif"/>
              <a:ea typeface="Droid Serif"/>
              <a:cs typeface="Droid Serif"/>
              <a:sym typeface="Droid Serif"/>
            </a:endParaRPr>
          </a:p>
          <a:p>
            <a:pPr indent="0" lvl="0" marL="0" rtl="0" algn="l">
              <a:spcBef>
                <a:spcPts val="0"/>
              </a:spcBef>
              <a:spcAft>
                <a:spcPts val="0"/>
              </a:spcAft>
              <a:buNone/>
            </a:pPr>
            <a:r>
              <a:t/>
            </a:r>
            <a:endParaRPr sz="2400">
              <a:solidFill>
                <a:schemeClr val="dk2"/>
              </a:solidFill>
              <a:latin typeface="Droid Serif"/>
              <a:ea typeface="Droid Serif"/>
              <a:cs typeface="Droid Serif"/>
              <a:sym typeface="Droid Serif"/>
            </a:endParaRPr>
          </a:p>
          <a:p>
            <a:pPr indent="-381000" lvl="0" marL="457200" rtl="0" algn="l">
              <a:spcBef>
                <a:spcPts val="0"/>
              </a:spcBef>
              <a:spcAft>
                <a:spcPts val="0"/>
              </a:spcAft>
              <a:buClr>
                <a:schemeClr val="dk2"/>
              </a:buClr>
              <a:buSzPts val="2400"/>
              <a:buFont typeface="Droid Serif"/>
              <a:buChar char="⊡"/>
            </a:pPr>
            <a:r>
              <a:rPr lang="en" sz="2400">
                <a:solidFill>
                  <a:schemeClr val="dk2"/>
                </a:solidFill>
                <a:latin typeface="Droid Serif"/>
                <a:ea typeface="Droid Serif"/>
                <a:cs typeface="Droid Serif"/>
                <a:sym typeface="Droid Serif"/>
              </a:rPr>
              <a:t>Save the page as </a:t>
            </a:r>
            <a:r>
              <a:rPr lang="en" sz="2400">
                <a:solidFill>
                  <a:srgbClr val="0000FF"/>
                </a:solidFill>
                <a:latin typeface="Droid Serif"/>
                <a:ea typeface="Droid Serif"/>
                <a:cs typeface="Droid Serif"/>
                <a:sym typeface="Droid Serif"/>
              </a:rPr>
              <a:t>icons.html</a:t>
            </a:r>
            <a:r>
              <a:rPr lang="en" sz="2400">
                <a:solidFill>
                  <a:schemeClr val="dk2"/>
                </a:solidFill>
                <a:latin typeface="Droid Serif"/>
                <a:ea typeface="Droid Serif"/>
                <a:cs typeface="Droid Serif"/>
                <a:sym typeface="Droid Serif"/>
              </a:rPr>
              <a:t> in the </a:t>
            </a:r>
            <a:r>
              <a:rPr lang="en" sz="2400">
                <a:solidFill>
                  <a:srgbClr val="0000FF"/>
                </a:solidFill>
                <a:latin typeface="Droid Serif"/>
                <a:ea typeface="Droid Serif"/>
                <a:cs typeface="Droid Serif"/>
                <a:sym typeface="Droid Serif"/>
              </a:rPr>
              <a:t>public_html/class-samples </a:t>
            </a:r>
            <a:r>
              <a:rPr lang="en" sz="2400">
                <a:solidFill>
                  <a:schemeClr val="dk2"/>
                </a:solidFill>
                <a:latin typeface="Droid Serif"/>
                <a:ea typeface="Droid Serif"/>
                <a:cs typeface="Droid Serif"/>
                <a:sym typeface="Droid Serif"/>
              </a:rPr>
              <a:t>folder</a:t>
            </a:r>
            <a:endParaRPr sz="2400">
              <a:latin typeface="Droid Serif"/>
              <a:ea typeface="Droid Serif"/>
              <a:cs typeface="Droid Serif"/>
              <a:sym typeface="Droid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In Class Project</a:t>
            </a:r>
            <a:endParaRPr/>
          </a:p>
        </p:txBody>
      </p:sp>
      <p:pic>
        <p:nvPicPr>
          <p:cNvPr id="174" name="Google Shape;174;p27"/>
          <p:cNvPicPr preferRelativeResize="0"/>
          <p:nvPr/>
        </p:nvPicPr>
        <p:blipFill>
          <a:blip r:embed="rId3">
            <a:alphaModFix/>
          </a:blip>
          <a:stretch>
            <a:fillRect/>
          </a:stretch>
        </p:blipFill>
        <p:spPr>
          <a:xfrm>
            <a:off x="3826350" y="1562590"/>
            <a:ext cx="1181100" cy="129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idx="4294967295" type="ctrTitle"/>
          </p:nvPr>
        </p:nvSpPr>
        <p:spPr>
          <a:xfrm>
            <a:off x="1603800" y="1803599"/>
            <a:ext cx="5936400" cy="1159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4800" u="none" cap="none" strike="noStrike">
                <a:solidFill>
                  <a:srgbClr val="FF9E00"/>
                </a:solidFill>
                <a:latin typeface="Montserrat"/>
                <a:ea typeface="Montserrat"/>
                <a:cs typeface="Montserrat"/>
                <a:sym typeface="Montserrat"/>
              </a:rPr>
              <a:t>Tables</a:t>
            </a:r>
            <a:endParaRPr/>
          </a:p>
        </p:txBody>
      </p:sp>
      <p:grpSp>
        <p:nvGrpSpPr>
          <p:cNvPr id="180" name="Google Shape;180;p28"/>
          <p:cNvGrpSpPr/>
          <p:nvPr/>
        </p:nvGrpSpPr>
        <p:grpSpPr>
          <a:xfrm>
            <a:off x="4233534" y="499007"/>
            <a:ext cx="677029" cy="1103728"/>
            <a:chOff x="6730350" y="2315900"/>
            <a:chExt cx="257700" cy="420100"/>
          </a:xfrm>
        </p:grpSpPr>
        <p:sp>
          <p:nvSpPr>
            <p:cNvPr id="181" name="Google Shape;181;p28"/>
            <p:cNvSpPr/>
            <p:nvPr/>
          </p:nvSpPr>
          <p:spPr>
            <a:xfrm>
              <a:off x="6807900" y="26712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82" name="Google Shape;182;p28"/>
            <p:cNvSpPr/>
            <p:nvPr/>
          </p:nvSpPr>
          <p:spPr>
            <a:xfrm>
              <a:off x="6807900" y="26364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83" name="Google Shape;183;p28"/>
            <p:cNvSpPr/>
            <p:nvPr/>
          </p:nvSpPr>
          <p:spPr>
            <a:xfrm>
              <a:off x="6807900" y="2706075"/>
              <a:ext cx="102600" cy="29925"/>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84" name="Google Shape;184;p28"/>
            <p:cNvSpPr/>
            <p:nvPr/>
          </p:nvSpPr>
          <p:spPr>
            <a:xfrm>
              <a:off x="6811575" y="2463675"/>
              <a:ext cx="95275" cy="1606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85" name="Google Shape;185;p28"/>
            <p:cNvSpPr/>
            <p:nvPr/>
          </p:nvSpPr>
          <p:spPr>
            <a:xfrm>
              <a:off x="6730350" y="2315900"/>
              <a:ext cx="257700" cy="308375"/>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191" name="Google Shape;191;p29"/>
          <p:cNvSpPr txBox="1"/>
          <p:nvPr>
            <p:ph idx="1" type="body"/>
          </p:nvPr>
        </p:nvSpPr>
        <p:spPr>
          <a:xfrm>
            <a:off x="524000" y="575675"/>
            <a:ext cx="40080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1" i="0" lang="en" sz="1800" u="none" cap="none" strike="noStrike">
                <a:solidFill>
                  <a:srgbClr val="0000FF"/>
                </a:solidFill>
                <a:latin typeface="Consolas"/>
                <a:ea typeface="Consolas"/>
                <a:cs typeface="Consolas"/>
                <a:sym typeface="Consolas"/>
              </a:rPr>
              <a:t>Styling Tables</a:t>
            </a:r>
            <a:r>
              <a:rPr b="0" i="0" lang="en" sz="1800" u="none" cap="none" strike="noStrike">
                <a:solidFill>
                  <a:schemeClr val="dk2"/>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192" name="Google Shape;192;p29"/>
          <p:cNvSpPr txBox="1"/>
          <p:nvPr/>
        </p:nvSpPr>
        <p:spPr>
          <a:xfrm>
            <a:off x="343425" y="2075100"/>
            <a:ext cx="5038800" cy="22308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Can use much of what we have already covered</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color</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background-color</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width</a:t>
            </a:r>
            <a:endParaRPr/>
          </a:p>
          <a:p>
            <a:pPr indent="-228600" lvl="1" marL="1371600" marR="0" rtl="0" algn="l">
              <a:lnSpc>
                <a:spcPct val="138000"/>
              </a:lnSpc>
              <a:spcBef>
                <a:spcPts val="0"/>
              </a:spcBef>
              <a:spcAft>
                <a:spcPts val="0"/>
              </a:spcAft>
              <a:buClr>
                <a:srgbClr val="000000"/>
              </a:buClr>
              <a:buSzPts val="1400"/>
              <a:buFont typeface="Consolas"/>
              <a:buChar char="○"/>
            </a:pPr>
            <a:r>
              <a:rPr lang="en">
                <a:latin typeface="Consolas"/>
                <a:ea typeface="Consolas"/>
                <a:cs typeface="Consolas"/>
                <a:sym typeface="Consolas"/>
              </a:rPr>
              <a:t>p</a:t>
            </a:r>
            <a:r>
              <a:rPr b="0" i="0" lang="en" sz="1400" u="none" cap="none" strike="noStrike">
                <a:solidFill>
                  <a:srgbClr val="000000"/>
                </a:solidFill>
                <a:latin typeface="Consolas"/>
                <a:ea typeface="Consolas"/>
                <a:cs typeface="Consolas"/>
                <a:sym typeface="Consolas"/>
              </a:rPr>
              <a:t>adding</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text-transform</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text</a:t>
            </a:r>
            <a:r>
              <a:rPr lang="en">
                <a:latin typeface="Consolas"/>
                <a:ea typeface="Consolas"/>
                <a:cs typeface="Consolas"/>
                <a:sym typeface="Consolas"/>
              </a:rPr>
              <a:t>-a</a:t>
            </a:r>
            <a:r>
              <a:rPr b="0" i="0" lang="en" sz="1400" u="none" cap="none" strike="noStrike">
                <a:solidFill>
                  <a:srgbClr val="000000"/>
                </a:solidFill>
                <a:latin typeface="Consolas"/>
                <a:ea typeface="Consolas"/>
                <a:cs typeface="Consolas"/>
                <a:sym typeface="Consolas"/>
              </a:rPr>
              <a:t>lign</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font-size</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hover</a:t>
            </a:r>
            <a:endParaRPr/>
          </a:p>
          <a:p>
            <a:pPr indent="-228600" lvl="0" marL="4572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Can </a:t>
            </a:r>
            <a:r>
              <a:rPr lang="en">
                <a:latin typeface="Consolas"/>
                <a:ea typeface="Consolas"/>
                <a:cs typeface="Consolas"/>
                <a:sym typeface="Consolas"/>
              </a:rPr>
              <a:t>a</a:t>
            </a:r>
            <a:r>
              <a:rPr b="0" i="0" lang="en" sz="1400" u="none" cap="none" strike="noStrike">
                <a:solidFill>
                  <a:srgbClr val="000000"/>
                </a:solidFill>
                <a:latin typeface="Consolas"/>
                <a:ea typeface="Consolas"/>
                <a:cs typeface="Consolas"/>
                <a:sym typeface="Consolas"/>
              </a:rPr>
              <a:t>lso use </a:t>
            </a:r>
            <a:r>
              <a:rPr b="1" i="0" lang="en" sz="1400" u="none" cap="none" strike="noStrike">
                <a:solidFill>
                  <a:srgbClr val="000000"/>
                </a:solidFill>
                <a:latin typeface="Consolas"/>
                <a:ea typeface="Consolas"/>
                <a:cs typeface="Consolas"/>
                <a:sym typeface="Consolas"/>
              </a:rPr>
              <a:t>class</a:t>
            </a:r>
            <a:r>
              <a:rPr b="0" i="0" lang="en" sz="1400" u="none" cap="none" strike="noStrike">
                <a:solidFill>
                  <a:srgbClr val="000000"/>
                </a:solidFill>
                <a:latin typeface="Consolas"/>
                <a:ea typeface="Consolas"/>
                <a:cs typeface="Consolas"/>
                <a:sym typeface="Consolas"/>
              </a:rPr>
              <a:t> or </a:t>
            </a:r>
            <a:r>
              <a:rPr b="1" i="0" lang="en" sz="1400" u="none" cap="none" strike="noStrike">
                <a:solidFill>
                  <a:srgbClr val="000000"/>
                </a:solidFill>
                <a:latin typeface="Consolas"/>
                <a:ea typeface="Consolas"/>
                <a:cs typeface="Consolas"/>
                <a:sym typeface="Consolas"/>
              </a:rPr>
              <a:t>id</a:t>
            </a:r>
            <a:r>
              <a:rPr b="0" i="0" lang="en" sz="1400" u="none" cap="none" strike="noStrike">
                <a:solidFill>
                  <a:srgbClr val="000000"/>
                </a:solidFill>
                <a:latin typeface="Consolas"/>
                <a:ea typeface="Consolas"/>
                <a:cs typeface="Consolas"/>
                <a:sym typeface="Consolas"/>
              </a:rPr>
              <a:t> in combination to affect specific areas of the table</a:t>
            </a:r>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p:txBody>
      </p:sp>
      <p:sp>
        <p:nvSpPr>
          <p:cNvPr id="193" name="Google Shape;193;p29"/>
          <p:cNvSpPr txBox="1"/>
          <p:nvPr/>
        </p:nvSpPr>
        <p:spPr>
          <a:xfrm>
            <a:off x="5382225" y="1130975"/>
            <a:ext cx="39627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FF"/>
              </a:buClr>
              <a:buFont typeface="Droid Sans"/>
              <a:buNone/>
            </a:pPr>
            <a:r>
              <a:rPr b="0" i="0" lang="en" sz="1200" u="none" cap="none" strike="noStrike">
                <a:solidFill>
                  <a:srgbClr val="0000FF"/>
                </a:solidFill>
                <a:latin typeface="Droid Sans"/>
                <a:ea typeface="Droid Sans"/>
                <a:cs typeface="Droid Sans"/>
                <a:sym typeface="Droid Sans"/>
              </a:rPr>
              <a:t>body {</a:t>
            </a:r>
            <a:endParaRPr/>
          </a:p>
          <a:p>
            <a:pPr indent="0" lvl="0" marL="0" marR="0" rtl="0" algn="l">
              <a:lnSpc>
                <a:spcPct val="100000"/>
              </a:lnSpc>
              <a:spcBef>
                <a:spcPts val="0"/>
              </a:spcBef>
              <a:spcAft>
                <a:spcPts val="0"/>
              </a:spcAft>
              <a:buClr>
                <a:srgbClr val="0000FF"/>
              </a:buClr>
              <a:buFont typeface="Droid Sans"/>
              <a:buNone/>
            </a:pPr>
            <a:r>
              <a:rPr lang="en" sz="1200">
                <a:solidFill>
                  <a:srgbClr val="0000FF"/>
                </a:solidFill>
                <a:latin typeface="Droid Sans"/>
                <a:ea typeface="Droid Sans"/>
                <a:cs typeface="Droid Sans"/>
                <a:sym typeface="Droid Sans"/>
              </a:rPr>
              <a:t>    </a:t>
            </a:r>
            <a:r>
              <a:rPr b="0" i="0" lang="en" sz="1200" u="none" cap="none" strike="noStrike">
                <a:solidFill>
                  <a:srgbClr val="0000FF"/>
                </a:solidFill>
                <a:latin typeface="Droid Sans"/>
                <a:ea typeface="Droid Sans"/>
                <a:cs typeface="Droid Sans"/>
                <a:sym typeface="Droid Sans"/>
              </a:rPr>
              <a:t>font-family: Arial, Verdana, sans-serif;</a:t>
            </a:r>
            <a:endParaRPr/>
          </a:p>
          <a:p>
            <a:pPr indent="0" lvl="0" marL="0" marR="0" rtl="0" algn="l">
              <a:lnSpc>
                <a:spcPct val="100000"/>
              </a:lnSpc>
              <a:spcBef>
                <a:spcPts val="0"/>
              </a:spcBef>
              <a:spcAft>
                <a:spcPts val="0"/>
              </a:spcAft>
              <a:buClr>
                <a:srgbClr val="0000FF"/>
              </a:buClr>
              <a:buFont typeface="Droid Sans"/>
              <a:buNone/>
            </a:pPr>
            <a:r>
              <a:rPr lang="en" sz="1200">
                <a:solidFill>
                  <a:srgbClr val="0000FF"/>
                </a:solidFill>
                <a:latin typeface="Droid Sans"/>
                <a:ea typeface="Droid Sans"/>
                <a:cs typeface="Droid Sans"/>
                <a:sym typeface="Droid Sans"/>
              </a:rPr>
              <a:t>    </a:t>
            </a:r>
            <a:r>
              <a:rPr b="0" i="0" lang="en" sz="1200" u="none" cap="none" strike="noStrike">
                <a:solidFill>
                  <a:srgbClr val="0000FF"/>
                </a:solidFill>
                <a:latin typeface="Droid Sans"/>
                <a:ea typeface="Droid Sans"/>
                <a:cs typeface="Droid Sans"/>
                <a:sym typeface="Droid Sans"/>
              </a:rPr>
              <a:t>color: #111111;}</a:t>
            </a:r>
            <a:endParaRPr/>
          </a:p>
          <a:p>
            <a:pPr indent="0" lvl="0" marL="0" marR="0" rtl="0" algn="l">
              <a:lnSpc>
                <a:spcPct val="100000"/>
              </a:lnSpc>
              <a:spcBef>
                <a:spcPts val="0"/>
              </a:spcBef>
              <a:spcAft>
                <a:spcPts val="0"/>
              </a:spcAft>
              <a:buClr>
                <a:srgbClr val="0000FF"/>
              </a:buClr>
              <a:buFont typeface="Droid Sans"/>
              <a:buNone/>
            </a:pPr>
            <a:r>
              <a:rPr b="0" i="0" lang="en" sz="1200" u="none" cap="none" strike="noStrike">
                <a:solidFill>
                  <a:srgbClr val="0000FF"/>
                </a:solidFill>
                <a:latin typeface="Droid Sans"/>
                <a:ea typeface="Droid Sans"/>
                <a:cs typeface="Droid Sans"/>
                <a:sym typeface="Droid Sans"/>
              </a:rPr>
              <a:t>table {</a:t>
            </a:r>
            <a:endParaRPr/>
          </a:p>
          <a:p>
            <a:pPr indent="0" lvl="0" marL="0" marR="0" rtl="0" algn="l">
              <a:lnSpc>
                <a:spcPct val="100000"/>
              </a:lnSpc>
              <a:spcBef>
                <a:spcPts val="0"/>
              </a:spcBef>
              <a:spcAft>
                <a:spcPts val="0"/>
              </a:spcAft>
              <a:buClr>
                <a:srgbClr val="0000FF"/>
              </a:buClr>
              <a:buFont typeface="Droid Sans"/>
              <a:buNone/>
            </a:pPr>
            <a:r>
              <a:rPr lang="en" sz="1200">
                <a:solidFill>
                  <a:srgbClr val="0000FF"/>
                </a:solidFill>
                <a:latin typeface="Droid Sans"/>
                <a:ea typeface="Droid Sans"/>
                <a:cs typeface="Droid Sans"/>
                <a:sym typeface="Droid Sans"/>
              </a:rPr>
              <a:t>    </a:t>
            </a:r>
            <a:r>
              <a:rPr b="0" i="0" lang="en" sz="1200" u="none" cap="none" strike="noStrike">
                <a:solidFill>
                  <a:srgbClr val="0000FF"/>
                </a:solidFill>
                <a:latin typeface="Droid Sans"/>
                <a:ea typeface="Droid Sans"/>
                <a:cs typeface="Droid Sans"/>
                <a:sym typeface="Droid Sans"/>
              </a:rPr>
              <a:t>width: 600px;}</a:t>
            </a:r>
            <a:endParaRPr/>
          </a:p>
          <a:p>
            <a:pPr indent="0" lvl="0" marL="0" marR="0" rtl="0" algn="l">
              <a:lnSpc>
                <a:spcPct val="100000"/>
              </a:lnSpc>
              <a:spcBef>
                <a:spcPts val="0"/>
              </a:spcBef>
              <a:spcAft>
                <a:spcPts val="0"/>
              </a:spcAft>
              <a:buClr>
                <a:srgbClr val="0000FF"/>
              </a:buClr>
              <a:buFont typeface="Droid Sans"/>
              <a:buNone/>
            </a:pPr>
            <a:r>
              <a:rPr b="0" i="0" lang="en" sz="1200" u="none" cap="none" strike="noStrike">
                <a:solidFill>
                  <a:srgbClr val="0000FF"/>
                </a:solidFill>
                <a:latin typeface="Droid Sans"/>
                <a:ea typeface="Droid Sans"/>
                <a:cs typeface="Droid Sans"/>
                <a:sym typeface="Droid Sans"/>
              </a:rPr>
              <a:t>th, td {</a:t>
            </a:r>
            <a:endParaRPr/>
          </a:p>
          <a:p>
            <a:pPr indent="0" lvl="0" marL="0" marR="0" rtl="0" algn="l">
              <a:lnSpc>
                <a:spcPct val="100000"/>
              </a:lnSpc>
              <a:spcBef>
                <a:spcPts val="0"/>
              </a:spcBef>
              <a:spcAft>
                <a:spcPts val="0"/>
              </a:spcAft>
              <a:buClr>
                <a:srgbClr val="0000FF"/>
              </a:buClr>
              <a:buFont typeface="Droid Sans"/>
              <a:buNone/>
            </a:pPr>
            <a:r>
              <a:rPr lang="en" sz="1200">
                <a:solidFill>
                  <a:srgbClr val="0000FF"/>
                </a:solidFill>
                <a:latin typeface="Droid Sans"/>
                <a:ea typeface="Droid Sans"/>
                <a:cs typeface="Droid Sans"/>
                <a:sym typeface="Droid Sans"/>
              </a:rPr>
              <a:t>    </a:t>
            </a:r>
            <a:r>
              <a:rPr b="0" i="0" lang="en" sz="1200" u="none" cap="none" strike="noStrike">
                <a:solidFill>
                  <a:srgbClr val="0000FF"/>
                </a:solidFill>
                <a:latin typeface="Droid Sans"/>
                <a:ea typeface="Droid Sans"/>
                <a:cs typeface="Droid Sans"/>
                <a:sym typeface="Droid Sans"/>
              </a:rPr>
              <a:t>padding: 7px 10px 10px 10px;}</a:t>
            </a:r>
            <a:endParaRPr/>
          </a:p>
          <a:p>
            <a:pPr indent="0" lvl="0" marL="0" marR="0" rtl="0" algn="l">
              <a:lnSpc>
                <a:spcPct val="100000"/>
              </a:lnSpc>
              <a:spcBef>
                <a:spcPts val="0"/>
              </a:spcBef>
              <a:spcAft>
                <a:spcPts val="0"/>
              </a:spcAft>
              <a:buClr>
                <a:srgbClr val="0000FF"/>
              </a:buClr>
              <a:buFont typeface="Droid Sans"/>
              <a:buNone/>
            </a:pPr>
            <a:r>
              <a:rPr b="0" i="0" lang="en" sz="1200" u="none" cap="none" strike="noStrike">
                <a:solidFill>
                  <a:srgbClr val="0000FF"/>
                </a:solidFill>
                <a:latin typeface="Droid Sans"/>
                <a:ea typeface="Droid Sans"/>
                <a:cs typeface="Droid Sans"/>
                <a:sym typeface="Droid Sans"/>
              </a:rPr>
              <a:t>th {</a:t>
            </a:r>
            <a:endParaRPr/>
          </a:p>
          <a:p>
            <a:pPr indent="0" lvl="0" marL="0" marR="0" rtl="0" algn="l">
              <a:lnSpc>
                <a:spcPct val="100000"/>
              </a:lnSpc>
              <a:spcBef>
                <a:spcPts val="0"/>
              </a:spcBef>
              <a:spcAft>
                <a:spcPts val="0"/>
              </a:spcAft>
              <a:buClr>
                <a:srgbClr val="0000FF"/>
              </a:buClr>
              <a:buFont typeface="Droid Sans"/>
              <a:buNone/>
            </a:pPr>
            <a:r>
              <a:rPr lang="en" sz="1200">
                <a:solidFill>
                  <a:srgbClr val="0000FF"/>
                </a:solidFill>
                <a:latin typeface="Droid Sans"/>
                <a:ea typeface="Droid Sans"/>
                <a:cs typeface="Droid Sans"/>
                <a:sym typeface="Droid Sans"/>
              </a:rPr>
              <a:t>    </a:t>
            </a:r>
            <a:r>
              <a:rPr b="0" i="0" lang="en" sz="1200" u="none" cap="none" strike="noStrike">
                <a:solidFill>
                  <a:srgbClr val="0000FF"/>
                </a:solidFill>
                <a:latin typeface="Droid Sans"/>
                <a:ea typeface="Droid Sans"/>
                <a:cs typeface="Droid Sans"/>
                <a:sym typeface="Droid Sans"/>
              </a:rPr>
              <a:t>text-transform: uppercase;</a:t>
            </a:r>
            <a:endParaRPr/>
          </a:p>
          <a:p>
            <a:pPr indent="0" lvl="0" marL="0" marR="0" rtl="0" algn="l">
              <a:lnSpc>
                <a:spcPct val="100000"/>
              </a:lnSpc>
              <a:spcBef>
                <a:spcPts val="0"/>
              </a:spcBef>
              <a:spcAft>
                <a:spcPts val="0"/>
              </a:spcAft>
              <a:buClr>
                <a:srgbClr val="0000FF"/>
              </a:buClr>
              <a:buFont typeface="Droid Sans"/>
              <a:buNone/>
            </a:pPr>
            <a:r>
              <a:rPr lang="en" sz="1200">
                <a:solidFill>
                  <a:srgbClr val="0000FF"/>
                </a:solidFill>
                <a:latin typeface="Droid Sans"/>
                <a:ea typeface="Droid Sans"/>
                <a:cs typeface="Droid Sans"/>
                <a:sym typeface="Droid Sans"/>
              </a:rPr>
              <a:t>    </a:t>
            </a:r>
            <a:r>
              <a:rPr b="0" i="0" lang="en" sz="1200" u="none" cap="none" strike="noStrike">
                <a:solidFill>
                  <a:srgbClr val="0000FF"/>
                </a:solidFill>
                <a:latin typeface="Droid Sans"/>
                <a:ea typeface="Droid Sans"/>
                <a:cs typeface="Droid Sans"/>
                <a:sym typeface="Droid Sans"/>
              </a:rPr>
              <a:t>letter-spacing: 0.1em;</a:t>
            </a:r>
            <a:endParaRPr/>
          </a:p>
          <a:p>
            <a:pPr indent="0" lvl="0" marL="0" marR="0" rtl="0" algn="l">
              <a:lnSpc>
                <a:spcPct val="100000"/>
              </a:lnSpc>
              <a:spcBef>
                <a:spcPts val="0"/>
              </a:spcBef>
              <a:spcAft>
                <a:spcPts val="0"/>
              </a:spcAft>
              <a:buClr>
                <a:srgbClr val="0000FF"/>
              </a:buClr>
              <a:buFont typeface="Droid Sans"/>
              <a:buNone/>
            </a:pPr>
            <a:r>
              <a:rPr lang="en" sz="1200">
                <a:solidFill>
                  <a:srgbClr val="0000FF"/>
                </a:solidFill>
                <a:latin typeface="Droid Sans"/>
                <a:ea typeface="Droid Sans"/>
                <a:cs typeface="Droid Sans"/>
                <a:sym typeface="Droid Sans"/>
              </a:rPr>
              <a:t>    </a:t>
            </a:r>
            <a:r>
              <a:rPr b="0" i="0" lang="en" sz="1200" u="none" cap="none" strike="noStrike">
                <a:solidFill>
                  <a:srgbClr val="0000FF"/>
                </a:solidFill>
                <a:latin typeface="Droid Sans"/>
                <a:ea typeface="Droid Sans"/>
                <a:cs typeface="Droid Sans"/>
                <a:sym typeface="Droid Sans"/>
              </a:rPr>
              <a:t>font-size: 90%;</a:t>
            </a:r>
            <a:endParaRPr/>
          </a:p>
          <a:p>
            <a:pPr indent="0" lvl="0" marL="0" marR="0" rtl="0" algn="l">
              <a:lnSpc>
                <a:spcPct val="100000"/>
              </a:lnSpc>
              <a:spcBef>
                <a:spcPts val="0"/>
              </a:spcBef>
              <a:spcAft>
                <a:spcPts val="0"/>
              </a:spcAft>
              <a:buClr>
                <a:srgbClr val="0000FF"/>
              </a:buClr>
              <a:buFont typeface="Droid Sans"/>
              <a:buNone/>
            </a:pPr>
            <a:r>
              <a:rPr lang="en" sz="1200">
                <a:solidFill>
                  <a:srgbClr val="0000FF"/>
                </a:solidFill>
                <a:latin typeface="Droid Sans"/>
                <a:ea typeface="Droid Sans"/>
                <a:cs typeface="Droid Sans"/>
                <a:sym typeface="Droid Sans"/>
              </a:rPr>
              <a:t>    </a:t>
            </a:r>
            <a:r>
              <a:rPr b="0" i="0" lang="en" sz="1200" u="none" cap="none" strike="noStrike">
                <a:solidFill>
                  <a:srgbClr val="0000FF"/>
                </a:solidFill>
                <a:latin typeface="Droid Sans"/>
                <a:ea typeface="Droid Sans"/>
                <a:cs typeface="Droid Sans"/>
                <a:sym typeface="Droid Sans"/>
              </a:rPr>
              <a:t>border-bottom: 2px solid #111111;</a:t>
            </a:r>
            <a:endParaRPr/>
          </a:p>
          <a:p>
            <a:pPr indent="0" lvl="0" marL="0" marR="0" rtl="0" algn="l">
              <a:lnSpc>
                <a:spcPct val="100000"/>
              </a:lnSpc>
              <a:spcBef>
                <a:spcPts val="0"/>
              </a:spcBef>
              <a:spcAft>
                <a:spcPts val="0"/>
              </a:spcAft>
              <a:buClr>
                <a:srgbClr val="0000FF"/>
              </a:buClr>
              <a:buFont typeface="Droid Sans"/>
              <a:buNone/>
            </a:pPr>
            <a:r>
              <a:rPr lang="en" sz="1200">
                <a:solidFill>
                  <a:srgbClr val="0000FF"/>
                </a:solidFill>
                <a:latin typeface="Droid Sans"/>
                <a:ea typeface="Droid Sans"/>
                <a:cs typeface="Droid Sans"/>
                <a:sym typeface="Droid Sans"/>
              </a:rPr>
              <a:t>    </a:t>
            </a:r>
            <a:r>
              <a:rPr b="0" i="0" lang="en" sz="1200" u="none" cap="none" strike="noStrike">
                <a:solidFill>
                  <a:srgbClr val="0000FF"/>
                </a:solidFill>
                <a:latin typeface="Droid Sans"/>
                <a:ea typeface="Droid Sans"/>
                <a:cs typeface="Droid Sans"/>
                <a:sym typeface="Droid Sans"/>
              </a:rPr>
              <a:t>border-top: 1px solid #999;</a:t>
            </a:r>
            <a:endParaRPr/>
          </a:p>
          <a:p>
            <a:pPr indent="0" lvl="0" marL="0" marR="0" rtl="0" algn="l">
              <a:lnSpc>
                <a:spcPct val="100000"/>
              </a:lnSpc>
              <a:spcBef>
                <a:spcPts val="0"/>
              </a:spcBef>
              <a:spcAft>
                <a:spcPts val="0"/>
              </a:spcAft>
              <a:buClr>
                <a:srgbClr val="0000FF"/>
              </a:buClr>
              <a:buFont typeface="Droid Sans"/>
              <a:buNone/>
            </a:pPr>
            <a:r>
              <a:rPr lang="en" sz="1200">
                <a:solidFill>
                  <a:srgbClr val="0000FF"/>
                </a:solidFill>
                <a:latin typeface="Droid Sans"/>
                <a:ea typeface="Droid Sans"/>
                <a:cs typeface="Droid Sans"/>
                <a:sym typeface="Droid Sans"/>
              </a:rPr>
              <a:t>    </a:t>
            </a:r>
            <a:r>
              <a:rPr b="0" i="0" lang="en" sz="1200" u="none" cap="none" strike="noStrike">
                <a:solidFill>
                  <a:srgbClr val="0000FF"/>
                </a:solidFill>
                <a:latin typeface="Droid Sans"/>
                <a:ea typeface="Droid Sans"/>
                <a:cs typeface="Droid Sans"/>
                <a:sym typeface="Droid Sans"/>
              </a:rPr>
              <a:t>text-align: left;}</a:t>
            </a:r>
            <a:endParaRPr/>
          </a:p>
          <a:p>
            <a:pPr indent="0" lvl="0" marL="0" marR="0" rtl="0" algn="l">
              <a:lnSpc>
                <a:spcPct val="100000"/>
              </a:lnSpc>
              <a:spcBef>
                <a:spcPts val="0"/>
              </a:spcBef>
              <a:spcAft>
                <a:spcPts val="0"/>
              </a:spcAft>
              <a:buClr>
                <a:srgbClr val="0000FF"/>
              </a:buClr>
              <a:buFont typeface="Droid Sans"/>
              <a:buNone/>
            </a:pPr>
            <a:r>
              <a:rPr b="0" i="0" lang="en" sz="1200" u="none" cap="none" strike="noStrike">
                <a:solidFill>
                  <a:srgbClr val="0000FF"/>
                </a:solidFill>
                <a:latin typeface="Droid Sans"/>
                <a:ea typeface="Droid Sans"/>
                <a:cs typeface="Droid Sans"/>
                <a:sym typeface="Droid Sans"/>
              </a:rPr>
              <a:t>tr {</a:t>
            </a:r>
            <a:endParaRPr/>
          </a:p>
          <a:p>
            <a:pPr indent="0" lvl="0" marL="0" marR="0" rtl="0" algn="l">
              <a:lnSpc>
                <a:spcPct val="100000"/>
              </a:lnSpc>
              <a:spcBef>
                <a:spcPts val="0"/>
              </a:spcBef>
              <a:spcAft>
                <a:spcPts val="0"/>
              </a:spcAft>
              <a:buClr>
                <a:srgbClr val="0000FF"/>
              </a:buClr>
              <a:buFont typeface="Droid Sans"/>
              <a:buNone/>
            </a:pPr>
            <a:r>
              <a:rPr lang="en" sz="1200">
                <a:solidFill>
                  <a:srgbClr val="0000FF"/>
                </a:solidFill>
                <a:latin typeface="Droid Sans"/>
                <a:ea typeface="Droid Sans"/>
                <a:cs typeface="Droid Sans"/>
                <a:sym typeface="Droid Sans"/>
              </a:rPr>
              <a:t>    </a:t>
            </a:r>
            <a:r>
              <a:rPr b="0" i="0" lang="en" sz="1200" u="none" cap="none" strike="noStrike">
                <a:solidFill>
                  <a:srgbClr val="0000FF"/>
                </a:solidFill>
                <a:latin typeface="Droid Sans"/>
                <a:ea typeface="Droid Sans"/>
                <a:cs typeface="Droid Sans"/>
                <a:sym typeface="Droid Sans"/>
              </a:rPr>
              <a:t>background-color: #efefef;}</a:t>
            </a:r>
            <a:endParaRPr/>
          </a:p>
          <a:p>
            <a:pPr indent="0" lvl="0" marL="0" marR="0" rtl="0" algn="l">
              <a:lnSpc>
                <a:spcPct val="100000"/>
              </a:lnSpc>
              <a:spcBef>
                <a:spcPts val="0"/>
              </a:spcBef>
              <a:spcAft>
                <a:spcPts val="0"/>
              </a:spcAft>
              <a:buClr>
                <a:srgbClr val="0000FF"/>
              </a:buClr>
              <a:buFont typeface="Droid Sans"/>
              <a:buNone/>
            </a:pPr>
            <a:r>
              <a:rPr b="0" i="0" lang="en" sz="1200" u="none" cap="none" strike="noStrike">
                <a:solidFill>
                  <a:srgbClr val="0000FF"/>
                </a:solidFill>
                <a:latin typeface="Droid Sans"/>
                <a:ea typeface="Droid Sans"/>
                <a:cs typeface="Droid Sans"/>
                <a:sym typeface="Droid Sans"/>
              </a:rPr>
              <a:t>t</a:t>
            </a:r>
            <a:r>
              <a:rPr lang="en" sz="1200">
                <a:solidFill>
                  <a:srgbClr val="0000FF"/>
                </a:solidFill>
                <a:latin typeface="Droid Sans"/>
                <a:ea typeface="Droid Sans"/>
                <a:cs typeface="Droid Sans"/>
                <a:sym typeface="Droid Sans"/>
              </a:rPr>
              <a:t>d</a:t>
            </a:r>
            <a:r>
              <a:rPr b="0" i="0" lang="en" sz="1200" u="none" cap="none" strike="noStrike">
                <a:solidFill>
                  <a:srgbClr val="0000FF"/>
                </a:solidFill>
                <a:latin typeface="Droid Sans"/>
                <a:ea typeface="Droid Sans"/>
                <a:cs typeface="Droid Sans"/>
                <a:sym typeface="Droid Sans"/>
              </a:rPr>
              <a:t>:hover {</a:t>
            </a:r>
            <a:endParaRPr/>
          </a:p>
          <a:p>
            <a:pPr indent="0" lvl="0" marL="0" marR="0" rtl="0" algn="l">
              <a:lnSpc>
                <a:spcPct val="100000"/>
              </a:lnSpc>
              <a:spcBef>
                <a:spcPts val="0"/>
              </a:spcBef>
              <a:spcAft>
                <a:spcPts val="0"/>
              </a:spcAft>
              <a:buClr>
                <a:srgbClr val="0000FF"/>
              </a:buClr>
              <a:buFont typeface="Droid Sans"/>
              <a:buNone/>
            </a:pPr>
            <a:r>
              <a:rPr lang="en" sz="1200">
                <a:solidFill>
                  <a:srgbClr val="0000FF"/>
                </a:solidFill>
                <a:latin typeface="Droid Sans"/>
                <a:ea typeface="Droid Sans"/>
                <a:cs typeface="Droid Sans"/>
                <a:sym typeface="Droid Sans"/>
              </a:rPr>
              <a:t>    </a:t>
            </a:r>
            <a:r>
              <a:rPr b="0" i="0" lang="en" sz="1200" u="none" cap="none" strike="noStrike">
                <a:solidFill>
                  <a:srgbClr val="0000FF"/>
                </a:solidFill>
                <a:latin typeface="Droid Sans"/>
                <a:ea typeface="Droid Sans"/>
                <a:cs typeface="Droid Sans"/>
                <a:sym typeface="Droid Sans"/>
              </a:rPr>
              <a:t>background-color: #c3e6e5;}</a:t>
            </a:r>
            <a:endParaRPr/>
          </a:p>
          <a:p>
            <a:pPr indent="0" lvl="0" marL="0" marR="0" rtl="0" algn="l">
              <a:lnSpc>
                <a:spcPct val="100000"/>
              </a:lnSpc>
              <a:spcBef>
                <a:spcPts val="0"/>
              </a:spcBef>
              <a:spcAft>
                <a:spcPts val="0"/>
              </a:spcAft>
              <a:buClr>
                <a:srgbClr val="0000FF"/>
              </a:buClr>
              <a:buFont typeface="Droid Sans"/>
              <a:buNone/>
            </a:pPr>
            <a:r>
              <a:t/>
            </a:r>
            <a:endParaRPr/>
          </a:p>
        </p:txBody>
      </p:sp>
      <p:sp>
        <p:nvSpPr>
          <p:cNvPr id="194" name="Google Shape;194;p29"/>
          <p:cNvSpPr txBox="1"/>
          <p:nvPr>
            <p:ph idx="1" type="body"/>
          </p:nvPr>
        </p:nvSpPr>
        <p:spPr>
          <a:xfrm>
            <a:off x="5290275" y="512100"/>
            <a:ext cx="1922700" cy="45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lang="en" sz="1800">
                <a:solidFill>
                  <a:srgbClr val="980000"/>
                </a:solidFill>
                <a:latin typeface="Consolas"/>
                <a:ea typeface="Consolas"/>
                <a:cs typeface="Consolas"/>
                <a:sym typeface="Consolas"/>
              </a:rPr>
              <a:t>External </a:t>
            </a:r>
            <a:r>
              <a:rPr b="0" i="0" lang="en" sz="1800" u="none" cap="none" strike="noStrike">
                <a:solidFill>
                  <a:srgbClr val="980000"/>
                </a:solidFill>
                <a:latin typeface="Consolas"/>
                <a:ea typeface="Consolas"/>
                <a:cs typeface="Consolas"/>
                <a:sym typeface="Consolas"/>
              </a:rPr>
              <a:t>CSS </a:t>
            </a:r>
            <a:endParaRPr>
              <a:solidFill>
                <a:srgbClr val="980000"/>
              </a:solidFill>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200" name="Google Shape;200;p30"/>
          <p:cNvSpPr txBox="1"/>
          <p:nvPr>
            <p:ph idx="1" type="body"/>
          </p:nvPr>
        </p:nvSpPr>
        <p:spPr>
          <a:xfrm>
            <a:off x="2884300" y="415275"/>
            <a:ext cx="1984800" cy="4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CSS(internal</a:t>
            </a:r>
            <a:r>
              <a:rPr lang="en" sz="1800">
                <a:solidFill>
                  <a:schemeClr val="dk2"/>
                </a:solidFill>
                <a:latin typeface="Consolas"/>
                <a:ea typeface="Consolas"/>
                <a:cs typeface="Consolas"/>
                <a:sym typeface="Consolas"/>
              </a:rPr>
              <a:t>)</a:t>
            </a:r>
            <a:r>
              <a:rPr b="0" i="0" lang="en" sz="1800" u="none" cap="none" strike="noStrike">
                <a:solidFill>
                  <a:schemeClr val="dk2"/>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01" name="Google Shape;201;p30"/>
          <p:cNvSpPr txBox="1"/>
          <p:nvPr>
            <p:ph idx="1" type="body"/>
          </p:nvPr>
        </p:nvSpPr>
        <p:spPr>
          <a:xfrm>
            <a:off x="889575" y="383775"/>
            <a:ext cx="943200" cy="4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HTML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02" name="Google Shape;202;p30"/>
          <p:cNvSpPr txBox="1"/>
          <p:nvPr>
            <p:ph idx="1" type="body"/>
          </p:nvPr>
        </p:nvSpPr>
        <p:spPr>
          <a:xfrm>
            <a:off x="6764475" y="508075"/>
            <a:ext cx="1210800" cy="4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Result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pic>
        <p:nvPicPr>
          <p:cNvPr id="203" name="Google Shape;203;p30"/>
          <p:cNvPicPr preferRelativeResize="0"/>
          <p:nvPr/>
        </p:nvPicPr>
        <p:blipFill>
          <a:blip r:embed="rId3">
            <a:alphaModFix/>
          </a:blip>
          <a:stretch>
            <a:fillRect/>
          </a:stretch>
        </p:blipFill>
        <p:spPr>
          <a:xfrm>
            <a:off x="5508215" y="1337700"/>
            <a:ext cx="3313986" cy="733800"/>
          </a:xfrm>
          <a:prstGeom prst="rect">
            <a:avLst/>
          </a:prstGeom>
          <a:noFill/>
          <a:ln>
            <a:noFill/>
          </a:ln>
        </p:spPr>
      </p:pic>
      <p:pic>
        <p:nvPicPr>
          <p:cNvPr id="204" name="Google Shape;204;p30"/>
          <p:cNvPicPr preferRelativeResize="0"/>
          <p:nvPr/>
        </p:nvPicPr>
        <p:blipFill>
          <a:blip r:embed="rId4">
            <a:alphaModFix/>
          </a:blip>
          <a:stretch>
            <a:fillRect/>
          </a:stretch>
        </p:blipFill>
        <p:spPr>
          <a:xfrm>
            <a:off x="2767925" y="969263"/>
            <a:ext cx="2562225" cy="2047875"/>
          </a:xfrm>
          <a:prstGeom prst="rect">
            <a:avLst/>
          </a:prstGeom>
          <a:noFill/>
          <a:ln>
            <a:noFill/>
          </a:ln>
        </p:spPr>
      </p:pic>
      <p:pic>
        <p:nvPicPr>
          <p:cNvPr id="205" name="Google Shape;205;p30"/>
          <p:cNvPicPr preferRelativeResize="0"/>
          <p:nvPr/>
        </p:nvPicPr>
        <p:blipFill>
          <a:blip r:embed="rId5">
            <a:alphaModFix/>
          </a:blip>
          <a:stretch>
            <a:fillRect/>
          </a:stretch>
        </p:blipFill>
        <p:spPr>
          <a:xfrm>
            <a:off x="448474" y="969275"/>
            <a:ext cx="2147100" cy="3007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1200">
                <a:solidFill>
                  <a:srgbClr val="999999"/>
                </a:solidFill>
                <a:latin typeface="Montserrat"/>
                <a:ea typeface="Montserrat"/>
                <a:cs typeface="Montserrat"/>
                <a:sym typeface="Montserrat"/>
              </a:rPr>
              <a:t>CSS 2</a:t>
            </a:r>
            <a:endParaRPr/>
          </a:p>
        </p:txBody>
      </p:sp>
      <p:sp>
        <p:nvSpPr>
          <p:cNvPr id="60" name="Google Shape;60;p13"/>
          <p:cNvSpPr txBox="1"/>
          <p:nvPr>
            <p:ph idx="1" type="body"/>
          </p:nvPr>
        </p:nvSpPr>
        <p:spPr>
          <a:xfrm>
            <a:off x="634225" y="494800"/>
            <a:ext cx="7987200" cy="3241800"/>
          </a:xfrm>
          <a:prstGeom prst="rect">
            <a:avLst/>
          </a:prstGeom>
          <a:noFill/>
          <a:ln>
            <a:noFill/>
          </a:ln>
        </p:spPr>
        <p:txBody>
          <a:bodyPr anchorCtr="0" anchor="t" bIns="91425" lIns="91425" spcFirstLastPara="1" rIns="91425" wrap="square" tIns="91425">
            <a:noAutofit/>
          </a:bodyPr>
          <a:lstStyle/>
          <a:p>
            <a:pPr indent="0" lvl="0" marL="0" rtl="0" algn="l">
              <a:lnSpc>
                <a:spcPct val="180000"/>
              </a:lnSpc>
              <a:spcBef>
                <a:spcPts val="0"/>
              </a:spcBef>
              <a:spcAft>
                <a:spcPts val="0"/>
              </a:spcAft>
              <a:buNone/>
            </a:pPr>
            <a:r>
              <a:rPr lang="en" sz="1800">
                <a:solidFill>
                  <a:srgbClr val="666666"/>
                </a:solidFill>
                <a:latin typeface="Consolas"/>
                <a:ea typeface="Consolas"/>
                <a:cs typeface="Consolas"/>
                <a:sym typeface="Consolas"/>
              </a:rPr>
              <a:t>Prep Work</a:t>
            </a:r>
            <a:endParaRPr sz="1800">
              <a:solidFill>
                <a:srgbClr val="666666"/>
              </a:solidFill>
              <a:latin typeface="Consolas"/>
              <a:ea typeface="Consolas"/>
              <a:cs typeface="Consolas"/>
              <a:sym typeface="Consolas"/>
            </a:endParaRPr>
          </a:p>
          <a:p>
            <a:pPr indent="-342900" lvl="0" marL="457200" rtl="0" algn="l">
              <a:lnSpc>
                <a:spcPct val="180000"/>
              </a:lnSpc>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Finish CSS 1 In-Class and Homework exercises and post to web server </a:t>
            </a:r>
            <a:r>
              <a:rPr lang="en" sz="1800">
                <a:solidFill>
                  <a:srgbClr val="0000FF"/>
                </a:solidFill>
                <a:latin typeface="Consolas"/>
                <a:ea typeface="Consolas"/>
                <a:cs typeface="Consolas"/>
                <a:sym typeface="Consolas"/>
              </a:rPr>
              <a:t>public_html/class-samples</a:t>
            </a:r>
            <a:r>
              <a:rPr lang="en" sz="1800">
                <a:solidFill>
                  <a:schemeClr val="dk1"/>
                </a:solidFill>
                <a:latin typeface="Consolas"/>
                <a:ea typeface="Consolas"/>
                <a:cs typeface="Consolas"/>
                <a:sym typeface="Consolas"/>
              </a:rPr>
              <a:t> (email the link to instructor)   </a:t>
            </a:r>
            <a:endParaRPr sz="1800">
              <a:solidFill>
                <a:schemeClr val="dk1"/>
              </a:solidFill>
              <a:latin typeface="Consolas"/>
              <a:ea typeface="Consolas"/>
              <a:cs typeface="Consolas"/>
              <a:sym typeface="Consolas"/>
            </a:endParaRPr>
          </a:p>
          <a:p>
            <a:pPr indent="-342900" lvl="0" marL="457200" rtl="0" algn="l">
              <a:lnSpc>
                <a:spcPct val="180000"/>
              </a:lnSpc>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Continue Treehouse</a:t>
            </a:r>
            <a:r>
              <a:rPr lang="en" sz="1800">
                <a:solidFill>
                  <a:schemeClr val="dk1"/>
                </a:solidFill>
                <a:latin typeface="Consolas"/>
                <a:ea typeface="Consolas"/>
                <a:cs typeface="Consolas"/>
                <a:sym typeface="Consolas"/>
              </a:rPr>
              <a:t> How to make a website or CSS Basics </a:t>
            </a:r>
            <a:r>
              <a:rPr b="1" lang="en" u="sng">
                <a:solidFill>
                  <a:schemeClr val="hlink"/>
                </a:solidFill>
                <a:latin typeface="Consolas"/>
                <a:ea typeface="Consolas"/>
                <a:cs typeface="Consolas"/>
                <a:sym typeface="Consolas"/>
                <a:hlinkClick r:id="rId3"/>
              </a:rPr>
              <a:t>https://teamtreehouse.com/library/css-basics</a:t>
            </a:r>
            <a:endParaRPr b="1">
              <a:solidFill>
                <a:schemeClr val="dk1"/>
              </a:solidFill>
              <a:latin typeface="Consolas"/>
              <a:ea typeface="Consolas"/>
              <a:cs typeface="Consolas"/>
              <a:sym typeface="Consolas"/>
            </a:endParaRPr>
          </a:p>
          <a:p>
            <a:pPr indent="457200" lvl="0" marL="0" rtl="0" algn="l">
              <a:lnSpc>
                <a:spcPct val="180000"/>
              </a:lnSpc>
              <a:spcBef>
                <a:spcPts val="0"/>
              </a:spcBef>
              <a:spcAft>
                <a:spcPts val="0"/>
              </a:spcAft>
              <a:buNone/>
            </a:pPr>
            <a:r>
              <a:rPr b="1" lang="en" u="sng">
                <a:solidFill>
                  <a:schemeClr val="hlink"/>
                </a:solidFill>
                <a:latin typeface="Consolas"/>
                <a:ea typeface="Consolas"/>
                <a:cs typeface="Consolas"/>
                <a:sym typeface="Consolas"/>
                <a:hlinkClick r:id="rId4"/>
              </a:rPr>
              <a:t>https://teamtreehouse.com/library/how-to-make-a-website</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80000"/>
              </a:lnSpc>
              <a:spcBef>
                <a:spcPts val="40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In Class Project</a:t>
            </a:r>
            <a:endParaRPr/>
          </a:p>
        </p:txBody>
      </p:sp>
      <p:sp>
        <p:nvSpPr>
          <p:cNvPr id="211" name="Google Shape;211;p31"/>
          <p:cNvSpPr txBox="1"/>
          <p:nvPr>
            <p:ph idx="1" type="body"/>
          </p:nvPr>
        </p:nvSpPr>
        <p:spPr>
          <a:xfrm>
            <a:off x="364025" y="298775"/>
            <a:ext cx="8407500" cy="3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0000FF"/>
                </a:solidFill>
                <a:latin typeface="Droid Serif"/>
                <a:ea typeface="Droid Serif"/>
                <a:cs typeface="Droid Serif"/>
                <a:sym typeface="Droid Serif"/>
              </a:rPr>
              <a:t>Construct a table page with the following using </a:t>
            </a:r>
            <a:r>
              <a:rPr b="1" lang="en" sz="1800">
                <a:solidFill>
                  <a:srgbClr val="FF0000"/>
                </a:solidFill>
                <a:latin typeface="Droid Serif"/>
                <a:ea typeface="Droid Serif"/>
                <a:cs typeface="Droid Serif"/>
                <a:sym typeface="Droid Serif"/>
              </a:rPr>
              <a:t>external styling</a:t>
            </a:r>
            <a:r>
              <a:rPr b="1" lang="en" sz="1800">
                <a:solidFill>
                  <a:srgbClr val="0000FF"/>
                </a:solidFill>
                <a:latin typeface="Droid Serif"/>
                <a:ea typeface="Droid Serif"/>
                <a:cs typeface="Droid Serif"/>
                <a:sym typeface="Droid Serif"/>
              </a:rPr>
              <a:t>:</a:t>
            </a:r>
            <a:endParaRPr b="1" sz="1800">
              <a:solidFill>
                <a:srgbClr val="0000FF"/>
              </a:solidFill>
              <a:latin typeface="Droid Serif"/>
              <a:ea typeface="Droid Serif"/>
              <a:cs typeface="Droid Serif"/>
              <a:sym typeface="Droid Serif"/>
            </a:endParaRPr>
          </a:p>
          <a:p>
            <a:pPr indent="0" lvl="0" marL="0" rtl="0" algn="l">
              <a:spcBef>
                <a:spcPts val="0"/>
              </a:spcBef>
              <a:spcAft>
                <a:spcPts val="0"/>
              </a:spcAft>
              <a:buClr>
                <a:schemeClr val="dk1"/>
              </a:buClr>
              <a:buSzPts val="1100"/>
              <a:buFont typeface="Arial"/>
              <a:buNone/>
            </a:pPr>
            <a:r>
              <a:t/>
            </a:r>
            <a:endParaRPr b="1" sz="1800">
              <a:solidFill>
                <a:srgbClr val="0000FF"/>
              </a:solidFill>
              <a:latin typeface="Droid Serif"/>
              <a:ea typeface="Droid Serif"/>
              <a:cs typeface="Droid Serif"/>
              <a:sym typeface="Droid Serif"/>
            </a:endParaRPr>
          </a:p>
          <a:p>
            <a:pPr indent="0" lvl="0" marL="0" marR="0" rtl="0" algn="l">
              <a:lnSpc>
                <a:spcPct val="100000"/>
              </a:lnSpc>
              <a:spcBef>
                <a:spcPts val="0"/>
              </a:spcBef>
              <a:spcAft>
                <a:spcPts val="0"/>
              </a:spcAft>
              <a:buNone/>
            </a:pPr>
            <a:r>
              <a:rPr lang="en">
                <a:solidFill>
                  <a:schemeClr val="dk2"/>
                </a:solidFill>
                <a:latin typeface="Droid Serif"/>
                <a:ea typeface="Droid Serif"/>
                <a:cs typeface="Droid Serif"/>
                <a:sym typeface="Droid Serif"/>
              </a:rPr>
              <a:t>A table with 3 rows and 3 columns </a:t>
            </a:r>
            <a:r>
              <a:rPr b="1" lang="en">
                <a:solidFill>
                  <a:schemeClr val="dk2"/>
                </a:solidFill>
                <a:latin typeface="Droid Serif"/>
                <a:ea typeface="Droid Serif"/>
                <a:cs typeface="Droid Serif"/>
                <a:sym typeface="Droid Serif"/>
              </a:rPr>
              <a:t>(see next slide for example)</a:t>
            </a:r>
            <a:endParaRPr b="1">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b="1">
              <a:solidFill>
                <a:schemeClr val="dk2"/>
              </a:solidFill>
              <a:latin typeface="Droid Serif"/>
              <a:ea typeface="Droid Serif"/>
              <a:cs typeface="Droid Serif"/>
              <a:sym typeface="Droid Serif"/>
            </a:endParaRPr>
          </a:p>
          <a:p>
            <a:pPr indent="292100" lvl="1" marL="0" marR="0" rtl="0" algn="l">
              <a:lnSpc>
                <a:spcPct val="100000"/>
              </a:lnSpc>
              <a:spcBef>
                <a:spcPts val="0"/>
              </a:spcBef>
              <a:spcAft>
                <a:spcPts val="0"/>
              </a:spcAft>
              <a:buClr>
                <a:schemeClr val="dk2"/>
              </a:buClr>
              <a:buSzPts val="1400"/>
              <a:buChar char="□"/>
            </a:pPr>
            <a:r>
              <a:rPr lang="en">
                <a:solidFill>
                  <a:schemeClr val="dk2"/>
                </a:solidFill>
                <a:latin typeface="Droid Serif"/>
                <a:ea typeface="Droid Serif"/>
                <a:cs typeface="Droid Serif"/>
                <a:sym typeface="Droid Serif"/>
              </a:rPr>
              <a:t>Make the table 360 pixels wide, and cells 120 pixels wide</a:t>
            </a:r>
            <a:endParaRPr>
              <a:solidFill>
                <a:schemeClr val="dk2"/>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292100" lvl="1" marL="0" marR="0" rtl="0" algn="l">
              <a:lnSpc>
                <a:spcPct val="100000"/>
              </a:lnSpc>
              <a:spcBef>
                <a:spcPts val="0"/>
              </a:spcBef>
              <a:spcAft>
                <a:spcPts val="0"/>
              </a:spcAft>
              <a:buClr>
                <a:schemeClr val="dk2"/>
              </a:buClr>
              <a:buSzPts val="1400"/>
              <a:buChar char="□"/>
            </a:pPr>
            <a:r>
              <a:rPr lang="en">
                <a:solidFill>
                  <a:schemeClr val="dk2"/>
                </a:solidFill>
                <a:latin typeface="Droid Serif"/>
                <a:ea typeface="Droid Serif"/>
                <a:cs typeface="Droid Serif"/>
                <a:sym typeface="Droid Serif"/>
              </a:rPr>
              <a:t>Place “Item” “Price” “Quantity” inside the cells across the top of the table</a:t>
            </a:r>
            <a:endParaRPr>
              <a:solidFill>
                <a:schemeClr val="dk2"/>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292100" lvl="1" marL="0" marR="0" rtl="0" algn="l">
              <a:lnSpc>
                <a:spcPct val="100000"/>
              </a:lnSpc>
              <a:spcBef>
                <a:spcPts val="0"/>
              </a:spcBef>
              <a:spcAft>
                <a:spcPts val="0"/>
              </a:spcAft>
              <a:buClr>
                <a:schemeClr val="dk2"/>
              </a:buClr>
              <a:buSzPts val="1400"/>
              <a:buChar char="□"/>
            </a:pPr>
            <a:r>
              <a:rPr lang="en">
                <a:solidFill>
                  <a:schemeClr val="dk2"/>
                </a:solidFill>
                <a:latin typeface="Droid Serif"/>
                <a:ea typeface="Droid Serif"/>
                <a:cs typeface="Droid Serif"/>
                <a:sym typeface="Droid Serif"/>
              </a:rPr>
              <a:t>Style the table with a gray background</a:t>
            </a:r>
            <a:endParaRPr>
              <a:solidFill>
                <a:schemeClr val="dk2"/>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292100" lvl="1" marL="0" marR="0" rtl="0" algn="l">
              <a:lnSpc>
                <a:spcPct val="100000"/>
              </a:lnSpc>
              <a:spcBef>
                <a:spcPts val="0"/>
              </a:spcBef>
              <a:spcAft>
                <a:spcPts val="0"/>
              </a:spcAft>
              <a:buClr>
                <a:schemeClr val="dk2"/>
              </a:buClr>
              <a:buSzPts val="1400"/>
              <a:buChar char="□"/>
            </a:pPr>
            <a:r>
              <a:rPr lang="en">
                <a:solidFill>
                  <a:schemeClr val="dk2"/>
                </a:solidFill>
                <a:latin typeface="Droid Serif"/>
                <a:ea typeface="Droid Serif"/>
                <a:cs typeface="Droid Serif"/>
                <a:sym typeface="Droid Serif"/>
              </a:rPr>
              <a:t>Make the text color blue</a:t>
            </a:r>
            <a:endParaRPr>
              <a:solidFill>
                <a:schemeClr val="dk2"/>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292100" lvl="1" marL="0" marR="0" rtl="0" algn="l">
              <a:lnSpc>
                <a:spcPct val="100000"/>
              </a:lnSpc>
              <a:spcBef>
                <a:spcPts val="0"/>
              </a:spcBef>
              <a:spcAft>
                <a:spcPts val="0"/>
              </a:spcAft>
              <a:buClr>
                <a:schemeClr val="dk2"/>
              </a:buClr>
              <a:buSzPts val="1400"/>
              <a:buChar char="□"/>
            </a:pPr>
            <a:r>
              <a:rPr lang="en">
                <a:solidFill>
                  <a:schemeClr val="dk2"/>
                </a:solidFill>
                <a:latin typeface="Droid Serif"/>
                <a:ea typeface="Droid Serif"/>
                <a:cs typeface="Droid Serif"/>
                <a:sym typeface="Droid Serif"/>
              </a:rPr>
              <a:t>Align the text in the center of the cells</a:t>
            </a:r>
            <a:br>
              <a:rPr lang="en">
                <a:solidFill>
                  <a:schemeClr val="dk2"/>
                </a:solidFill>
                <a:latin typeface="Droid Serif"/>
                <a:ea typeface="Droid Serif"/>
                <a:cs typeface="Droid Serif"/>
                <a:sym typeface="Droid Serif"/>
              </a:rPr>
            </a:br>
            <a:r>
              <a:rPr lang="en">
                <a:solidFill>
                  <a:schemeClr val="dk2"/>
                </a:solidFill>
                <a:latin typeface="Droid Serif"/>
                <a:ea typeface="Droid Serif"/>
                <a:cs typeface="Droid Serif"/>
                <a:sym typeface="Droid Serif"/>
              </a:rPr>
              <a:t>	</a:t>
            </a:r>
            <a:r>
              <a:rPr lang="en">
                <a:solidFill>
                  <a:srgbClr val="FF0000"/>
                </a:solidFill>
                <a:latin typeface="Droid Serif"/>
                <a:ea typeface="Droid Serif"/>
                <a:cs typeface="Droid Serif"/>
                <a:sym typeface="Droid Serif"/>
              </a:rPr>
              <a:t>Extra Credit: make the cells change when you hover</a:t>
            </a:r>
            <a:endParaRPr>
              <a:solidFill>
                <a:srgbClr val="FF0000"/>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a:solidFill>
                <a:srgbClr val="FF0000"/>
              </a:solidFill>
              <a:latin typeface="Droid Serif"/>
              <a:ea typeface="Droid Serif"/>
              <a:cs typeface="Droid Serif"/>
              <a:sym typeface="Droid Serif"/>
            </a:endParaRPr>
          </a:p>
          <a:p>
            <a:pPr indent="-317500" lvl="0" marL="457200" rtl="0" algn="l">
              <a:spcBef>
                <a:spcPts val="0"/>
              </a:spcBef>
              <a:spcAft>
                <a:spcPts val="0"/>
              </a:spcAft>
              <a:buClr>
                <a:schemeClr val="dk2"/>
              </a:buClr>
              <a:buSzPts val="1400"/>
              <a:buChar char="⊡"/>
            </a:pPr>
            <a:r>
              <a:rPr lang="en">
                <a:solidFill>
                  <a:schemeClr val="dk2"/>
                </a:solidFill>
                <a:latin typeface="Droid Serif"/>
                <a:ea typeface="Droid Serif"/>
                <a:cs typeface="Droid Serif"/>
                <a:sym typeface="Droid Serif"/>
              </a:rPr>
              <a:t>Save the page as </a:t>
            </a:r>
            <a:r>
              <a:rPr lang="en">
                <a:solidFill>
                  <a:srgbClr val="0000FF"/>
                </a:solidFill>
                <a:latin typeface="Droid Serif"/>
                <a:ea typeface="Droid Serif"/>
                <a:cs typeface="Droid Serif"/>
                <a:sym typeface="Droid Serif"/>
              </a:rPr>
              <a:t>css-table.html</a:t>
            </a:r>
            <a:r>
              <a:rPr lang="en">
                <a:solidFill>
                  <a:schemeClr val="dk2"/>
                </a:solidFill>
                <a:latin typeface="Droid Serif"/>
                <a:ea typeface="Droid Serif"/>
                <a:cs typeface="Droid Serif"/>
                <a:sym typeface="Droid Serif"/>
              </a:rPr>
              <a:t> in the </a:t>
            </a:r>
            <a:r>
              <a:rPr lang="en">
                <a:solidFill>
                  <a:srgbClr val="0000FF"/>
                </a:solidFill>
                <a:latin typeface="Droid Serif"/>
                <a:ea typeface="Droid Serif"/>
                <a:cs typeface="Droid Serif"/>
                <a:sym typeface="Droid Serif"/>
              </a:rPr>
              <a:t>public_html/class-samples </a:t>
            </a:r>
            <a:r>
              <a:rPr lang="en">
                <a:solidFill>
                  <a:schemeClr val="dk2"/>
                </a:solidFill>
                <a:latin typeface="Droid Serif"/>
                <a:ea typeface="Droid Serif"/>
                <a:cs typeface="Droid Serif"/>
                <a:sym typeface="Droid Serif"/>
              </a:rPr>
              <a:t>folder</a:t>
            </a:r>
            <a:endParaRPr>
              <a:solidFill>
                <a:schemeClr val="dk2"/>
              </a:solidFill>
              <a:latin typeface="Droid Serif"/>
              <a:ea typeface="Droid Serif"/>
              <a:cs typeface="Droid Serif"/>
              <a:sym typeface="Droid Serif"/>
            </a:endParaRPr>
          </a:p>
          <a:p>
            <a:pPr indent="0" lvl="0" marL="0" rtl="0" algn="l">
              <a:spcBef>
                <a:spcPts val="0"/>
              </a:spcBef>
              <a:spcAft>
                <a:spcPts val="0"/>
              </a:spcAft>
              <a:buNone/>
            </a:pPr>
            <a:r>
              <a:t/>
            </a:r>
            <a:endParaRPr>
              <a:solidFill>
                <a:schemeClr val="dk2"/>
              </a:solidFill>
              <a:latin typeface="Droid Serif"/>
              <a:ea typeface="Droid Serif"/>
              <a:cs typeface="Droid Serif"/>
              <a:sym typeface="Droid Serif"/>
            </a:endParaRPr>
          </a:p>
          <a:p>
            <a:pPr indent="-317500" lvl="0" marL="457200" rtl="0" algn="l">
              <a:spcBef>
                <a:spcPts val="0"/>
              </a:spcBef>
              <a:spcAft>
                <a:spcPts val="0"/>
              </a:spcAft>
              <a:buClr>
                <a:schemeClr val="dk2"/>
              </a:buClr>
              <a:buSzPts val="1400"/>
              <a:buChar char="⊡"/>
            </a:pPr>
            <a:r>
              <a:rPr lang="en">
                <a:solidFill>
                  <a:schemeClr val="dk2"/>
                </a:solidFill>
                <a:latin typeface="Droid Serif"/>
                <a:ea typeface="Droid Serif"/>
                <a:cs typeface="Droid Serif"/>
                <a:sym typeface="Droid Serif"/>
              </a:rPr>
              <a:t>Name the css file </a:t>
            </a:r>
            <a:r>
              <a:rPr lang="en">
                <a:solidFill>
                  <a:srgbClr val="0000FF"/>
                </a:solidFill>
                <a:latin typeface="Droid Serif"/>
                <a:ea typeface="Droid Serif"/>
                <a:cs typeface="Droid Serif"/>
                <a:sym typeface="Droid Serif"/>
              </a:rPr>
              <a:t>tablestyle.css</a:t>
            </a:r>
            <a:r>
              <a:rPr lang="en">
                <a:solidFill>
                  <a:schemeClr val="dk2"/>
                </a:solidFill>
                <a:latin typeface="Droid Serif"/>
                <a:ea typeface="Droid Serif"/>
                <a:cs typeface="Droid Serif"/>
                <a:sym typeface="Droid Serif"/>
              </a:rPr>
              <a:t> and save the css stylesheet to </a:t>
            </a:r>
            <a:r>
              <a:rPr lang="en">
                <a:solidFill>
                  <a:srgbClr val="0000FF"/>
                </a:solidFill>
                <a:latin typeface="Droid Serif"/>
                <a:ea typeface="Droid Serif"/>
                <a:cs typeface="Droid Serif"/>
                <a:sym typeface="Droid Serif"/>
              </a:rPr>
              <a:t>public_html/class-samples/css</a:t>
            </a:r>
            <a:endParaRPr>
              <a:solidFill>
                <a:srgbClr val="0000FF"/>
              </a:solidFill>
              <a:latin typeface="Droid Serif"/>
              <a:ea typeface="Droid Serif"/>
              <a:cs typeface="Droid Serif"/>
              <a:sym typeface="Droid Serif"/>
            </a:endParaRPr>
          </a:p>
          <a:p>
            <a:pPr indent="0" lvl="0" marL="0" rtl="0" algn="l">
              <a:spcBef>
                <a:spcPts val="0"/>
              </a:spcBef>
              <a:spcAft>
                <a:spcPts val="0"/>
              </a:spcAft>
              <a:buNone/>
            </a:pPr>
            <a:r>
              <a:t/>
            </a:r>
            <a:endParaRPr>
              <a:solidFill>
                <a:srgbClr val="0000FF"/>
              </a:solidFill>
              <a:latin typeface="Droid Serif"/>
              <a:ea typeface="Droid Serif"/>
              <a:cs typeface="Droid Serif"/>
              <a:sym typeface="Droid Serif"/>
            </a:endParaRPr>
          </a:p>
          <a:p>
            <a:pPr indent="-317500" lvl="0" marL="457200" rtl="0" algn="l">
              <a:spcBef>
                <a:spcPts val="0"/>
              </a:spcBef>
              <a:spcAft>
                <a:spcPts val="0"/>
              </a:spcAft>
              <a:buClr>
                <a:schemeClr val="dk2"/>
              </a:buClr>
              <a:buSzPts val="1400"/>
              <a:buChar char="⊡"/>
            </a:pPr>
            <a:r>
              <a:rPr lang="en">
                <a:latin typeface="Droid Serif"/>
                <a:ea typeface="Droid Serif"/>
                <a:cs typeface="Droid Serif"/>
                <a:sym typeface="Droid Serif"/>
              </a:rPr>
              <a:t>Upload the page to your</a:t>
            </a:r>
            <a:r>
              <a:rPr lang="en">
                <a:solidFill>
                  <a:srgbClr val="0000FF"/>
                </a:solidFill>
                <a:latin typeface="Droid Serif"/>
                <a:ea typeface="Droid Serif"/>
                <a:cs typeface="Droid Serif"/>
                <a:sym typeface="Droid Serif"/>
              </a:rPr>
              <a:t> public_html/class-samples </a:t>
            </a:r>
            <a:r>
              <a:rPr lang="en">
                <a:solidFill>
                  <a:srgbClr val="666666"/>
                </a:solidFill>
                <a:latin typeface="Droid Serif"/>
                <a:ea typeface="Droid Serif"/>
                <a:cs typeface="Droid Serif"/>
                <a:sym typeface="Droid Serif"/>
              </a:rPr>
              <a:t>directory on the web server </a:t>
            </a:r>
            <a:endParaRPr>
              <a:solidFill>
                <a:srgbClr val="666666"/>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In Class Project</a:t>
            </a:r>
            <a:endParaRPr/>
          </a:p>
        </p:txBody>
      </p:sp>
      <p:pic>
        <p:nvPicPr>
          <p:cNvPr id="217" name="Google Shape;217;p32"/>
          <p:cNvPicPr preferRelativeResize="0"/>
          <p:nvPr/>
        </p:nvPicPr>
        <p:blipFill>
          <a:blip r:embed="rId3">
            <a:alphaModFix/>
          </a:blip>
          <a:stretch>
            <a:fillRect/>
          </a:stretch>
        </p:blipFill>
        <p:spPr>
          <a:xfrm>
            <a:off x="2858038" y="1825588"/>
            <a:ext cx="3152775" cy="942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idx="4294967295" type="ctrTitle"/>
          </p:nvPr>
        </p:nvSpPr>
        <p:spPr>
          <a:xfrm>
            <a:off x="1603800" y="1803599"/>
            <a:ext cx="5936400" cy="1159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4800" u="none" cap="none" strike="noStrike">
                <a:solidFill>
                  <a:srgbClr val="FF9E00"/>
                </a:solidFill>
                <a:latin typeface="Montserrat"/>
                <a:ea typeface="Montserrat"/>
                <a:cs typeface="Montserrat"/>
                <a:sym typeface="Montserrat"/>
              </a:rPr>
              <a:t>Forms</a:t>
            </a:r>
            <a:endParaRPr/>
          </a:p>
        </p:txBody>
      </p:sp>
      <p:grpSp>
        <p:nvGrpSpPr>
          <p:cNvPr id="223" name="Google Shape;223;p33"/>
          <p:cNvGrpSpPr/>
          <p:nvPr/>
        </p:nvGrpSpPr>
        <p:grpSpPr>
          <a:xfrm>
            <a:off x="4233534" y="499007"/>
            <a:ext cx="677029" cy="1103728"/>
            <a:chOff x="6730350" y="2315900"/>
            <a:chExt cx="257700" cy="420100"/>
          </a:xfrm>
        </p:grpSpPr>
        <p:sp>
          <p:nvSpPr>
            <p:cNvPr id="224" name="Google Shape;224;p33"/>
            <p:cNvSpPr/>
            <p:nvPr/>
          </p:nvSpPr>
          <p:spPr>
            <a:xfrm>
              <a:off x="6807900" y="26712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25" name="Google Shape;225;p33"/>
            <p:cNvSpPr/>
            <p:nvPr/>
          </p:nvSpPr>
          <p:spPr>
            <a:xfrm>
              <a:off x="6807900" y="26364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26" name="Google Shape;226;p33"/>
            <p:cNvSpPr/>
            <p:nvPr/>
          </p:nvSpPr>
          <p:spPr>
            <a:xfrm>
              <a:off x="6807900" y="2706075"/>
              <a:ext cx="102600" cy="29925"/>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27" name="Google Shape;227;p33"/>
            <p:cNvSpPr/>
            <p:nvPr/>
          </p:nvSpPr>
          <p:spPr>
            <a:xfrm>
              <a:off x="6811575" y="2463675"/>
              <a:ext cx="95275" cy="1606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28" name="Google Shape;228;p33"/>
            <p:cNvSpPr/>
            <p:nvPr/>
          </p:nvSpPr>
          <p:spPr>
            <a:xfrm>
              <a:off x="6730350" y="2315900"/>
              <a:ext cx="257700" cy="308375"/>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234" name="Google Shape;234;p34"/>
          <p:cNvSpPr txBox="1"/>
          <p:nvPr>
            <p:ph idx="1" type="body"/>
          </p:nvPr>
        </p:nvSpPr>
        <p:spPr>
          <a:xfrm>
            <a:off x="824700" y="575675"/>
            <a:ext cx="6381598"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rgbClr val="0000FF"/>
                </a:solidFill>
                <a:latin typeface="Consolas"/>
                <a:ea typeface="Consolas"/>
                <a:cs typeface="Consolas"/>
                <a:sym typeface="Consolas"/>
              </a:rPr>
              <a:t>Styling Forms</a:t>
            </a:r>
            <a:r>
              <a:rPr b="0" i="0" lang="en" sz="1800" u="none" cap="none" strike="noStrike">
                <a:solidFill>
                  <a:schemeClr val="dk2"/>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35" name="Google Shape;235;p34"/>
          <p:cNvSpPr txBox="1"/>
          <p:nvPr/>
        </p:nvSpPr>
        <p:spPr>
          <a:xfrm>
            <a:off x="455850" y="2075100"/>
            <a:ext cx="8252400" cy="25065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Can use much of what we have already covered</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color</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background-color</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border-radius</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padding</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hover</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focus</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background-</a:t>
            </a:r>
            <a:r>
              <a:rPr lang="en">
                <a:latin typeface="Consolas"/>
                <a:ea typeface="Consolas"/>
                <a:cs typeface="Consolas"/>
                <a:sym typeface="Consolas"/>
              </a:rPr>
              <a:t>i</a:t>
            </a:r>
            <a:r>
              <a:rPr b="0" i="0" lang="en" sz="1400" u="none" cap="none" strike="noStrike">
                <a:solidFill>
                  <a:srgbClr val="000000"/>
                </a:solidFill>
                <a:latin typeface="Consolas"/>
                <a:ea typeface="Consolas"/>
                <a:cs typeface="Consolas"/>
                <a:sym typeface="Consolas"/>
              </a:rPr>
              <a:t>mage</a:t>
            </a:r>
            <a:endParaRPr/>
          </a:p>
          <a:p>
            <a:pPr indent="-228600" lvl="1" marL="1371600" marR="0" rtl="0" algn="l">
              <a:lnSpc>
                <a:spcPct val="138000"/>
              </a:lnSpc>
              <a:spcBef>
                <a:spcPts val="0"/>
              </a:spcBef>
              <a:spcAft>
                <a:spcPts val="0"/>
              </a:spcAft>
              <a:buClr>
                <a:srgbClr val="000000"/>
              </a:buClr>
              <a:buSzPts val="1400"/>
              <a:buFont typeface="Consolas"/>
              <a:buChar char="○"/>
            </a:pPr>
            <a:r>
              <a:rPr b="0" i="0" lang="en" sz="1400" u="none" cap="none" strike="noStrike">
                <a:solidFill>
                  <a:srgbClr val="000000"/>
                </a:solidFill>
                <a:latin typeface="Consolas"/>
                <a:ea typeface="Consolas"/>
                <a:cs typeface="Consolas"/>
                <a:sym typeface="Consolas"/>
              </a:rPr>
              <a:t>Can </a:t>
            </a:r>
            <a:r>
              <a:rPr lang="en">
                <a:latin typeface="Consolas"/>
                <a:ea typeface="Consolas"/>
                <a:cs typeface="Consolas"/>
                <a:sym typeface="Consolas"/>
              </a:rPr>
              <a:t>a</a:t>
            </a:r>
            <a:r>
              <a:rPr b="0" i="0" lang="en" sz="1400" u="none" cap="none" strike="noStrike">
                <a:solidFill>
                  <a:srgbClr val="000000"/>
                </a:solidFill>
                <a:latin typeface="Consolas"/>
                <a:ea typeface="Consolas"/>
                <a:cs typeface="Consolas"/>
                <a:sym typeface="Consolas"/>
              </a:rPr>
              <a:t>lso use </a:t>
            </a:r>
            <a:r>
              <a:rPr b="1" i="0" lang="en" sz="1400" u="none" cap="none" strike="noStrike">
                <a:solidFill>
                  <a:srgbClr val="000000"/>
                </a:solidFill>
                <a:latin typeface="Consolas"/>
                <a:ea typeface="Consolas"/>
                <a:cs typeface="Consolas"/>
                <a:sym typeface="Consolas"/>
              </a:rPr>
              <a:t>class</a:t>
            </a:r>
            <a:r>
              <a:rPr b="1" lang="en">
                <a:latin typeface="Consolas"/>
                <a:ea typeface="Consolas"/>
                <a:cs typeface="Consolas"/>
                <a:sym typeface="Consolas"/>
              </a:rPr>
              <a:t>es</a:t>
            </a:r>
            <a:r>
              <a:rPr b="0" i="0" lang="en" sz="1400" u="none" cap="none" strike="noStrike">
                <a:solidFill>
                  <a:srgbClr val="000000"/>
                </a:solidFill>
                <a:latin typeface="Consolas"/>
                <a:ea typeface="Consolas"/>
                <a:cs typeface="Consolas"/>
                <a:sym typeface="Consolas"/>
              </a:rPr>
              <a:t> or </a:t>
            </a:r>
            <a:r>
              <a:rPr b="1" i="0" lang="en" sz="1400" u="none" cap="none" strike="noStrike">
                <a:solidFill>
                  <a:srgbClr val="000000"/>
                </a:solidFill>
                <a:latin typeface="Consolas"/>
                <a:ea typeface="Consolas"/>
                <a:cs typeface="Consolas"/>
                <a:sym typeface="Consolas"/>
              </a:rPr>
              <a:t>ids</a:t>
            </a:r>
            <a:r>
              <a:rPr b="0" i="0" lang="en" sz="1400" u="none" cap="none" strike="noStrike">
                <a:solidFill>
                  <a:srgbClr val="000000"/>
                </a:solidFill>
                <a:latin typeface="Consolas"/>
                <a:ea typeface="Consolas"/>
                <a:cs typeface="Consolas"/>
                <a:sym typeface="Consolas"/>
              </a:rPr>
              <a:t> in combination to affect specific areas of a form</a:t>
            </a:r>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241" name="Google Shape;241;p35"/>
          <p:cNvSpPr txBox="1"/>
          <p:nvPr>
            <p:ph idx="1" type="body"/>
          </p:nvPr>
        </p:nvSpPr>
        <p:spPr>
          <a:xfrm>
            <a:off x="3074450" y="483425"/>
            <a:ext cx="21603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lang="en" sz="1800">
                <a:solidFill>
                  <a:schemeClr val="dk2"/>
                </a:solidFill>
                <a:latin typeface="Consolas"/>
                <a:ea typeface="Consolas"/>
                <a:cs typeface="Consolas"/>
                <a:sym typeface="Consolas"/>
              </a:rPr>
              <a:t>Internal</a:t>
            </a:r>
            <a:r>
              <a:rPr lang="en" sz="1800">
                <a:solidFill>
                  <a:schemeClr val="dk2"/>
                </a:solidFill>
                <a:latin typeface="Consolas"/>
                <a:ea typeface="Consolas"/>
                <a:cs typeface="Consolas"/>
                <a:sym typeface="Consolas"/>
              </a:rPr>
              <a:t> </a:t>
            </a:r>
            <a:r>
              <a:rPr b="0" i="0" lang="en" sz="1800" u="none" cap="none" strike="noStrike">
                <a:solidFill>
                  <a:schemeClr val="dk2"/>
                </a:solidFill>
                <a:latin typeface="Consolas"/>
                <a:ea typeface="Consolas"/>
                <a:cs typeface="Consolas"/>
                <a:sym typeface="Consolas"/>
              </a:rPr>
              <a:t>CSS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42" name="Google Shape;242;p35"/>
          <p:cNvSpPr txBox="1"/>
          <p:nvPr>
            <p:ph idx="1" type="body"/>
          </p:nvPr>
        </p:nvSpPr>
        <p:spPr>
          <a:xfrm>
            <a:off x="581025" y="537122"/>
            <a:ext cx="943799" cy="4478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HTML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43" name="Google Shape;243;p35"/>
          <p:cNvSpPr txBox="1"/>
          <p:nvPr>
            <p:ph idx="1" type="body"/>
          </p:nvPr>
        </p:nvSpPr>
        <p:spPr>
          <a:xfrm>
            <a:off x="6757450" y="452791"/>
            <a:ext cx="1210800" cy="4478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Result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pic>
        <p:nvPicPr>
          <p:cNvPr id="244" name="Google Shape;244;p35"/>
          <p:cNvPicPr preferRelativeResize="0"/>
          <p:nvPr/>
        </p:nvPicPr>
        <p:blipFill rotWithShape="1">
          <a:blip r:embed="rId3">
            <a:alphaModFix/>
          </a:blip>
          <a:srcRect b="0" l="0" r="0" t="0"/>
          <a:stretch/>
        </p:blipFill>
        <p:spPr>
          <a:xfrm>
            <a:off x="377347" y="1132472"/>
            <a:ext cx="2341949" cy="1301074"/>
          </a:xfrm>
          <a:prstGeom prst="rect">
            <a:avLst/>
          </a:prstGeom>
          <a:noFill/>
          <a:ln>
            <a:noFill/>
          </a:ln>
        </p:spPr>
      </p:pic>
      <p:pic>
        <p:nvPicPr>
          <p:cNvPr id="245" name="Google Shape;245;p35"/>
          <p:cNvPicPr preferRelativeResize="0"/>
          <p:nvPr/>
        </p:nvPicPr>
        <p:blipFill rotWithShape="1">
          <a:blip r:embed="rId4">
            <a:alphaModFix/>
          </a:blip>
          <a:srcRect b="2600" l="0" r="0" t="-2600"/>
          <a:stretch/>
        </p:blipFill>
        <p:spPr>
          <a:xfrm>
            <a:off x="2925171" y="1199050"/>
            <a:ext cx="2736000" cy="3221100"/>
          </a:xfrm>
          <a:prstGeom prst="rect">
            <a:avLst/>
          </a:prstGeom>
          <a:noFill/>
          <a:ln>
            <a:noFill/>
          </a:ln>
        </p:spPr>
      </p:pic>
      <p:pic>
        <p:nvPicPr>
          <p:cNvPr id="246" name="Google Shape;246;p35"/>
          <p:cNvPicPr preferRelativeResize="0"/>
          <p:nvPr/>
        </p:nvPicPr>
        <p:blipFill rotWithShape="1">
          <a:blip r:embed="rId5">
            <a:alphaModFix/>
          </a:blip>
          <a:srcRect b="0" l="0" r="0" t="0"/>
          <a:stretch/>
        </p:blipFill>
        <p:spPr>
          <a:xfrm>
            <a:off x="6238685" y="1295171"/>
            <a:ext cx="2501514" cy="1301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252" name="Google Shape;252;p36"/>
          <p:cNvSpPr txBox="1"/>
          <p:nvPr>
            <p:ph idx="1" type="body"/>
          </p:nvPr>
        </p:nvSpPr>
        <p:spPr>
          <a:xfrm>
            <a:off x="609100" y="495625"/>
            <a:ext cx="6381598"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Rendering</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53" name="Google Shape;253;p36"/>
          <p:cNvSpPr txBox="1"/>
          <p:nvPr/>
        </p:nvSpPr>
        <p:spPr>
          <a:xfrm>
            <a:off x="287875" y="3780725"/>
            <a:ext cx="8013298" cy="961199"/>
          </a:xfrm>
          <a:prstGeom prst="rect">
            <a:avLst/>
          </a:prstGeom>
          <a:noFill/>
          <a:ln>
            <a:noFill/>
          </a:ln>
        </p:spPr>
        <p:txBody>
          <a:bodyPr anchorCtr="0" anchor="ctr" bIns="91425" lIns="91425" spcFirstLastPara="1" rIns="91425" wrap="square" tIns="91425">
            <a:noAutofit/>
          </a:bodyPr>
          <a:lstStyle/>
          <a:p>
            <a:pPr indent="-228600" lvl="0" marL="914400" marR="0" rtl="0" algn="l">
              <a:lnSpc>
                <a:spcPct val="138000"/>
              </a:lnSpc>
              <a:spcBef>
                <a:spcPts val="0"/>
              </a:spcBef>
              <a:spcAft>
                <a:spcPts val="0"/>
              </a:spcAft>
              <a:buClr>
                <a:srgbClr val="0000FF"/>
              </a:buClr>
              <a:buSzPts val="1400"/>
              <a:buFont typeface="Droid Serif"/>
              <a:buChar char="●"/>
            </a:pPr>
            <a:r>
              <a:rPr b="0" i="1" lang="en" sz="1400" u="none" cap="none" strike="noStrike">
                <a:solidFill>
                  <a:srgbClr val="0000FF"/>
                </a:solidFill>
                <a:latin typeface="Droid Serif"/>
                <a:ea typeface="Droid Serif"/>
                <a:cs typeface="Droid Serif"/>
                <a:sym typeface="Droid Serif"/>
              </a:rPr>
              <a:t>-Moz and -Webkit</a:t>
            </a:r>
            <a:r>
              <a:rPr b="0" i="0" lang="en" sz="1400" u="none" cap="none" strike="noStrike">
                <a:solidFill>
                  <a:schemeClr val="dk1"/>
                </a:solidFill>
                <a:latin typeface="Droid Serif"/>
                <a:ea typeface="Droid Serif"/>
                <a:cs typeface="Droid Serif"/>
                <a:sym typeface="Droid Serif"/>
              </a:rPr>
              <a:t> are a web browser rendering,  rendering engine used by Safari and Chrome (among others, but these are the popular ones). The -</a:t>
            </a:r>
            <a:r>
              <a:rPr b="0" i="1" lang="en" sz="1400" u="none" cap="none" strike="noStrike">
                <a:solidFill>
                  <a:schemeClr val="dk1"/>
                </a:solidFill>
                <a:latin typeface="Droid Serif"/>
                <a:ea typeface="Droid Serif"/>
                <a:cs typeface="Droid Serif"/>
                <a:sym typeface="Droid Serif"/>
              </a:rPr>
              <a:t>webkit</a:t>
            </a:r>
            <a:r>
              <a:rPr b="0" i="0" lang="en" sz="1400" u="none" cap="none" strike="noStrike">
                <a:solidFill>
                  <a:schemeClr val="dk1"/>
                </a:solidFill>
                <a:latin typeface="Droid Serif"/>
                <a:ea typeface="Droid Serif"/>
                <a:cs typeface="Droid Serif"/>
                <a:sym typeface="Droid Serif"/>
              </a:rPr>
              <a:t> prefix on </a:t>
            </a:r>
            <a:r>
              <a:rPr b="0" i="1" lang="en" sz="1400" u="none" cap="none" strike="noStrike">
                <a:solidFill>
                  <a:schemeClr val="dk1"/>
                </a:solidFill>
                <a:latin typeface="Droid Serif"/>
                <a:ea typeface="Droid Serif"/>
                <a:cs typeface="Droid Serif"/>
                <a:sym typeface="Droid Serif"/>
              </a:rPr>
              <a:t>CSS</a:t>
            </a:r>
            <a:r>
              <a:rPr b="0" i="0" lang="en" sz="1400" u="none" cap="none" strike="noStrike">
                <a:solidFill>
                  <a:schemeClr val="dk1"/>
                </a:solidFill>
                <a:latin typeface="Droid Serif"/>
                <a:ea typeface="Droid Serif"/>
                <a:cs typeface="Droid Serif"/>
                <a:sym typeface="Droid Serif"/>
              </a:rPr>
              <a:t> selectors are properties that only this engine is intended to process, very similar to -moz properties.</a:t>
            </a:r>
            <a:endParaRPr/>
          </a:p>
          <a:p>
            <a:pPr indent="-228600" lvl="0" marL="914400" marR="0" rtl="0" algn="l">
              <a:lnSpc>
                <a:spcPct val="138000"/>
              </a:lnSpc>
              <a:spcBef>
                <a:spcPts val="0"/>
              </a:spcBef>
              <a:spcAft>
                <a:spcPts val="0"/>
              </a:spcAft>
              <a:buClr>
                <a:schemeClr val="dk1"/>
              </a:buClr>
              <a:buSzPts val="1400"/>
              <a:buFont typeface="Droid Serif"/>
              <a:buChar char="●"/>
            </a:pPr>
            <a:r>
              <a:rPr b="0" i="0" lang="en" sz="1400" u="none" cap="none" strike="noStrike">
                <a:solidFill>
                  <a:schemeClr val="dk1"/>
                </a:solidFill>
                <a:latin typeface="Droid Serif"/>
                <a:ea typeface="Droid Serif"/>
                <a:cs typeface="Droid Serif"/>
                <a:sym typeface="Droid Serif"/>
              </a:rPr>
              <a:t>These are the vendor-prefixed properties offered by the relevant rendering engines (-webkit for Chrome, Safari; -moz for Firefox, -o for Opera, -ms for Internet Explorer). Typically they're used to implement new, or proprietary CSS features, prior to final clarification/definition by the W3.</a:t>
            </a:r>
            <a:endParaRPr/>
          </a:p>
          <a:p>
            <a:pPr indent="-228600" lvl="0" marL="914400" marR="0" rtl="0" algn="l">
              <a:lnSpc>
                <a:spcPct val="138000"/>
              </a:lnSpc>
              <a:spcBef>
                <a:spcPts val="0"/>
              </a:spcBef>
              <a:spcAft>
                <a:spcPts val="0"/>
              </a:spcAft>
              <a:buClr>
                <a:schemeClr val="dk1"/>
              </a:buClr>
              <a:buSzPts val="1400"/>
              <a:buFont typeface="Droid Serif"/>
              <a:buChar char="●"/>
            </a:pPr>
            <a:r>
              <a:rPr b="0" i="0" lang="en" sz="1400" u="none" cap="none" strike="noStrike">
                <a:solidFill>
                  <a:schemeClr val="dk1"/>
                </a:solidFill>
                <a:latin typeface="Droid Serif"/>
                <a:ea typeface="Droid Serif"/>
                <a:cs typeface="Droid Serif"/>
                <a:sym typeface="Droid Serif"/>
              </a:rPr>
              <a:t>This allows properties to be set specific to each individual browser/rendering engine in order for inconsistencies between implementations to be safely accounted for. The prefixes will, over time, be removed (at least in theory) as the unprefixed, the final version, of the property is implemented in that browser.</a:t>
            </a:r>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chemeClr val="dk1"/>
              </a:solidFill>
              <a:latin typeface="Droid Serif"/>
              <a:ea typeface="Droid Serif"/>
              <a:cs typeface="Droid Serif"/>
              <a:sym typeface="Droid Serif"/>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a:p>
            <a:pPr indent="0" lvl="0" marL="457200" marR="0" rtl="0" algn="l">
              <a:lnSpc>
                <a:spcPct val="138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FF"/>
              </a:solidFill>
              <a:latin typeface="Droid Sans"/>
              <a:ea typeface="Droid Sans"/>
              <a:cs typeface="Droid Sans"/>
              <a:sym typeface="Droid Sans"/>
            </a:endParaRPr>
          </a:p>
          <a:p>
            <a:pPr indent="0" lvl="0" marL="457200" marR="0" rtl="0" algn="l">
              <a:lnSpc>
                <a:spcPct val="138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259" name="Google Shape;259;p37"/>
          <p:cNvSpPr txBox="1"/>
          <p:nvPr>
            <p:ph idx="1" type="body"/>
          </p:nvPr>
        </p:nvSpPr>
        <p:spPr>
          <a:xfrm>
            <a:off x="609100" y="495625"/>
            <a:ext cx="6381598"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Rendering Syntax for Browsers</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60" name="Google Shape;260;p37"/>
          <p:cNvSpPr txBox="1"/>
          <p:nvPr/>
        </p:nvSpPr>
        <p:spPr>
          <a:xfrm>
            <a:off x="1820300" y="952150"/>
            <a:ext cx="5059500" cy="2490000"/>
          </a:xfrm>
          <a:prstGeom prst="rect">
            <a:avLst/>
          </a:prstGeom>
          <a:noFill/>
          <a:ln>
            <a:noFill/>
          </a:ln>
        </p:spPr>
        <p:txBody>
          <a:bodyPr anchorCtr="0" anchor="ctr" bIns="91425" lIns="91425" spcFirstLastPara="1" rIns="91425" wrap="square" tIns="91425">
            <a:noAutofit/>
          </a:bodyPr>
          <a:lstStyle/>
          <a:p>
            <a:pPr indent="0" lvl="0" marL="0" rtl="0" algn="l">
              <a:lnSpc>
                <a:spcPct val="135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.elementClass</a:t>
            </a:r>
            <a:r>
              <a:rPr lang="en" sz="900">
                <a:solidFill>
                  <a:schemeClr val="dk1"/>
                </a:solidFill>
                <a:latin typeface="Roboto Mono"/>
                <a:ea typeface="Roboto Mono"/>
                <a:cs typeface="Roboto Mono"/>
                <a:sym typeface="Roboto Mono"/>
              </a:rPr>
              <a:t> {</a:t>
            </a:r>
            <a:endParaRPr sz="900">
              <a:solidFill>
                <a:schemeClr val="dk1"/>
              </a:solidFill>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FF0000"/>
                </a:solidFill>
                <a:latin typeface="Roboto Mono"/>
                <a:ea typeface="Roboto Mono"/>
                <a:cs typeface="Roboto Mono"/>
                <a:sym typeface="Roboto Mono"/>
              </a:rPr>
              <a:t>-moz-border-radius</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2em</a:t>
            </a:r>
            <a:r>
              <a:rPr lang="en" sz="900">
                <a:solidFill>
                  <a:schemeClr val="dk1"/>
                </a:solidFill>
                <a:latin typeface="Roboto Mono"/>
                <a:ea typeface="Roboto Mono"/>
                <a:cs typeface="Roboto Mono"/>
                <a:sym typeface="Roboto Mono"/>
              </a:rPr>
              <a:t>;    </a:t>
            </a:r>
            <a:r>
              <a:rPr lang="en" sz="900">
                <a:solidFill>
                  <a:srgbClr val="008000"/>
                </a:solidFill>
                <a:latin typeface="Roboto Mono"/>
                <a:ea typeface="Roboto Mono"/>
                <a:cs typeface="Roboto Mono"/>
                <a:sym typeface="Roboto Mono"/>
              </a:rPr>
              <a:t>/* Mozilla Firefox */</a:t>
            </a:r>
            <a:endParaRPr sz="900">
              <a:solidFill>
                <a:srgbClr val="008000"/>
              </a:solidFill>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FF0000"/>
                </a:solidFill>
                <a:latin typeface="Roboto Mono"/>
                <a:ea typeface="Roboto Mono"/>
                <a:cs typeface="Roboto Mono"/>
                <a:sym typeface="Roboto Mono"/>
              </a:rPr>
              <a:t>-ms-border-radius</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2em</a:t>
            </a:r>
            <a:r>
              <a:rPr lang="en" sz="900">
                <a:solidFill>
                  <a:schemeClr val="dk1"/>
                </a:solidFill>
                <a:latin typeface="Roboto Mono"/>
                <a:ea typeface="Roboto Mono"/>
                <a:cs typeface="Roboto Mono"/>
                <a:sym typeface="Roboto Mono"/>
              </a:rPr>
              <a:t>;     </a:t>
            </a:r>
            <a:r>
              <a:rPr lang="en" sz="900">
                <a:solidFill>
                  <a:srgbClr val="008000"/>
                </a:solidFill>
                <a:latin typeface="Roboto Mono"/>
                <a:ea typeface="Roboto Mono"/>
                <a:cs typeface="Roboto Mono"/>
                <a:sym typeface="Roboto Mono"/>
              </a:rPr>
              <a:t>/* Microsoft */</a:t>
            </a:r>
            <a:endParaRPr sz="900">
              <a:solidFill>
                <a:srgbClr val="008000"/>
              </a:solidFill>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FF0000"/>
                </a:solidFill>
                <a:latin typeface="Roboto Mono"/>
                <a:ea typeface="Roboto Mono"/>
                <a:cs typeface="Roboto Mono"/>
                <a:sym typeface="Roboto Mono"/>
              </a:rPr>
              <a:t>-o-border-radius</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2em</a:t>
            </a:r>
            <a:r>
              <a:rPr lang="en" sz="900">
                <a:solidFill>
                  <a:schemeClr val="dk1"/>
                </a:solidFill>
                <a:latin typeface="Roboto Mono"/>
                <a:ea typeface="Roboto Mono"/>
                <a:cs typeface="Roboto Mono"/>
                <a:sym typeface="Roboto Mono"/>
              </a:rPr>
              <a:t>;      </a:t>
            </a:r>
            <a:r>
              <a:rPr lang="en" sz="900">
                <a:solidFill>
                  <a:srgbClr val="008000"/>
                </a:solidFill>
                <a:latin typeface="Roboto Mono"/>
                <a:ea typeface="Roboto Mono"/>
                <a:cs typeface="Roboto Mono"/>
                <a:sym typeface="Roboto Mono"/>
              </a:rPr>
              <a:t>/* Opera */</a:t>
            </a:r>
            <a:endParaRPr sz="900">
              <a:solidFill>
                <a:srgbClr val="008000"/>
              </a:solidFill>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FF0000"/>
                </a:solidFill>
                <a:latin typeface="Roboto Mono"/>
                <a:ea typeface="Roboto Mono"/>
                <a:cs typeface="Roboto Mono"/>
                <a:sym typeface="Roboto Mono"/>
              </a:rPr>
              <a:t>-webkit-border-radius</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2em</a:t>
            </a:r>
            <a:r>
              <a:rPr lang="en" sz="900">
                <a:solidFill>
                  <a:schemeClr val="dk1"/>
                </a:solidFill>
                <a:latin typeface="Roboto Mono"/>
                <a:ea typeface="Roboto Mono"/>
                <a:cs typeface="Roboto Mono"/>
                <a:sym typeface="Roboto Mono"/>
              </a:rPr>
              <a:t>; </a:t>
            </a:r>
            <a:r>
              <a:rPr lang="en" sz="900">
                <a:solidFill>
                  <a:srgbClr val="008000"/>
                </a:solidFill>
                <a:latin typeface="Roboto Mono"/>
                <a:ea typeface="Roboto Mono"/>
                <a:cs typeface="Roboto Mono"/>
                <a:sym typeface="Roboto Mono"/>
              </a:rPr>
              <a:t>/* Chrome */</a:t>
            </a:r>
            <a:endParaRPr sz="900">
              <a:solidFill>
                <a:srgbClr val="008000"/>
              </a:solidFill>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FF0000"/>
                </a:solidFill>
                <a:latin typeface="Roboto Mono"/>
                <a:ea typeface="Roboto Mono"/>
                <a:cs typeface="Roboto Mono"/>
                <a:sym typeface="Roboto Mono"/>
              </a:rPr>
              <a:t>border-radius</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2em</a:t>
            </a:r>
            <a:r>
              <a:rPr lang="en"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sz="900">
              <a:solidFill>
                <a:schemeClr val="dk1"/>
              </a:solidFill>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FF0000"/>
                </a:solidFill>
                <a:latin typeface="Roboto Mono"/>
                <a:ea typeface="Roboto Mono"/>
                <a:cs typeface="Roboto Mono"/>
                <a:sym typeface="Roboto Mono"/>
              </a:rPr>
              <a:t>-webkit-box-shadow</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1px</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10px</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100px</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0px</a:t>
            </a:r>
            <a:r>
              <a:rPr lang="en" sz="900">
                <a:solidFill>
                  <a:schemeClr val="dk1"/>
                </a:solidFill>
                <a:latin typeface="Roboto Mono"/>
                <a:ea typeface="Roboto Mono"/>
                <a:cs typeface="Roboto Mono"/>
                <a:sym typeface="Roboto Mono"/>
              </a:rPr>
              <a:t> rgba(</a:t>
            </a:r>
            <a:r>
              <a:rPr lang="en" sz="900">
                <a:solidFill>
                  <a:srgbClr val="09885A"/>
                </a:solidFill>
                <a:latin typeface="Roboto Mono"/>
                <a:ea typeface="Roboto Mono"/>
                <a:cs typeface="Roboto Mono"/>
                <a:sym typeface="Roboto Mono"/>
              </a:rPr>
              <a:t>102</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51</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153</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0.75</a:t>
            </a:r>
            <a:r>
              <a:rPr lang="en"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FF0000"/>
                </a:solidFill>
                <a:latin typeface="Roboto Mono"/>
                <a:ea typeface="Roboto Mono"/>
                <a:cs typeface="Roboto Mono"/>
                <a:sym typeface="Roboto Mono"/>
              </a:rPr>
              <a:t>-moz-box-shadow</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1px</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10px</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100px</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0px</a:t>
            </a:r>
            <a:r>
              <a:rPr lang="en" sz="900">
                <a:solidFill>
                  <a:schemeClr val="dk1"/>
                </a:solidFill>
                <a:latin typeface="Roboto Mono"/>
                <a:ea typeface="Roboto Mono"/>
                <a:cs typeface="Roboto Mono"/>
                <a:sym typeface="Roboto Mono"/>
              </a:rPr>
              <a:t> rgba(</a:t>
            </a:r>
            <a:r>
              <a:rPr lang="en" sz="900">
                <a:solidFill>
                  <a:srgbClr val="09885A"/>
                </a:solidFill>
                <a:latin typeface="Roboto Mono"/>
                <a:ea typeface="Roboto Mono"/>
                <a:cs typeface="Roboto Mono"/>
                <a:sym typeface="Roboto Mono"/>
              </a:rPr>
              <a:t>102</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51</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153</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0.75</a:t>
            </a:r>
            <a:r>
              <a:rPr lang="en"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FF0000"/>
                </a:solidFill>
                <a:latin typeface="Roboto Mono"/>
                <a:ea typeface="Roboto Mono"/>
                <a:cs typeface="Roboto Mono"/>
                <a:sym typeface="Roboto Mono"/>
              </a:rPr>
              <a:t>box-shadow</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1px</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10px</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100px</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0px</a:t>
            </a:r>
            <a:r>
              <a:rPr lang="en" sz="900">
                <a:solidFill>
                  <a:schemeClr val="dk1"/>
                </a:solidFill>
                <a:latin typeface="Roboto Mono"/>
                <a:ea typeface="Roboto Mono"/>
                <a:cs typeface="Roboto Mono"/>
                <a:sym typeface="Roboto Mono"/>
              </a:rPr>
              <a:t> rgba(</a:t>
            </a:r>
            <a:r>
              <a:rPr lang="en" sz="900">
                <a:solidFill>
                  <a:srgbClr val="09885A"/>
                </a:solidFill>
                <a:latin typeface="Roboto Mono"/>
                <a:ea typeface="Roboto Mono"/>
                <a:cs typeface="Roboto Mono"/>
                <a:sym typeface="Roboto Mono"/>
              </a:rPr>
              <a:t>102</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51</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153</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0.75</a:t>
            </a:r>
            <a:r>
              <a:rPr lang="en"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a:t>
            </a:r>
            <a:endParaRPr sz="1100">
              <a:solidFill>
                <a:srgbClr val="800000"/>
              </a:solidFill>
              <a:latin typeface="Roboto Mono"/>
              <a:ea typeface="Roboto Mono"/>
              <a:cs typeface="Roboto Mono"/>
              <a:sym typeface="Roboto Mono"/>
            </a:endParaRPr>
          </a:p>
        </p:txBody>
      </p:sp>
      <p:sp>
        <p:nvSpPr>
          <p:cNvPr id="261" name="Google Shape;261;p37"/>
          <p:cNvSpPr txBox="1"/>
          <p:nvPr>
            <p:ph idx="1" type="body"/>
          </p:nvPr>
        </p:nvSpPr>
        <p:spPr>
          <a:xfrm>
            <a:off x="308050" y="3442175"/>
            <a:ext cx="8522700" cy="12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NOTE:</a:t>
            </a:r>
            <a:r>
              <a:rPr lang="en" sz="1800">
                <a:solidFill>
                  <a:schemeClr val="dk2"/>
                </a:solidFill>
                <a:latin typeface="Consolas"/>
                <a:ea typeface="Consolas"/>
                <a:cs typeface="Consolas"/>
                <a:sym typeface="Consolas"/>
              </a:rPr>
              <a:t> </a:t>
            </a:r>
            <a:r>
              <a:rPr b="0" i="0" lang="en" sz="1800" u="none" cap="none" strike="noStrike">
                <a:solidFill>
                  <a:schemeClr val="dk2"/>
                </a:solidFill>
                <a:latin typeface="Consolas"/>
                <a:ea typeface="Consolas"/>
                <a:cs typeface="Consolas"/>
                <a:sym typeface="Consolas"/>
              </a:rPr>
              <a:t>Be sure to include all in code for support on every browser.</a:t>
            </a:r>
            <a:endParaRPr/>
          </a:p>
          <a:p>
            <a:pPr indent="0" lvl="0" marL="0" marR="0" rtl="0" algn="l">
              <a:lnSpc>
                <a:spcPct val="100000"/>
              </a:lnSpc>
              <a:spcBef>
                <a:spcPts val="0"/>
              </a:spcBef>
              <a:spcAft>
                <a:spcPts val="0"/>
              </a:spcAft>
              <a:buClr>
                <a:srgbClr val="CCCCCC"/>
              </a:buClr>
              <a:buFont typeface="Droid Serif"/>
              <a:buNone/>
            </a:pPr>
            <a:r>
              <a:t/>
            </a:r>
            <a:endParaRPr/>
          </a:p>
          <a:p>
            <a:pPr indent="0" lvl="0" marL="0" marR="0" rtl="0" algn="l">
              <a:lnSpc>
                <a:spcPct val="100000"/>
              </a:lnSpc>
              <a:spcBef>
                <a:spcPts val="0"/>
              </a:spcBef>
              <a:spcAft>
                <a:spcPts val="0"/>
              </a:spcAft>
              <a:buClr>
                <a:srgbClr val="CCCCCC"/>
              </a:buClr>
              <a:buFont typeface="Droid Serif"/>
              <a:buNone/>
            </a:pPr>
            <a:r>
              <a:rPr lang="en"/>
              <a:t>Visit </a:t>
            </a:r>
            <a:r>
              <a:rPr lang="en" u="sng">
                <a:solidFill>
                  <a:schemeClr val="hlink"/>
                </a:solidFill>
                <a:hlinkClick r:id="rId3"/>
              </a:rPr>
              <a:t>https://border-radius.com/</a:t>
            </a:r>
            <a:r>
              <a:rPr lang="en"/>
              <a:t> to use a WYSIWYG border radius generator.</a:t>
            </a:r>
            <a:endParaRPr/>
          </a:p>
          <a:p>
            <a:pPr indent="0" lvl="0" marL="0" marR="0" rtl="0" algn="l">
              <a:lnSpc>
                <a:spcPct val="100000"/>
              </a:lnSpc>
              <a:spcBef>
                <a:spcPts val="0"/>
              </a:spcBef>
              <a:spcAft>
                <a:spcPts val="0"/>
              </a:spcAft>
              <a:buClr>
                <a:srgbClr val="CCCCCC"/>
              </a:buClr>
              <a:buFont typeface="Droid Serif"/>
              <a:buNone/>
            </a:pPr>
            <a:r>
              <a:t/>
            </a:r>
            <a:endParaRPr/>
          </a:p>
          <a:p>
            <a:pPr indent="0" lvl="0" marL="0" marR="0" rtl="0" algn="l">
              <a:lnSpc>
                <a:spcPct val="100000"/>
              </a:lnSpc>
              <a:spcBef>
                <a:spcPts val="0"/>
              </a:spcBef>
              <a:spcAft>
                <a:spcPts val="0"/>
              </a:spcAft>
              <a:buClr>
                <a:srgbClr val="CCCCCC"/>
              </a:buClr>
              <a:buFont typeface="Droid Serif"/>
              <a:buNone/>
            </a:pPr>
            <a:r>
              <a:rPr lang="en"/>
              <a:t>Visit </a:t>
            </a:r>
            <a:r>
              <a:rPr lang="en" u="sng">
                <a:solidFill>
                  <a:schemeClr val="hlink"/>
                </a:solidFill>
                <a:hlinkClick r:id="rId4"/>
              </a:rPr>
              <a:t>https://www.cssboxshadow.com/</a:t>
            </a:r>
            <a:r>
              <a:rPr lang="en"/>
              <a:t> to use a WYSIWYG box shadow generator.</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267" name="Google Shape;267;p38"/>
          <p:cNvSpPr txBox="1"/>
          <p:nvPr>
            <p:ph idx="1" type="body"/>
          </p:nvPr>
        </p:nvSpPr>
        <p:spPr>
          <a:xfrm>
            <a:off x="824700" y="575675"/>
            <a:ext cx="6381598"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Styling Buttons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68" name="Google Shape;268;p38"/>
          <p:cNvSpPr txBox="1"/>
          <p:nvPr/>
        </p:nvSpPr>
        <p:spPr>
          <a:xfrm>
            <a:off x="418850" y="1525200"/>
            <a:ext cx="3023698" cy="25065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38000"/>
              </a:lnSpc>
              <a:spcBef>
                <a:spcPts val="0"/>
              </a:spcBef>
              <a:spcAft>
                <a:spcPts val="0"/>
              </a:spcAft>
              <a:buClr>
                <a:schemeClr val="dk1"/>
              </a:buClr>
              <a:buSzPts val="1100"/>
              <a:buFont typeface="Consolas"/>
              <a:buChar char="●"/>
            </a:pPr>
            <a:r>
              <a:rPr b="0" i="1" lang="en" sz="1100" u="none" cap="none" strike="noStrike">
                <a:solidFill>
                  <a:schemeClr val="dk1"/>
                </a:solidFill>
                <a:latin typeface="Arial"/>
                <a:ea typeface="Arial"/>
                <a:cs typeface="Arial"/>
                <a:sym typeface="Arial"/>
              </a:rPr>
              <a:t>Webkit</a:t>
            </a:r>
            <a:r>
              <a:rPr b="0" i="0" lang="en" sz="1100" u="none" cap="none" strike="noStrike">
                <a:solidFill>
                  <a:schemeClr val="dk1"/>
                </a:solidFill>
                <a:latin typeface="Arial"/>
                <a:ea typeface="Arial"/>
                <a:cs typeface="Arial"/>
                <a:sym typeface="Arial"/>
              </a:rPr>
              <a:t> is a web browser rendering rendering engine used by Safari and Chrome (among others, but these are the popular ones). The -</a:t>
            </a:r>
            <a:r>
              <a:rPr b="0" i="1" lang="en" sz="1100" u="none" cap="none" strike="noStrike">
                <a:solidFill>
                  <a:schemeClr val="dk1"/>
                </a:solidFill>
                <a:latin typeface="Arial"/>
                <a:ea typeface="Arial"/>
                <a:cs typeface="Arial"/>
                <a:sym typeface="Arial"/>
              </a:rPr>
              <a:t>webkit</a:t>
            </a:r>
            <a:r>
              <a:rPr b="0" i="0" lang="en" sz="1100" u="none" cap="none" strike="noStrike">
                <a:solidFill>
                  <a:schemeClr val="dk1"/>
                </a:solidFill>
                <a:latin typeface="Arial"/>
                <a:ea typeface="Arial"/>
                <a:cs typeface="Arial"/>
                <a:sym typeface="Arial"/>
              </a:rPr>
              <a:t> prefix on </a:t>
            </a:r>
            <a:r>
              <a:rPr b="0" i="1" lang="en" sz="1100" u="none" cap="none" strike="noStrike">
                <a:solidFill>
                  <a:schemeClr val="dk1"/>
                </a:solidFill>
                <a:latin typeface="Arial"/>
                <a:ea typeface="Arial"/>
                <a:cs typeface="Arial"/>
                <a:sym typeface="Arial"/>
              </a:rPr>
              <a:t>CSS</a:t>
            </a:r>
            <a:r>
              <a:rPr b="0" i="0" lang="en" sz="1100" u="none" cap="none" strike="noStrike">
                <a:solidFill>
                  <a:schemeClr val="dk1"/>
                </a:solidFill>
                <a:latin typeface="Arial"/>
                <a:ea typeface="Arial"/>
                <a:cs typeface="Arial"/>
                <a:sym typeface="Arial"/>
              </a:rPr>
              <a:t> selectors are properties that only this engine is intended to process, very similar to -moz properties.</a:t>
            </a:r>
            <a:endParaRPr/>
          </a:p>
          <a:p>
            <a:pPr indent="-304800" lvl="0" marL="457200" marR="0" rtl="0" algn="l">
              <a:lnSpc>
                <a:spcPct val="138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SITE LINK</a:t>
            </a:r>
            <a:endParaRPr/>
          </a:p>
          <a:p>
            <a:pPr indent="0" lvl="0" marL="0" marR="0" rtl="0" algn="l">
              <a:lnSpc>
                <a:spcPct val="100000"/>
              </a:lnSpc>
              <a:spcBef>
                <a:spcPts val="0"/>
              </a:spcBef>
              <a:spcAft>
                <a:spcPts val="0"/>
              </a:spcAft>
              <a:buClr>
                <a:schemeClr val="hlink"/>
              </a:buClr>
              <a:buFont typeface="Droid Serif"/>
              <a:buNone/>
            </a:pPr>
            <a:r>
              <a:rPr b="0" i="0" lang="en" sz="1400" u="sng" cap="none" strike="noStrike">
                <a:solidFill>
                  <a:schemeClr val="hlink"/>
                </a:solidFill>
                <a:latin typeface="Droid Serif"/>
                <a:ea typeface="Droid Serif"/>
                <a:cs typeface="Droid Serif"/>
                <a:sym typeface="Droid Serif"/>
                <a:hlinkClick r:id="rId3"/>
              </a:rPr>
              <a:t>http://css3buttongenerator.com/</a:t>
            </a:r>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38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p:txBody>
      </p:sp>
      <p:sp>
        <p:nvSpPr>
          <p:cNvPr id="269" name="Google Shape;269;p38"/>
          <p:cNvSpPr txBox="1"/>
          <p:nvPr/>
        </p:nvSpPr>
        <p:spPr>
          <a:xfrm>
            <a:off x="3830700" y="1071750"/>
            <a:ext cx="4971898"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input#submit {</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color: #444444;</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text-shadow: 0px 1px 1px #ffffff;</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border-bottom: 2px solid #b2b2b2;</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background-color: #b9e4e3;</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background: -webkit-gradient(linear, left top,</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left bottom, from(#beeae9), to(#a8cfce));</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background:</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-moz-linear-gradient(top, #beeae9, #a8cfce);</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background:</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-o-linear-gradient(top, #beeae9, #a8cfce);</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background:</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-ms-linear-gradient(top, #beeae9, #a8cfce);}</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input#submit:hover {</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color: #333333;</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border: 1px solid #a4a4a4;</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border-top: 2px solid #b2b2b2;</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background-color: #a0dbc4;</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background: -webkit-gradient(linear, left top,</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left bottom, from(#a8cfce), to(#beeae9));</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background:</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-moz-linear-gradient(top, #a8cfce, #beeae9);</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background:</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-o-linear-gradient(top, #a8cfce, #beeae9);</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background:</a:t>
            </a:r>
            <a:endParaRPr/>
          </a:p>
          <a:p>
            <a:pPr indent="0" lvl="0" marL="0" marR="0" rtl="0" algn="l">
              <a:lnSpc>
                <a:spcPct val="100000"/>
              </a:lnSpc>
              <a:spcBef>
                <a:spcPts val="0"/>
              </a:spcBef>
              <a:spcAft>
                <a:spcPts val="0"/>
              </a:spcAft>
              <a:buClr>
                <a:srgbClr val="0000FF"/>
              </a:buClr>
              <a:buFont typeface="Droid Sans"/>
              <a:buNone/>
            </a:pPr>
            <a:r>
              <a:rPr b="0" i="0" lang="en" sz="1000" u="none" cap="none" strike="noStrike">
                <a:solidFill>
                  <a:srgbClr val="0000FF"/>
                </a:solidFill>
                <a:latin typeface="Droid Sans"/>
                <a:ea typeface="Droid Sans"/>
                <a:cs typeface="Droid Sans"/>
                <a:sym typeface="Droid Sans"/>
              </a:rPr>
              <a:t>-ms-linear-gradient(top, #a8cfce, #beeae9);}</a:t>
            </a:r>
            <a:endParaRPr/>
          </a:p>
          <a:p>
            <a:pPr indent="0" lvl="0" marL="0" marR="0" rtl="0" algn="l">
              <a:lnSpc>
                <a:spcPct val="100000"/>
              </a:lnSpc>
              <a:spcBef>
                <a:spcPts val="0"/>
              </a:spcBef>
              <a:spcAft>
                <a:spcPts val="0"/>
              </a:spcAft>
              <a:buClr>
                <a:srgbClr val="000000"/>
              </a:buClr>
              <a:buFont typeface="Arial"/>
              <a:buNone/>
            </a:pPr>
            <a:r>
              <a:t/>
            </a:r>
            <a:endParaRPr b="0" i="0" sz="1000" u="none" cap="none" strike="noStrike">
              <a:solidFill>
                <a:srgbClr val="0000FF"/>
              </a:solidFill>
              <a:latin typeface="Droid Sans"/>
              <a:ea typeface="Droid Sans"/>
              <a:cs typeface="Droid Sans"/>
              <a:sym typeface="Droid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275" name="Google Shape;275;p39"/>
          <p:cNvSpPr txBox="1"/>
          <p:nvPr>
            <p:ph idx="1" type="body"/>
          </p:nvPr>
        </p:nvSpPr>
        <p:spPr>
          <a:xfrm>
            <a:off x="824700" y="575675"/>
            <a:ext cx="6381599"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Styling Buttons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76" name="Google Shape;276;p39"/>
          <p:cNvSpPr txBox="1"/>
          <p:nvPr>
            <p:ph idx="1" type="body"/>
          </p:nvPr>
        </p:nvSpPr>
        <p:spPr>
          <a:xfrm>
            <a:off x="3214525" y="1059600"/>
            <a:ext cx="2446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lang="en" sz="1800">
                <a:solidFill>
                  <a:schemeClr val="dk2"/>
                </a:solidFill>
                <a:latin typeface="Consolas"/>
                <a:ea typeface="Consolas"/>
                <a:cs typeface="Consolas"/>
                <a:sym typeface="Consolas"/>
              </a:rPr>
              <a:t>Internal </a:t>
            </a:r>
            <a:r>
              <a:rPr b="0" i="0" lang="en" sz="1800" u="none" cap="none" strike="noStrike">
                <a:solidFill>
                  <a:schemeClr val="dk2"/>
                </a:solidFill>
                <a:latin typeface="Consolas"/>
                <a:ea typeface="Consolas"/>
                <a:cs typeface="Consolas"/>
                <a:sym typeface="Consolas"/>
              </a:rPr>
              <a:t>CSS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77" name="Google Shape;277;p39"/>
          <p:cNvSpPr txBox="1"/>
          <p:nvPr>
            <p:ph idx="1" type="body"/>
          </p:nvPr>
        </p:nvSpPr>
        <p:spPr>
          <a:xfrm>
            <a:off x="784800" y="1113297"/>
            <a:ext cx="943799" cy="4478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HTML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78" name="Google Shape;278;p39"/>
          <p:cNvSpPr txBox="1"/>
          <p:nvPr>
            <p:ph idx="1" type="body"/>
          </p:nvPr>
        </p:nvSpPr>
        <p:spPr>
          <a:xfrm>
            <a:off x="6961225" y="1028966"/>
            <a:ext cx="1210800" cy="4478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Result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pic>
        <p:nvPicPr>
          <p:cNvPr id="279" name="Google Shape;279;p39"/>
          <p:cNvPicPr preferRelativeResize="0"/>
          <p:nvPr/>
        </p:nvPicPr>
        <p:blipFill rotWithShape="1">
          <a:blip r:embed="rId3">
            <a:alphaModFix/>
          </a:blip>
          <a:srcRect b="0" l="0" r="0" t="0"/>
          <a:stretch/>
        </p:blipFill>
        <p:spPr>
          <a:xfrm>
            <a:off x="427375" y="1770647"/>
            <a:ext cx="2446524" cy="936800"/>
          </a:xfrm>
          <a:prstGeom prst="rect">
            <a:avLst/>
          </a:prstGeom>
          <a:noFill/>
          <a:ln>
            <a:noFill/>
          </a:ln>
        </p:spPr>
      </p:pic>
      <p:pic>
        <p:nvPicPr>
          <p:cNvPr id="280" name="Google Shape;280;p39"/>
          <p:cNvPicPr preferRelativeResize="0"/>
          <p:nvPr/>
        </p:nvPicPr>
        <p:blipFill rotWithShape="1">
          <a:blip r:embed="rId4">
            <a:alphaModFix/>
          </a:blip>
          <a:srcRect b="0" l="0" r="0" t="0"/>
          <a:stretch/>
        </p:blipFill>
        <p:spPr>
          <a:xfrm>
            <a:off x="6928812" y="1809987"/>
            <a:ext cx="1362075" cy="638175"/>
          </a:xfrm>
          <a:prstGeom prst="rect">
            <a:avLst/>
          </a:prstGeom>
          <a:noFill/>
          <a:ln>
            <a:noFill/>
          </a:ln>
        </p:spPr>
      </p:pic>
      <p:pic>
        <p:nvPicPr>
          <p:cNvPr id="281" name="Google Shape;281;p39"/>
          <p:cNvPicPr preferRelativeResize="0"/>
          <p:nvPr/>
        </p:nvPicPr>
        <p:blipFill rotWithShape="1">
          <a:blip r:embed="rId5">
            <a:alphaModFix/>
          </a:blip>
          <a:srcRect b="0" l="0" r="0" t="0"/>
          <a:stretch/>
        </p:blipFill>
        <p:spPr>
          <a:xfrm>
            <a:off x="3063625" y="1476875"/>
            <a:ext cx="2905479" cy="33316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287" name="Google Shape;287;p40"/>
          <p:cNvSpPr txBox="1"/>
          <p:nvPr>
            <p:ph idx="1" type="body"/>
          </p:nvPr>
        </p:nvSpPr>
        <p:spPr>
          <a:xfrm>
            <a:off x="590625" y="575675"/>
            <a:ext cx="75954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Styling Fieldsets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88" name="Google Shape;288;p40"/>
          <p:cNvSpPr txBox="1"/>
          <p:nvPr/>
        </p:nvSpPr>
        <p:spPr>
          <a:xfrm>
            <a:off x="1943100" y="1029600"/>
            <a:ext cx="6478499"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Droid Sans"/>
              <a:buNone/>
            </a:pPr>
            <a:r>
              <a:rPr b="0" i="0" lang="en" sz="1800" u="none" cap="none" strike="noStrike">
                <a:solidFill>
                  <a:schemeClr val="dk1"/>
                </a:solidFill>
                <a:latin typeface="Droid Sans"/>
                <a:ea typeface="Droid Sans"/>
                <a:cs typeface="Droid Sans"/>
                <a:sym typeface="Droid Sans"/>
              </a:rPr>
              <a:t>Similar Declarations</a:t>
            </a:r>
            <a:endParaRPr/>
          </a:p>
          <a:p>
            <a:pPr indent="-342900" lvl="0" marL="457200" marR="0" rtl="0" algn="l">
              <a:lnSpc>
                <a:spcPct val="100000"/>
              </a:lnSpc>
              <a:spcBef>
                <a:spcPts val="0"/>
              </a:spcBef>
              <a:spcAft>
                <a:spcPts val="0"/>
              </a:spcAft>
              <a:buClr>
                <a:schemeClr val="lt2"/>
              </a:buClr>
              <a:buSzPts val="1800"/>
              <a:buFont typeface="Droid Sans"/>
              <a:buChar char="❏"/>
            </a:pPr>
            <a:r>
              <a:rPr b="0" i="0" lang="en" sz="1800" u="none" cap="none" strike="noStrike">
                <a:solidFill>
                  <a:schemeClr val="dk1"/>
                </a:solidFill>
                <a:latin typeface="Droid Sans"/>
                <a:ea typeface="Droid Sans"/>
                <a:cs typeface="Droid Sans"/>
                <a:sym typeface="Droid Sans"/>
              </a:rPr>
              <a:t>border</a:t>
            </a:r>
            <a:endParaRPr/>
          </a:p>
          <a:p>
            <a:pPr indent="-342900" lvl="0" marL="457200" marR="0" rtl="0" algn="l">
              <a:lnSpc>
                <a:spcPct val="100000"/>
              </a:lnSpc>
              <a:spcBef>
                <a:spcPts val="0"/>
              </a:spcBef>
              <a:spcAft>
                <a:spcPts val="0"/>
              </a:spcAft>
              <a:buClr>
                <a:schemeClr val="lt2"/>
              </a:buClr>
              <a:buSzPts val="1800"/>
              <a:buFont typeface="Droid Sans"/>
              <a:buChar char="❏"/>
            </a:pPr>
            <a:r>
              <a:rPr b="0" i="0" lang="en" sz="1800" u="none" cap="none" strike="noStrike">
                <a:solidFill>
                  <a:schemeClr val="dk1"/>
                </a:solidFill>
                <a:latin typeface="Droid Sans"/>
                <a:ea typeface="Droid Sans"/>
                <a:cs typeface="Droid Sans"/>
                <a:sym typeface="Droid Sans"/>
              </a:rPr>
              <a:t>padding</a:t>
            </a:r>
            <a:endParaRPr/>
          </a:p>
          <a:p>
            <a:pPr indent="-342900" lvl="0" marL="457200" marR="0" rtl="0" algn="l">
              <a:lnSpc>
                <a:spcPct val="100000"/>
              </a:lnSpc>
              <a:spcBef>
                <a:spcPts val="0"/>
              </a:spcBef>
              <a:spcAft>
                <a:spcPts val="0"/>
              </a:spcAft>
              <a:buClr>
                <a:schemeClr val="lt2"/>
              </a:buClr>
              <a:buSzPts val="1800"/>
              <a:buFont typeface="Droid Sans"/>
              <a:buChar char="❏"/>
            </a:pPr>
            <a:r>
              <a:rPr b="0" i="0" lang="en" sz="1800" u="none" cap="none" strike="noStrike">
                <a:solidFill>
                  <a:schemeClr val="dk1"/>
                </a:solidFill>
                <a:latin typeface="Droid Sans"/>
                <a:ea typeface="Droid Sans"/>
                <a:cs typeface="Droid Sans"/>
                <a:sym typeface="Droid Sans"/>
              </a:rPr>
              <a:t>border radius</a:t>
            </a:r>
            <a:endParaRPr/>
          </a:p>
          <a:p>
            <a:pPr indent="-342900" lvl="0" marL="457200" marR="0" rtl="0" algn="l">
              <a:lnSpc>
                <a:spcPct val="100000"/>
              </a:lnSpc>
              <a:spcBef>
                <a:spcPts val="0"/>
              </a:spcBef>
              <a:spcAft>
                <a:spcPts val="0"/>
              </a:spcAft>
              <a:buClr>
                <a:schemeClr val="lt2"/>
              </a:buClr>
              <a:buSzPts val="1800"/>
              <a:buFont typeface="Droid Sans"/>
              <a:buChar char="❏"/>
            </a:pPr>
            <a:r>
              <a:rPr b="0" i="0" lang="en" sz="1800" u="none" cap="none" strike="noStrike">
                <a:solidFill>
                  <a:schemeClr val="dk1"/>
                </a:solidFill>
                <a:latin typeface="Droid Sans"/>
                <a:ea typeface="Droid Sans"/>
                <a:cs typeface="Droid Sans"/>
                <a:sym typeface="Droid Sans"/>
              </a:rPr>
              <a:t>text-align</a:t>
            </a:r>
            <a:endParaRPr/>
          </a:p>
          <a:p>
            <a:pPr indent="-342900" lvl="0" marL="457200" marR="0" rtl="0" algn="l">
              <a:lnSpc>
                <a:spcPct val="100000"/>
              </a:lnSpc>
              <a:spcBef>
                <a:spcPts val="0"/>
              </a:spcBef>
              <a:spcAft>
                <a:spcPts val="0"/>
              </a:spcAft>
              <a:buClr>
                <a:schemeClr val="lt2"/>
              </a:buClr>
              <a:buSzPts val="1800"/>
              <a:buFont typeface="Droid Sans"/>
              <a:buChar char="❏"/>
            </a:pPr>
            <a:r>
              <a:rPr b="0" i="0" lang="en" sz="1800" u="none" cap="none" strike="noStrike">
                <a:solidFill>
                  <a:schemeClr val="dk1"/>
                </a:solidFill>
                <a:latin typeface="Droid Sans"/>
                <a:ea typeface="Droid Sans"/>
                <a:cs typeface="Droid Sans"/>
                <a:sym typeface="Droid Sans"/>
              </a:rPr>
              <a:t>text-transform</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1200">
                <a:solidFill>
                  <a:srgbClr val="999999"/>
                </a:solidFill>
                <a:latin typeface="Montserrat"/>
                <a:ea typeface="Montserrat"/>
                <a:cs typeface="Montserrat"/>
                <a:sym typeface="Montserrat"/>
              </a:rPr>
              <a:t>CSS 2</a:t>
            </a:r>
            <a:endParaRPr/>
          </a:p>
        </p:txBody>
      </p:sp>
      <p:sp>
        <p:nvSpPr>
          <p:cNvPr id="66" name="Google Shape;66;p14"/>
          <p:cNvSpPr txBox="1"/>
          <p:nvPr>
            <p:ph idx="1" type="body"/>
          </p:nvPr>
        </p:nvSpPr>
        <p:spPr>
          <a:xfrm>
            <a:off x="916650" y="378625"/>
            <a:ext cx="7310700" cy="32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400">
                <a:latin typeface="Droid Serif"/>
                <a:ea typeface="Droid Serif"/>
                <a:cs typeface="Droid Serif"/>
                <a:sym typeface="Droid Serif"/>
              </a:rPr>
              <a:t>Today’s Class:</a:t>
            </a:r>
            <a:endParaRPr sz="2400">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2400">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Review and Coding Exercise from last class</a:t>
            </a:r>
            <a:endParaRPr sz="1800">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1800">
              <a:solidFill>
                <a:schemeClr val="dk2"/>
              </a:solidFill>
              <a:latin typeface="Consolas"/>
              <a:ea typeface="Consolas"/>
              <a:cs typeface="Consolas"/>
              <a:sym typeface="Consolas"/>
            </a:endParaRPr>
          </a:p>
          <a:p>
            <a:pPr indent="-342900" lvl="0" marL="457200" marR="0" rtl="0" algn="l">
              <a:lnSpc>
                <a:spcPct val="100000"/>
              </a:lnSpc>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Additional Coding Exercise</a:t>
            </a:r>
            <a:endParaRPr sz="1800">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1800">
              <a:solidFill>
                <a:schemeClr val="dk2"/>
              </a:solidFill>
              <a:latin typeface="Consolas"/>
              <a:ea typeface="Consolas"/>
              <a:cs typeface="Consolas"/>
              <a:sym typeface="Consolas"/>
            </a:endParaRPr>
          </a:p>
          <a:p>
            <a:pPr indent="-342900" lvl="0" marL="457200" marR="0" rtl="0" algn="l">
              <a:lnSpc>
                <a:spcPct val="100000"/>
              </a:lnSpc>
              <a:spcBef>
                <a:spcPts val="0"/>
              </a:spcBef>
              <a:spcAft>
                <a:spcPts val="0"/>
              </a:spcAft>
              <a:buClr>
                <a:schemeClr val="dk2"/>
              </a:buClr>
              <a:buSzPts val="1800"/>
              <a:buFont typeface="Consolas"/>
              <a:buChar char="⊡"/>
            </a:pPr>
            <a:r>
              <a:rPr i="0" lang="en" sz="1800" u="none" cap="none" strike="noStrike">
                <a:solidFill>
                  <a:schemeClr val="dk2"/>
                </a:solidFill>
                <a:latin typeface="Consolas"/>
                <a:ea typeface="Consolas"/>
                <a:cs typeface="Consolas"/>
                <a:sym typeface="Consolas"/>
              </a:rPr>
              <a:t>Styling Lists </a:t>
            </a:r>
            <a:endParaRPr sz="1800">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i="0" sz="1800" u="none" cap="none" strike="noStrike">
              <a:solidFill>
                <a:schemeClr val="dk2"/>
              </a:solidFill>
              <a:latin typeface="Consolas"/>
              <a:ea typeface="Consolas"/>
              <a:cs typeface="Consolas"/>
              <a:sym typeface="Consolas"/>
            </a:endParaRPr>
          </a:p>
          <a:p>
            <a:pPr indent="-342900" lvl="0" marL="457200" marR="0" rtl="0" algn="l">
              <a:lnSpc>
                <a:spcPct val="100000"/>
              </a:lnSpc>
              <a:spcBef>
                <a:spcPts val="0"/>
              </a:spcBef>
              <a:spcAft>
                <a:spcPts val="0"/>
              </a:spcAft>
              <a:buClr>
                <a:schemeClr val="dk2"/>
              </a:buClr>
              <a:buSzPts val="1800"/>
              <a:buFont typeface="Consolas"/>
              <a:buChar char="⊡"/>
            </a:pPr>
            <a:r>
              <a:rPr i="0" lang="en" sz="1800" u="none" cap="none" strike="noStrike">
                <a:solidFill>
                  <a:schemeClr val="dk2"/>
                </a:solidFill>
                <a:latin typeface="Consolas"/>
                <a:ea typeface="Consolas"/>
                <a:cs typeface="Consolas"/>
                <a:sym typeface="Consolas"/>
              </a:rPr>
              <a:t>Styling Tables</a:t>
            </a:r>
            <a:endParaRPr sz="1800">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i="0" sz="1800" u="none" cap="none" strike="noStrike">
              <a:solidFill>
                <a:schemeClr val="dk2"/>
              </a:solidFill>
              <a:latin typeface="Consolas"/>
              <a:ea typeface="Consolas"/>
              <a:cs typeface="Consolas"/>
              <a:sym typeface="Consolas"/>
            </a:endParaRPr>
          </a:p>
          <a:p>
            <a:pPr indent="-342900" lvl="0" marL="457200" marR="0" rtl="0" algn="l">
              <a:lnSpc>
                <a:spcPct val="100000"/>
              </a:lnSpc>
              <a:spcBef>
                <a:spcPts val="0"/>
              </a:spcBef>
              <a:spcAft>
                <a:spcPts val="0"/>
              </a:spcAft>
              <a:buClr>
                <a:schemeClr val="dk2"/>
              </a:buClr>
              <a:buSzPts val="1800"/>
              <a:buFont typeface="Consolas"/>
              <a:buChar char="⊡"/>
            </a:pPr>
            <a:r>
              <a:rPr i="0" lang="en" sz="1800" u="none" cap="none" strike="noStrike">
                <a:solidFill>
                  <a:schemeClr val="dk2"/>
                </a:solidFill>
                <a:latin typeface="Consolas"/>
                <a:ea typeface="Consolas"/>
                <a:cs typeface="Consolas"/>
                <a:sym typeface="Consolas"/>
              </a:rPr>
              <a:t>Styling Forms and Form Elements</a:t>
            </a:r>
            <a:endParaRPr sz="1800">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i="0" sz="1800" u="none" cap="none" strike="noStrike">
              <a:solidFill>
                <a:schemeClr val="dk2"/>
              </a:solidFill>
              <a:latin typeface="Consolas"/>
              <a:ea typeface="Consolas"/>
              <a:cs typeface="Consolas"/>
              <a:sym typeface="Consolas"/>
            </a:endParaRPr>
          </a:p>
          <a:p>
            <a:pPr indent="-342900" lvl="0" marL="457200" marR="0" rtl="0" algn="l">
              <a:lnSpc>
                <a:spcPct val="100000"/>
              </a:lnSpc>
              <a:spcBef>
                <a:spcPts val="0"/>
              </a:spcBef>
              <a:spcAft>
                <a:spcPts val="0"/>
              </a:spcAft>
              <a:buClr>
                <a:schemeClr val="dk2"/>
              </a:buClr>
              <a:buSzPts val="1800"/>
              <a:buFont typeface="Consolas"/>
              <a:buChar char="⊡"/>
            </a:pPr>
            <a:r>
              <a:rPr i="0" lang="en" sz="1800" u="none" cap="none" strike="noStrike">
                <a:solidFill>
                  <a:schemeClr val="dk2"/>
                </a:solidFill>
                <a:latin typeface="Consolas"/>
                <a:ea typeface="Consolas"/>
                <a:cs typeface="Consolas"/>
                <a:sym typeface="Consolas"/>
              </a:rPr>
              <a:t>Structure and Layout</a:t>
            </a:r>
            <a:endParaRPr sz="1800">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2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1"/>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294" name="Google Shape;294;p41"/>
          <p:cNvSpPr txBox="1"/>
          <p:nvPr>
            <p:ph idx="1" type="body"/>
          </p:nvPr>
        </p:nvSpPr>
        <p:spPr>
          <a:xfrm>
            <a:off x="3015325" y="483425"/>
            <a:ext cx="1921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lang="en" sz="1800">
                <a:solidFill>
                  <a:schemeClr val="dk2"/>
                </a:solidFill>
                <a:latin typeface="Consolas"/>
                <a:ea typeface="Consolas"/>
                <a:cs typeface="Consolas"/>
                <a:sym typeface="Consolas"/>
              </a:rPr>
              <a:t>Internal </a:t>
            </a:r>
            <a:r>
              <a:rPr b="0" i="0" lang="en" sz="1800" u="none" cap="none" strike="noStrike">
                <a:solidFill>
                  <a:schemeClr val="dk2"/>
                </a:solidFill>
                <a:latin typeface="Consolas"/>
                <a:ea typeface="Consolas"/>
                <a:cs typeface="Consolas"/>
                <a:sym typeface="Consolas"/>
              </a:rPr>
              <a:t>CSS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95" name="Google Shape;295;p41"/>
          <p:cNvSpPr txBox="1"/>
          <p:nvPr>
            <p:ph idx="1" type="body"/>
          </p:nvPr>
        </p:nvSpPr>
        <p:spPr>
          <a:xfrm>
            <a:off x="581025" y="537122"/>
            <a:ext cx="943799" cy="4478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HTML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sp>
        <p:nvSpPr>
          <p:cNvPr id="296" name="Google Shape;296;p41"/>
          <p:cNvSpPr txBox="1"/>
          <p:nvPr>
            <p:ph idx="1" type="body"/>
          </p:nvPr>
        </p:nvSpPr>
        <p:spPr>
          <a:xfrm>
            <a:off x="6757450" y="452791"/>
            <a:ext cx="1210800" cy="4478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Result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Droid Sans"/>
              <a:ea typeface="Droid Sans"/>
              <a:cs typeface="Droid Sans"/>
              <a:sym typeface="Droid Sans"/>
            </a:endParaRPr>
          </a:p>
        </p:txBody>
      </p:sp>
      <p:pic>
        <p:nvPicPr>
          <p:cNvPr id="297" name="Google Shape;297;p41"/>
          <p:cNvPicPr preferRelativeResize="0"/>
          <p:nvPr/>
        </p:nvPicPr>
        <p:blipFill rotWithShape="1">
          <a:blip r:embed="rId3">
            <a:alphaModFix/>
          </a:blip>
          <a:srcRect b="0" l="0" r="0" t="0"/>
          <a:stretch/>
        </p:blipFill>
        <p:spPr>
          <a:xfrm>
            <a:off x="5696224" y="1355299"/>
            <a:ext cx="2988725" cy="1781874"/>
          </a:xfrm>
          <a:prstGeom prst="rect">
            <a:avLst/>
          </a:prstGeom>
          <a:noFill/>
          <a:ln>
            <a:noFill/>
          </a:ln>
        </p:spPr>
      </p:pic>
      <p:pic>
        <p:nvPicPr>
          <p:cNvPr id="298" name="Google Shape;298;p41"/>
          <p:cNvPicPr preferRelativeResize="0"/>
          <p:nvPr/>
        </p:nvPicPr>
        <p:blipFill rotWithShape="1">
          <a:blip r:embed="rId4">
            <a:alphaModFix/>
          </a:blip>
          <a:srcRect b="0" l="0" r="0" t="0"/>
          <a:stretch/>
        </p:blipFill>
        <p:spPr>
          <a:xfrm>
            <a:off x="3198858" y="954408"/>
            <a:ext cx="2222100" cy="3583200"/>
          </a:xfrm>
          <a:prstGeom prst="rect">
            <a:avLst/>
          </a:prstGeom>
          <a:noFill/>
          <a:ln>
            <a:noFill/>
          </a:ln>
        </p:spPr>
      </p:pic>
      <p:pic>
        <p:nvPicPr>
          <p:cNvPr id="299" name="Google Shape;299;p41"/>
          <p:cNvPicPr preferRelativeResize="0"/>
          <p:nvPr/>
        </p:nvPicPr>
        <p:blipFill rotWithShape="1">
          <a:blip r:embed="rId5">
            <a:alphaModFix/>
          </a:blip>
          <a:srcRect b="0" l="0" r="0" t="0"/>
          <a:stretch/>
        </p:blipFill>
        <p:spPr>
          <a:xfrm>
            <a:off x="474624" y="1038724"/>
            <a:ext cx="2625850" cy="14636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In Class Project</a:t>
            </a:r>
            <a:endParaRPr/>
          </a:p>
        </p:txBody>
      </p:sp>
      <p:sp>
        <p:nvSpPr>
          <p:cNvPr id="305" name="Google Shape;305;p42"/>
          <p:cNvSpPr txBox="1"/>
          <p:nvPr>
            <p:ph idx="1" type="body"/>
          </p:nvPr>
        </p:nvSpPr>
        <p:spPr>
          <a:xfrm>
            <a:off x="883025" y="402000"/>
            <a:ext cx="7660200" cy="337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2400" u="none" cap="none" strike="noStrike">
                <a:solidFill>
                  <a:srgbClr val="0000FF"/>
                </a:solidFill>
                <a:latin typeface="Droid Serif"/>
                <a:ea typeface="Droid Serif"/>
                <a:cs typeface="Droid Serif"/>
                <a:sym typeface="Droid Serif"/>
              </a:rPr>
              <a:t>Construct </a:t>
            </a:r>
            <a:r>
              <a:rPr lang="en" sz="2400">
                <a:solidFill>
                  <a:srgbClr val="0000FF"/>
                </a:solidFill>
                <a:latin typeface="Droid Serif"/>
                <a:ea typeface="Droid Serif"/>
                <a:cs typeface="Droid Serif"/>
                <a:sym typeface="Droid Serif"/>
              </a:rPr>
              <a:t>a form with the following fields :</a:t>
            </a:r>
            <a:endParaRPr sz="2400">
              <a:solidFill>
                <a:srgbClr val="0000FF"/>
              </a:solidFill>
              <a:latin typeface="Droid Serif"/>
              <a:ea typeface="Droid Serif"/>
              <a:cs typeface="Droid Serif"/>
              <a:sym typeface="Droid Serif"/>
            </a:endParaRPr>
          </a:p>
          <a:p>
            <a:pPr indent="266700" lvl="1" marL="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First Name</a:t>
            </a:r>
            <a:endParaRPr sz="1800">
              <a:solidFill>
                <a:schemeClr val="dk2"/>
              </a:solidFill>
              <a:latin typeface="Droid Serif"/>
              <a:ea typeface="Droid Serif"/>
              <a:cs typeface="Droid Serif"/>
              <a:sym typeface="Droid Serif"/>
            </a:endParaRPr>
          </a:p>
          <a:p>
            <a:pPr indent="266700" lvl="1" marL="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Last Name</a:t>
            </a:r>
            <a:endParaRPr sz="1800">
              <a:solidFill>
                <a:schemeClr val="dk2"/>
              </a:solidFill>
              <a:latin typeface="Droid Serif"/>
              <a:ea typeface="Droid Serif"/>
              <a:cs typeface="Droid Serif"/>
              <a:sym typeface="Droid Serif"/>
            </a:endParaRPr>
          </a:p>
          <a:p>
            <a:pPr indent="266700" lvl="1" marL="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Phone Number</a:t>
            </a:r>
            <a:endParaRPr sz="1800">
              <a:solidFill>
                <a:schemeClr val="dk2"/>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Style the form with a fieldset and legend using </a:t>
            </a:r>
            <a:r>
              <a:rPr lang="en" sz="1800">
                <a:solidFill>
                  <a:srgbClr val="FF0000"/>
                </a:solidFill>
                <a:latin typeface="Droid Serif"/>
                <a:ea typeface="Droid Serif"/>
                <a:cs typeface="Droid Serif"/>
                <a:sym typeface="Droid Serif"/>
              </a:rPr>
              <a:t>external styling</a:t>
            </a:r>
            <a:r>
              <a:rPr lang="en" sz="1800">
                <a:solidFill>
                  <a:schemeClr val="dk2"/>
                </a:solidFill>
                <a:latin typeface="Droid Serif"/>
                <a:ea typeface="Droid Serif"/>
                <a:cs typeface="Droid Serif"/>
                <a:sym typeface="Droid Serif"/>
              </a:rPr>
              <a:t>. (colors used: #f2f2f2, #c3e6e5, #bdbdbd,#efefef,#dcdcdc</a:t>
            </a:r>
            <a:endParaRPr sz="1800">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Name the html file </a:t>
            </a:r>
            <a:r>
              <a:rPr lang="en" sz="1800">
                <a:solidFill>
                  <a:srgbClr val="0000FF"/>
                </a:solidFill>
                <a:latin typeface="Droid Serif"/>
                <a:ea typeface="Droid Serif"/>
                <a:cs typeface="Droid Serif"/>
                <a:sym typeface="Droid Serif"/>
              </a:rPr>
              <a:t>css-form.html</a:t>
            </a:r>
            <a:r>
              <a:rPr lang="en" sz="1800">
                <a:solidFill>
                  <a:schemeClr val="dk2"/>
                </a:solidFill>
                <a:latin typeface="Droid Serif"/>
                <a:ea typeface="Droid Serif"/>
                <a:cs typeface="Droid Serif"/>
                <a:sym typeface="Droid Serif"/>
              </a:rPr>
              <a:t> and save the form to your </a:t>
            </a:r>
            <a:r>
              <a:rPr lang="en" sz="1800">
                <a:solidFill>
                  <a:srgbClr val="0000FF"/>
                </a:solidFill>
                <a:latin typeface="Droid Serif"/>
                <a:ea typeface="Droid Serif"/>
                <a:cs typeface="Droid Serif"/>
                <a:sym typeface="Droid Serif"/>
              </a:rPr>
              <a:t>public_html/class-samples</a:t>
            </a:r>
            <a:r>
              <a:rPr lang="en" sz="1800">
                <a:solidFill>
                  <a:schemeClr val="dk2"/>
                </a:solidFill>
                <a:latin typeface="Droid Serif"/>
                <a:ea typeface="Droid Serif"/>
                <a:cs typeface="Droid Serif"/>
                <a:sym typeface="Droid Serif"/>
              </a:rPr>
              <a:t> directory </a:t>
            </a:r>
            <a:r>
              <a:rPr lang="en" sz="1800">
                <a:solidFill>
                  <a:schemeClr val="dk2"/>
                </a:solidFill>
                <a:latin typeface="Droid Serif"/>
                <a:ea typeface="Droid Serif"/>
                <a:cs typeface="Droid Serif"/>
                <a:sym typeface="Droid Serif"/>
              </a:rPr>
              <a:t>Name the css file </a:t>
            </a:r>
            <a:r>
              <a:rPr lang="en" sz="1800">
                <a:solidFill>
                  <a:srgbClr val="0000FF"/>
                </a:solidFill>
                <a:latin typeface="Droid Serif"/>
                <a:ea typeface="Droid Serif"/>
                <a:cs typeface="Droid Serif"/>
                <a:sym typeface="Droid Serif"/>
              </a:rPr>
              <a:t>formstyle.css</a:t>
            </a:r>
            <a:r>
              <a:rPr lang="en" sz="1800">
                <a:solidFill>
                  <a:schemeClr val="dk2"/>
                </a:solidFill>
                <a:latin typeface="Droid Serif"/>
                <a:ea typeface="Droid Serif"/>
                <a:cs typeface="Droid Serif"/>
                <a:sym typeface="Droid Serif"/>
              </a:rPr>
              <a:t> and </a:t>
            </a:r>
            <a:r>
              <a:rPr lang="en" sz="1800">
                <a:solidFill>
                  <a:schemeClr val="dk2"/>
                </a:solidFill>
                <a:latin typeface="Droid Serif"/>
                <a:ea typeface="Droid Serif"/>
                <a:cs typeface="Droid Serif"/>
                <a:sym typeface="Droid Serif"/>
              </a:rPr>
              <a:t>save the css stylesheet to </a:t>
            </a:r>
            <a:r>
              <a:rPr lang="en" sz="1800">
                <a:solidFill>
                  <a:srgbClr val="0000FF"/>
                </a:solidFill>
                <a:latin typeface="Droid Serif"/>
                <a:ea typeface="Droid Serif"/>
                <a:cs typeface="Droid Serif"/>
                <a:sym typeface="Droid Serif"/>
              </a:rPr>
              <a:t>public_html/class-samples/css</a:t>
            </a:r>
            <a:endParaRPr sz="1800">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Upload to your web server and email instructor the link.</a:t>
            </a:r>
            <a:endParaRPr sz="1800">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Clr>
                <a:srgbClr val="CCCCCC"/>
              </a:buClr>
              <a:buFont typeface="Droid Serif"/>
              <a:buNone/>
            </a:pPr>
            <a:r>
              <a:t/>
            </a:r>
            <a:endParaRPr b="0" i="0" sz="2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CCCCC"/>
              </a:buClr>
              <a:buFont typeface="Droid Serif"/>
              <a:buNone/>
            </a:pPr>
            <a:r>
              <a:t/>
            </a:r>
            <a:endParaRPr b="0" i="0" sz="2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In Class Project</a:t>
            </a:r>
            <a:endParaRPr/>
          </a:p>
        </p:txBody>
      </p:sp>
      <p:pic>
        <p:nvPicPr>
          <p:cNvPr id="311" name="Google Shape;311;p43"/>
          <p:cNvPicPr preferRelativeResize="0"/>
          <p:nvPr/>
        </p:nvPicPr>
        <p:blipFill>
          <a:blip r:embed="rId3">
            <a:alphaModFix/>
          </a:blip>
          <a:stretch>
            <a:fillRect/>
          </a:stretch>
        </p:blipFill>
        <p:spPr>
          <a:xfrm>
            <a:off x="2726638" y="1283838"/>
            <a:ext cx="3990975" cy="2181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4"/>
          <p:cNvSpPr txBox="1"/>
          <p:nvPr>
            <p:ph idx="4294967295" type="ctrTitle"/>
          </p:nvPr>
        </p:nvSpPr>
        <p:spPr>
          <a:xfrm>
            <a:off x="1603800" y="1803599"/>
            <a:ext cx="5936400" cy="1159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4800" u="none" cap="none" strike="noStrike">
                <a:solidFill>
                  <a:srgbClr val="FF9E00"/>
                </a:solidFill>
                <a:latin typeface="Montserrat"/>
                <a:ea typeface="Montserrat"/>
                <a:cs typeface="Montserrat"/>
                <a:sym typeface="Montserrat"/>
              </a:rPr>
              <a:t>Structures &amp; Layout</a:t>
            </a:r>
            <a:endParaRPr/>
          </a:p>
        </p:txBody>
      </p:sp>
      <p:grpSp>
        <p:nvGrpSpPr>
          <p:cNvPr id="317" name="Google Shape;317;p44"/>
          <p:cNvGrpSpPr/>
          <p:nvPr/>
        </p:nvGrpSpPr>
        <p:grpSpPr>
          <a:xfrm>
            <a:off x="4233534" y="499007"/>
            <a:ext cx="677029" cy="1103728"/>
            <a:chOff x="6730350" y="2315900"/>
            <a:chExt cx="257700" cy="420100"/>
          </a:xfrm>
        </p:grpSpPr>
        <p:sp>
          <p:nvSpPr>
            <p:cNvPr id="318" name="Google Shape;318;p44"/>
            <p:cNvSpPr/>
            <p:nvPr/>
          </p:nvSpPr>
          <p:spPr>
            <a:xfrm>
              <a:off x="6807900" y="26712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319" name="Google Shape;319;p44"/>
            <p:cNvSpPr/>
            <p:nvPr/>
          </p:nvSpPr>
          <p:spPr>
            <a:xfrm>
              <a:off x="6807900" y="26364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320" name="Google Shape;320;p44"/>
            <p:cNvSpPr/>
            <p:nvPr/>
          </p:nvSpPr>
          <p:spPr>
            <a:xfrm>
              <a:off x="6807900" y="2706075"/>
              <a:ext cx="102600" cy="29925"/>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321" name="Google Shape;321;p44"/>
            <p:cNvSpPr/>
            <p:nvPr/>
          </p:nvSpPr>
          <p:spPr>
            <a:xfrm>
              <a:off x="6811575" y="2463675"/>
              <a:ext cx="95275" cy="1606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322" name="Google Shape;322;p44"/>
            <p:cNvSpPr/>
            <p:nvPr/>
          </p:nvSpPr>
          <p:spPr>
            <a:xfrm>
              <a:off x="6730350" y="2315900"/>
              <a:ext cx="257700" cy="308375"/>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Structure </a:t>
            </a:r>
            <a:endParaRPr/>
          </a:p>
        </p:txBody>
      </p:sp>
      <p:sp>
        <p:nvSpPr>
          <p:cNvPr id="328" name="Google Shape;328;p45"/>
          <p:cNvSpPr txBox="1"/>
          <p:nvPr/>
        </p:nvSpPr>
        <p:spPr>
          <a:xfrm>
            <a:off x="1904350" y="456525"/>
            <a:ext cx="5431200" cy="51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Setting Up Structure and arranging boxes</a:t>
            </a:r>
            <a:endParaRPr/>
          </a:p>
        </p:txBody>
      </p:sp>
      <p:sp>
        <p:nvSpPr>
          <p:cNvPr id="329" name="Google Shape;329;p45"/>
          <p:cNvSpPr txBox="1"/>
          <p:nvPr/>
        </p:nvSpPr>
        <p:spPr>
          <a:xfrm>
            <a:off x="594900" y="927500"/>
            <a:ext cx="7954200" cy="24662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Droid Sans"/>
              <a:buNone/>
            </a:pPr>
            <a:r>
              <a:rPr b="0" i="0" lang="en" sz="1800" u="none" cap="none" strike="noStrike">
                <a:solidFill>
                  <a:schemeClr val="dk1"/>
                </a:solidFill>
                <a:latin typeface="Droid Sans"/>
                <a:ea typeface="Droid Sans"/>
                <a:cs typeface="Droid Sans"/>
                <a:sym typeface="Droid Sans"/>
              </a:rPr>
              <a:t>Declaration Statement (Property and Value): </a:t>
            </a:r>
            <a:endParaRPr/>
          </a:p>
          <a:p>
            <a:pPr indent="-342900" lvl="0" marL="457200" marR="0" rtl="0" algn="l">
              <a:lnSpc>
                <a:spcPct val="100000"/>
              </a:lnSpc>
              <a:spcBef>
                <a:spcPts val="0"/>
              </a:spcBef>
              <a:spcAft>
                <a:spcPts val="0"/>
              </a:spcAft>
              <a:buClr>
                <a:schemeClr val="lt2"/>
              </a:buClr>
              <a:buSzPts val="1800"/>
              <a:buFont typeface="Droid Sans"/>
              <a:buChar char="❏"/>
            </a:pPr>
            <a:r>
              <a:rPr b="0" i="0" lang="en" sz="1800" u="none" cap="none" strike="noStrike">
                <a:solidFill>
                  <a:schemeClr val="dk1"/>
                </a:solidFill>
                <a:latin typeface="Droid Sans"/>
                <a:ea typeface="Droid Sans"/>
                <a:cs typeface="Droid Sans"/>
                <a:sym typeface="Droid Sans"/>
              </a:rPr>
              <a:t>float:left;</a:t>
            </a:r>
            <a:endParaRPr/>
          </a:p>
          <a:p>
            <a:pPr indent="-342900" lvl="0" marL="457200" marR="0" rtl="0" algn="l">
              <a:lnSpc>
                <a:spcPct val="100000"/>
              </a:lnSpc>
              <a:spcBef>
                <a:spcPts val="0"/>
              </a:spcBef>
              <a:spcAft>
                <a:spcPts val="0"/>
              </a:spcAft>
              <a:buClr>
                <a:schemeClr val="lt2"/>
              </a:buClr>
              <a:buSzPts val="1800"/>
              <a:buFont typeface="Droid Sans"/>
              <a:buChar char="❏"/>
            </a:pPr>
            <a:r>
              <a:rPr b="0" i="0" lang="en" sz="1800" u="none" cap="none" strike="noStrike">
                <a:solidFill>
                  <a:schemeClr val="dk1"/>
                </a:solidFill>
                <a:latin typeface="Droid Sans"/>
                <a:ea typeface="Droid Sans"/>
                <a:cs typeface="Droid Sans"/>
                <a:sym typeface="Droid Sans"/>
              </a:rPr>
              <a:t>float:right;</a:t>
            </a:r>
            <a:endParaRPr/>
          </a:p>
          <a:p>
            <a:pPr indent="-342900" lvl="0" marL="457200" marR="0" rtl="0" algn="l">
              <a:lnSpc>
                <a:spcPct val="100000"/>
              </a:lnSpc>
              <a:spcBef>
                <a:spcPts val="0"/>
              </a:spcBef>
              <a:spcAft>
                <a:spcPts val="0"/>
              </a:spcAft>
              <a:buClr>
                <a:schemeClr val="dk1"/>
              </a:buClr>
              <a:buSzPts val="1800"/>
              <a:buFont typeface="Droid Sans"/>
              <a:buChar char="❏"/>
            </a:pPr>
            <a:r>
              <a:rPr b="0" i="0" lang="en" sz="1800" u="none" cap="none" strike="noStrike">
                <a:solidFill>
                  <a:schemeClr val="dk1"/>
                </a:solidFill>
                <a:latin typeface="Droid Sans"/>
                <a:ea typeface="Droid Sans"/>
                <a:cs typeface="Droid Sans"/>
                <a:sym typeface="Droid Sans"/>
              </a:rPr>
              <a:t>clear:both; </a:t>
            </a:r>
            <a:endParaRPr/>
          </a:p>
          <a:p>
            <a:pPr indent="-342900" lvl="0" marL="457200" marR="0" rtl="0" algn="l">
              <a:lnSpc>
                <a:spcPct val="100000"/>
              </a:lnSpc>
              <a:spcBef>
                <a:spcPts val="0"/>
              </a:spcBef>
              <a:spcAft>
                <a:spcPts val="0"/>
              </a:spcAft>
              <a:buClr>
                <a:srgbClr val="000000"/>
              </a:buClr>
              <a:buSzPts val="1800"/>
              <a:buFont typeface="Droid Sans"/>
              <a:buChar char="❏"/>
            </a:pPr>
            <a:r>
              <a:rPr b="0" i="0" lang="en" sz="1800" u="none" cap="none" strike="noStrike">
                <a:solidFill>
                  <a:srgbClr val="000000"/>
                </a:solidFill>
                <a:latin typeface="Droid Sans"/>
                <a:ea typeface="Droid Sans"/>
                <a:cs typeface="Droid Sans"/>
                <a:sym typeface="Droid Sans"/>
              </a:rPr>
              <a:t>width, height, padding, margin</a:t>
            </a:r>
            <a:endParaRPr/>
          </a:p>
        </p:txBody>
      </p:sp>
      <p:sp>
        <p:nvSpPr>
          <p:cNvPr id="330" name="Google Shape;330;p45"/>
          <p:cNvSpPr txBox="1"/>
          <p:nvPr/>
        </p:nvSpPr>
        <p:spPr>
          <a:xfrm>
            <a:off x="4075350" y="3285350"/>
            <a:ext cx="4408800" cy="63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FF"/>
              </a:buClr>
              <a:buFont typeface="Consolas"/>
              <a:buNone/>
            </a:pPr>
            <a:r>
              <a:rPr b="0" i="0" lang="en" sz="1800" u="none" cap="none" strike="noStrike">
                <a:solidFill>
                  <a:srgbClr val="0000FF"/>
                </a:solidFill>
                <a:latin typeface="Consolas"/>
                <a:ea typeface="Consolas"/>
                <a:cs typeface="Consolas"/>
                <a:sym typeface="Consolas"/>
              </a:rPr>
              <a:t>(Example File in next two slides)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6"/>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Structure </a:t>
            </a:r>
            <a:endParaRPr/>
          </a:p>
        </p:txBody>
      </p:sp>
      <p:sp>
        <p:nvSpPr>
          <p:cNvPr id="336" name="Google Shape;336;p46"/>
          <p:cNvSpPr txBox="1"/>
          <p:nvPr/>
        </p:nvSpPr>
        <p:spPr>
          <a:xfrm>
            <a:off x="1904350" y="456525"/>
            <a:ext cx="5431200" cy="51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Setting Up A Basic Div Structure No Styling</a:t>
            </a:r>
            <a:endParaRPr/>
          </a:p>
        </p:txBody>
      </p:sp>
      <p:pic>
        <p:nvPicPr>
          <p:cNvPr id="337" name="Google Shape;337;p46"/>
          <p:cNvPicPr preferRelativeResize="0"/>
          <p:nvPr/>
        </p:nvPicPr>
        <p:blipFill rotWithShape="1">
          <a:blip r:embed="rId3">
            <a:alphaModFix/>
          </a:blip>
          <a:srcRect b="0" l="0" r="0" t="0"/>
          <a:stretch/>
        </p:blipFill>
        <p:spPr>
          <a:xfrm>
            <a:off x="1904350" y="933325"/>
            <a:ext cx="5066699" cy="37898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Structure </a:t>
            </a:r>
            <a:endParaRPr/>
          </a:p>
        </p:txBody>
      </p:sp>
      <p:sp>
        <p:nvSpPr>
          <p:cNvPr id="343" name="Google Shape;343;p47"/>
          <p:cNvSpPr txBox="1"/>
          <p:nvPr/>
        </p:nvSpPr>
        <p:spPr>
          <a:xfrm>
            <a:off x="2785225" y="468850"/>
            <a:ext cx="4576799" cy="51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Setting Up A Basic Div Structure (HTML)</a:t>
            </a:r>
            <a:endParaRPr/>
          </a:p>
        </p:txBody>
      </p:sp>
      <p:sp>
        <p:nvSpPr>
          <p:cNvPr id="344" name="Google Shape;344;p47"/>
          <p:cNvSpPr txBox="1"/>
          <p:nvPr/>
        </p:nvSpPr>
        <p:spPr>
          <a:xfrm>
            <a:off x="1453000" y="1532375"/>
            <a:ext cx="4231799" cy="227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00">
                <a:solidFill>
                  <a:srgbClr val="800000"/>
                </a:solidFill>
                <a:latin typeface="Roboto Mono"/>
                <a:ea typeface="Roboto Mono"/>
                <a:cs typeface="Roboto Mono"/>
                <a:sym typeface="Roboto Mono"/>
              </a:rPr>
              <a:t>&lt;!doctype</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html</a:t>
            </a:r>
            <a:r>
              <a:rPr lang="en" sz="800">
                <a:solidFill>
                  <a:srgbClr val="800000"/>
                </a:solidFill>
                <a:latin typeface="Roboto Mono"/>
                <a:ea typeface="Roboto Mono"/>
                <a:cs typeface="Roboto Mono"/>
                <a:sym typeface="Roboto Mono"/>
              </a:rPr>
              <a:t>&gt;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rgbClr val="800000"/>
                </a:solidFill>
                <a:latin typeface="Roboto Mono"/>
                <a:ea typeface="Roboto Mono"/>
                <a:cs typeface="Roboto Mono"/>
                <a:sym typeface="Roboto Mono"/>
              </a:rPr>
              <a:t>&lt;html&gt;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rgbClr val="800000"/>
                </a:solidFill>
                <a:latin typeface="Roboto Mono"/>
                <a:ea typeface="Roboto Mono"/>
                <a:cs typeface="Roboto Mono"/>
                <a:sym typeface="Roboto Mono"/>
              </a:rPr>
              <a:t>&lt;head&gt;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&lt;meta</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charset</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"UTF-8"</a:t>
            </a:r>
            <a:r>
              <a:rPr lang="en" sz="800">
                <a:solidFill>
                  <a:srgbClr val="800000"/>
                </a:solidFill>
                <a:latin typeface="Roboto Mono"/>
                <a:ea typeface="Roboto Mono"/>
                <a:cs typeface="Roboto Mono"/>
                <a:sym typeface="Roboto Mono"/>
              </a:rPr>
              <a:t>&gt;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&lt;title&gt;</a:t>
            </a:r>
            <a:r>
              <a:rPr lang="en" sz="800">
                <a:solidFill>
                  <a:schemeClr val="dk1"/>
                </a:solidFill>
                <a:latin typeface="Roboto Mono"/>
                <a:ea typeface="Roboto Mono"/>
                <a:cs typeface="Roboto Mono"/>
                <a:sym typeface="Roboto Mono"/>
              </a:rPr>
              <a:t>Divs</a:t>
            </a:r>
            <a:r>
              <a:rPr lang="en" sz="800">
                <a:solidFill>
                  <a:srgbClr val="800000"/>
                </a:solidFill>
                <a:latin typeface="Roboto Mono"/>
                <a:ea typeface="Roboto Mono"/>
                <a:cs typeface="Roboto Mono"/>
                <a:sym typeface="Roboto Mono"/>
              </a:rPr>
              <a:t>&lt;/title&gt;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rgbClr val="800000"/>
                </a:solidFill>
                <a:latin typeface="Roboto Mono"/>
                <a:ea typeface="Roboto Mono"/>
                <a:cs typeface="Roboto Mono"/>
                <a:sym typeface="Roboto Mono"/>
              </a:rPr>
              <a:t>&lt;/head&gt;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rgbClr val="800000"/>
                </a:solidFill>
                <a:latin typeface="Roboto Mono"/>
                <a:ea typeface="Roboto Mono"/>
                <a:cs typeface="Roboto Mono"/>
                <a:sym typeface="Roboto Mono"/>
              </a:rPr>
              <a:t>&lt;body&gt;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008000"/>
                </a:solidFill>
                <a:latin typeface="Roboto Mono"/>
                <a:ea typeface="Roboto Mono"/>
                <a:cs typeface="Roboto Mono"/>
                <a:sym typeface="Roboto Mono"/>
              </a:rPr>
              <a:t>&lt;!--Container --&gt;</a:t>
            </a:r>
            <a:endParaRPr sz="800">
              <a:solidFill>
                <a:srgbClr val="008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id</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"container"</a:t>
            </a:r>
            <a:r>
              <a:rPr lang="en" sz="800">
                <a:solidFill>
                  <a:srgbClr val="800000"/>
                </a:solidFill>
                <a:latin typeface="Roboto Mono"/>
                <a:ea typeface="Roboto Mono"/>
                <a:cs typeface="Roboto Mono"/>
                <a:sym typeface="Roboto Mono"/>
              </a:rPr>
              <a:t>&gt;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008000"/>
                </a:solidFill>
                <a:latin typeface="Roboto Mono"/>
                <a:ea typeface="Roboto Mono"/>
                <a:cs typeface="Roboto Mono"/>
                <a:sym typeface="Roboto Mono"/>
              </a:rPr>
              <a:t>&lt;!--Header --&gt;</a:t>
            </a:r>
            <a:endParaRPr sz="800">
              <a:solidFill>
                <a:srgbClr val="008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Setting Up A Basic Div Structure (HTML)</a:t>
            </a:r>
            <a:endParaRPr sz="8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id</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"header"</a:t>
            </a:r>
            <a:r>
              <a:rPr lang="en" sz="800">
                <a:solidFill>
                  <a:srgbClr val="800000"/>
                </a:solidFill>
                <a:latin typeface="Roboto Mono"/>
                <a:ea typeface="Roboto Mono"/>
                <a:cs typeface="Roboto Mono"/>
                <a:sym typeface="Roboto Mono"/>
              </a:rPr>
              <a:t>&gt;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id</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"logo"</a:t>
            </a:r>
            <a:r>
              <a:rPr lang="en" sz="800">
                <a:solidFill>
                  <a:srgbClr val="800000"/>
                </a:solidFill>
                <a:latin typeface="Roboto Mono"/>
                <a:ea typeface="Roboto Mono"/>
                <a:cs typeface="Roboto Mono"/>
                <a:sym typeface="Roboto Mono"/>
              </a:rPr>
              <a:t>&gt;</a:t>
            </a:r>
            <a:r>
              <a:rPr lang="en" sz="800">
                <a:solidFill>
                  <a:schemeClr val="dk1"/>
                </a:solidFill>
                <a:latin typeface="Roboto Mono"/>
                <a:ea typeface="Roboto Mono"/>
                <a:cs typeface="Roboto Mono"/>
                <a:sym typeface="Roboto Mono"/>
              </a:rPr>
              <a:t>Logo</a:t>
            </a:r>
            <a:r>
              <a:rPr lang="en" sz="800">
                <a:solidFill>
                  <a:srgbClr val="800000"/>
                </a:solidFill>
                <a:latin typeface="Roboto Mono"/>
                <a:ea typeface="Roboto Mono"/>
                <a:cs typeface="Roboto Mono"/>
                <a:sym typeface="Roboto Mono"/>
              </a:rPr>
              <a:t>&lt;/div&gt;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id</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"top_info"</a:t>
            </a:r>
            <a:r>
              <a:rPr lang="en" sz="800">
                <a:solidFill>
                  <a:srgbClr val="800000"/>
                </a:solidFill>
                <a:latin typeface="Roboto Mono"/>
                <a:ea typeface="Roboto Mono"/>
                <a:cs typeface="Roboto Mono"/>
                <a:sym typeface="Roboto Mono"/>
              </a:rPr>
              <a:t>&gt;</a:t>
            </a:r>
            <a:r>
              <a:rPr lang="en" sz="800">
                <a:solidFill>
                  <a:schemeClr val="dk1"/>
                </a:solidFill>
                <a:latin typeface="Roboto Mono"/>
                <a:ea typeface="Roboto Mono"/>
                <a:cs typeface="Roboto Mono"/>
                <a:sym typeface="Roboto Mono"/>
              </a:rPr>
              <a:t>TOP INFO</a:t>
            </a:r>
            <a:r>
              <a:rPr lang="en" sz="800">
                <a:solidFill>
                  <a:srgbClr val="800000"/>
                </a:solidFill>
                <a:latin typeface="Roboto Mono"/>
                <a:ea typeface="Roboto Mono"/>
                <a:cs typeface="Roboto Mono"/>
                <a:sym typeface="Roboto Mono"/>
              </a:rPr>
              <a:t>&lt;/div&gt;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008000"/>
                </a:solidFill>
                <a:latin typeface="Roboto Mono"/>
                <a:ea typeface="Roboto Mono"/>
                <a:cs typeface="Roboto Mono"/>
                <a:sym typeface="Roboto Mono"/>
              </a:rPr>
              <a:t>&lt;!--Header End--&gt;</a:t>
            </a:r>
            <a:endParaRPr sz="800">
              <a:solidFill>
                <a:srgbClr val="008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id</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"navbar"</a:t>
            </a:r>
            <a:r>
              <a:rPr lang="en" sz="800">
                <a:solidFill>
                  <a:srgbClr val="800000"/>
                </a:solidFill>
                <a:latin typeface="Roboto Mono"/>
                <a:ea typeface="Roboto Mono"/>
                <a:cs typeface="Roboto Mono"/>
                <a:sym typeface="Roboto Mono"/>
              </a:rPr>
              <a:t>&gt;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&lt;ul&gt;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&lt;li&gt;&lt;a</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href</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"URL"</a:t>
            </a:r>
            <a:r>
              <a:rPr lang="en" sz="800">
                <a:solidFill>
                  <a:srgbClr val="800000"/>
                </a:solidFill>
                <a:latin typeface="Roboto Mono"/>
                <a:ea typeface="Roboto Mono"/>
                <a:cs typeface="Roboto Mono"/>
                <a:sym typeface="Roboto Mono"/>
              </a:rPr>
              <a:t>&gt;</a:t>
            </a:r>
            <a:r>
              <a:rPr lang="en" sz="800">
                <a:solidFill>
                  <a:schemeClr val="dk1"/>
                </a:solidFill>
                <a:latin typeface="Roboto Mono"/>
                <a:ea typeface="Roboto Mono"/>
                <a:cs typeface="Roboto Mono"/>
                <a:sym typeface="Roboto Mono"/>
              </a:rPr>
              <a:t>LINK GOES HERE</a:t>
            </a:r>
            <a:r>
              <a:rPr lang="en" sz="800">
                <a:solidFill>
                  <a:srgbClr val="800000"/>
                </a:solidFill>
                <a:latin typeface="Roboto Mono"/>
                <a:ea typeface="Roboto Mono"/>
                <a:cs typeface="Roboto Mono"/>
                <a:sym typeface="Roboto Mono"/>
              </a:rPr>
              <a:t>&lt;/a&gt;&lt;/li&gt;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&lt;li&gt;&lt;a</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href</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"URL"</a:t>
            </a:r>
            <a:r>
              <a:rPr lang="en" sz="800">
                <a:solidFill>
                  <a:srgbClr val="800000"/>
                </a:solidFill>
                <a:latin typeface="Roboto Mono"/>
                <a:ea typeface="Roboto Mono"/>
                <a:cs typeface="Roboto Mono"/>
                <a:sym typeface="Roboto Mono"/>
              </a:rPr>
              <a:t>&gt;</a:t>
            </a:r>
            <a:r>
              <a:rPr lang="en" sz="800">
                <a:solidFill>
                  <a:schemeClr val="dk1"/>
                </a:solidFill>
                <a:latin typeface="Roboto Mono"/>
                <a:ea typeface="Roboto Mono"/>
                <a:cs typeface="Roboto Mono"/>
                <a:sym typeface="Roboto Mono"/>
              </a:rPr>
              <a:t>LINK GOES HERE</a:t>
            </a:r>
            <a:r>
              <a:rPr lang="en" sz="800">
                <a:solidFill>
                  <a:srgbClr val="800000"/>
                </a:solidFill>
                <a:latin typeface="Roboto Mono"/>
                <a:ea typeface="Roboto Mono"/>
                <a:cs typeface="Roboto Mono"/>
                <a:sym typeface="Roboto Mono"/>
              </a:rPr>
              <a:t>&lt;/a&gt;&lt;/li&gt;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&lt;li&gt;&lt;a</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href</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"URL"</a:t>
            </a:r>
            <a:r>
              <a:rPr lang="en" sz="800">
                <a:solidFill>
                  <a:srgbClr val="800000"/>
                </a:solidFill>
                <a:latin typeface="Roboto Mono"/>
                <a:ea typeface="Roboto Mono"/>
                <a:cs typeface="Roboto Mono"/>
                <a:sym typeface="Roboto Mono"/>
              </a:rPr>
              <a:t>&gt;</a:t>
            </a:r>
            <a:r>
              <a:rPr lang="en" sz="800">
                <a:solidFill>
                  <a:schemeClr val="dk1"/>
                </a:solidFill>
                <a:latin typeface="Roboto Mono"/>
                <a:ea typeface="Roboto Mono"/>
                <a:cs typeface="Roboto Mono"/>
                <a:sym typeface="Roboto Mono"/>
              </a:rPr>
              <a:t>LINK GOES HERE</a:t>
            </a:r>
            <a:r>
              <a:rPr lang="en" sz="800">
                <a:solidFill>
                  <a:srgbClr val="800000"/>
                </a:solidFill>
                <a:latin typeface="Roboto Mono"/>
                <a:ea typeface="Roboto Mono"/>
                <a:cs typeface="Roboto Mono"/>
                <a:sym typeface="Roboto Mono"/>
              </a:rPr>
              <a:t>&lt;/a&gt;&lt;/li&gt;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&lt;li&gt;&lt;a</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href</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"URL"</a:t>
            </a:r>
            <a:r>
              <a:rPr lang="en" sz="800">
                <a:solidFill>
                  <a:srgbClr val="800000"/>
                </a:solidFill>
                <a:latin typeface="Roboto Mono"/>
                <a:ea typeface="Roboto Mono"/>
                <a:cs typeface="Roboto Mono"/>
                <a:sym typeface="Roboto Mono"/>
              </a:rPr>
              <a:t>&gt;</a:t>
            </a:r>
            <a:r>
              <a:rPr lang="en" sz="800">
                <a:solidFill>
                  <a:schemeClr val="dk1"/>
                </a:solidFill>
                <a:latin typeface="Roboto Mono"/>
                <a:ea typeface="Roboto Mono"/>
                <a:cs typeface="Roboto Mono"/>
                <a:sym typeface="Roboto Mono"/>
              </a:rPr>
              <a:t>LINK GOES HERE</a:t>
            </a:r>
            <a:r>
              <a:rPr lang="en" sz="800">
                <a:solidFill>
                  <a:srgbClr val="800000"/>
                </a:solidFill>
                <a:latin typeface="Roboto Mono"/>
                <a:ea typeface="Roboto Mono"/>
                <a:cs typeface="Roboto Mono"/>
                <a:sym typeface="Roboto Mono"/>
              </a:rPr>
              <a:t>&lt;/a&gt;&lt;/li&gt;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&lt;/ul&gt;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008000"/>
                </a:solidFill>
                <a:latin typeface="Roboto Mono"/>
                <a:ea typeface="Roboto Mono"/>
                <a:cs typeface="Roboto Mono"/>
                <a:sym typeface="Roboto Mono"/>
              </a:rPr>
              <a:t>&lt;!--Nav End--&gt;</a:t>
            </a:r>
            <a:endParaRPr sz="800">
              <a:solidFill>
                <a:srgbClr val="008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008000"/>
                </a:solidFill>
                <a:latin typeface="Roboto Mono"/>
                <a:ea typeface="Roboto Mono"/>
                <a:cs typeface="Roboto Mono"/>
                <a:sym typeface="Roboto Mono"/>
              </a:rPr>
              <a:t>&lt;!--Content Area --&gt;</a:t>
            </a:r>
            <a:endParaRPr sz="800">
              <a:solidFill>
                <a:srgbClr val="008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id</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"content_area"</a:t>
            </a:r>
            <a:r>
              <a:rPr lang="en" sz="800">
                <a:solidFill>
                  <a:srgbClr val="800000"/>
                </a:solidFill>
                <a:latin typeface="Roboto Mono"/>
                <a:ea typeface="Roboto Mono"/>
                <a:cs typeface="Roboto Mono"/>
                <a:sym typeface="Roboto Mono"/>
              </a:rPr>
              <a:t>&gt;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id</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"banner"</a:t>
            </a:r>
            <a:r>
              <a:rPr lang="en" sz="800">
                <a:solidFill>
                  <a:srgbClr val="800000"/>
                </a:solidFill>
                <a:latin typeface="Roboto Mono"/>
                <a:ea typeface="Roboto Mono"/>
                <a:cs typeface="Roboto Mono"/>
                <a:sym typeface="Roboto Mono"/>
              </a:rPr>
              <a:t>&gt;</a:t>
            </a:r>
            <a:r>
              <a:rPr lang="en" sz="800">
                <a:solidFill>
                  <a:schemeClr val="dk1"/>
                </a:solidFill>
                <a:latin typeface="Roboto Mono"/>
                <a:ea typeface="Roboto Mono"/>
                <a:cs typeface="Roboto Mono"/>
                <a:sym typeface="Roboto Mono"/>
              </a:rPr>
              <a:t>BANNER</a:t>
            </a:r>
            <a:r>
              <a:rPr lang="en" sz="800">
                <a:solidFill>
                  <a:srgbClr val="800000"/>
                </a:solidFill>
                <a:latin typeface="Roboto Mono"/>
                <a:ea typeface="Roboto Mono"/>
                <a:cs typeface="Roboto Mono"/>
                <a:sym typeface="Roboto Mono"/>
              </a:rPr>
              <a:t>&lt;/div&gt;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id</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"left_col"</a:t>
            </a:r>
            <a:r>
              <a:rPr lang="en" sz="800">
                <a:solidFill>
                  <a:srgbClr val="800000"/>
                </a:solidFill>
                <a:latin typeface="Roboto Mono"/>
                <a:ea typeface="Roboto Mono"/>
                <a:cs typeface="Roboto Mono"/>
                <a:sym typeface="Roboto Mono"/>
              </a:rPr>
              <a:t>&gt;</a:t>
            </a:r>
            <a:r>
              <a:rPr lang="en" sz="800">
                <a:solidFill>
                  <a:schemeClr val="dk1"/>
                </a:solidFill>
                <a:latin typeface="Roboto Mono"/>
                <a:ea typeface="Roboto Mono"/>
                <a:cs typeface="Roboto Mono"/>
                <a:sym typeface="Roboto Mono"/>
              </a:rPr>
              <a:t>LEFT COLUMN CONTENT</a:t>
            </a:r>
            <a:r>
              <a:rPr lang="en" sz="800">
                <a:solidFill>
                  <a:srgbClr val="800000"/>
                </a:solidFill>
                <a:latin typeface="Roboto Mono"/>
                <a:ea typeface="Roboto Mono"/>
                <a:cs typeface="Roboto Mono"/>
                <a:sym typeface="Roboto Mono"/>
              </a:rPr>
              <a:t>&lt;/div&gt;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id</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"right_col"</a:t>
            </a:r>
            <a:r>
              <a:rPr lang="en" sz="800">
                <a:solidFill>
                  <a:srgbClr val="800000"/>
                </a:solidFill>
                <a:latin typeface="Roboto Mono"/>
                <a:ea typeface="Roboto Mono"/>
                <a:cs typeface="Roboto Mono"/>
                <a:sym typeface="Roboto Mono"/>
              </a:rPr>
              <a:t>&gt;</a:t>
            </a:r>
            <a:r>
              <a:rPr lang="en" sz="800">
                <a:solidFill>
                  <a:schemeClr val="dk1"/>
                </a:solidFill>
                <a:latin typeface="Roboto Mono"/>
                <a:ea typeface="Roboto Mono"/>
                <a:cs typeface="Roboto Mono"/>
                <a:sym typeface="Roboto Mono"/>
              </a:rPr>
              <a:t> RIGHT COLUMN CONTENT</a:t>
            </a:r>
            <a:r>
              <a:rPr lang="en" sz="800">
                <a:solidFill>
                  <a:srgbClr val="800000"/>
                </a:solidFill>
                <a:latin typeface="Roboto Mono"/>
                <a:ea typeface="Roboto Mono"/>
                <a:cs typeface="Roboto Mono"/>
                <a:sym typeface="Roboto Mono"/>
              </a:rPr>
              <a:t>&lt;/div&gt;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008000"/>
                </a:solidFill>
                <a:latin typeface="Roboto Mono"/>
                <a:ea typeface="Roboto Mono"/>
                <a:cs typeface="Roboto Mono"/>
                <a:sym typeface="Roboto Mono"/>
              </a:rPr>
              <a:t>&lt;!--Content Area End--&gt;</a:t>
            </a:r>
            <a:endParaRPr sz="800">
              <a:solidFill>
                <a:srgbClr val="008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008000"/>
                </a:solidFill>
                <a:latin typeface="Roboto Mono"/>
                <a:ea typeface="Roboto Mono"/>
                <a:cs typeface="Roboto Mono"/>
                <a:sym typeface="Roboto Mono"/>
              </a:rPr>
              <a:t>&lt;!--Footer --&gt;</a:t>
            </a:r>
            <a:endParaRPr sz="800">
              <a:solidFill>
                <a:srgbClr val="008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a:t>
            </a:r>
            <a:r>
              <a:rPr lang="en" sz="800">
                <a:solidFill>
                  <a:schemeClr val="dk1"/>
                </a:solidFill>
                <a:latin typeface="Roboto Mono"/>
                <a:ea typeface="Roboto Mono"/>
                <a:cs typeface="Roboto Mono"/>
                <a:sym typeface="Roboto Mono"/>
              </a:rPr>
              <a:t> </a:t>
            </a:r>
            <a:r>
              <a:rPr lang="en" sz="800">
                <a:solidFill>
                  <a:srgbClr val="FF0000"/>
                </a:solidFill>
                <a:latin typeface="Roboto Mono"/>
                <a:ea typeface="Roboto Mono"/>
                <a:cs typeface="Roboto Mono"/>
                <a:sym typeface="Roboto Mono"/>
              </a:rPr>
              <a:t>id</a:t>
            </a:r>
            <a:r>
              <a:rPr lang="en" sz="800">
                <a:solidFill>
                  <a:schemeClr val="dk1"/>
                </a:solidFill>
                <a:latin typeface="Roboto Mono"/>
                <a:ea typeface="Roboto Mono"/>
                <a:cs typeface="Roboto Mono"/>
                <a:sym typeface="Roboto Mono"/>
              </a:rPr>
              <a:t>=</a:t>
            </a:r>
            <a:r>
              <a:rPr lang="en" sz="800">
                <a:solidFill>
                  <a:srgbClr val="0000FF"/>
                </a:solidFill>
                <a:latin typeface="Roboto Mono"/>
                <a:ea typeface="Roboto Mono"/>
                <a:cs typeface="Roboto Mono"/>
                <a:sym typeface="Roboto Mono"/>
              </a:rPr>
              <a:t>"footer"</a:t>
            </a:r>
            <a:r>
              <a:rPr lang="en" sz="800">
                <a:solidFill>
                  <a:srgbClr val="800000"/>
                </a:solidFill>
                <a:latin typeface="Roboto Mono"/>
                <a:ea typeface="Roboto Mono"/>
                <a:cs typeface="Roboto Mono"/>
                <a:sym typeface="Roboto Mono"/>
              </a:rPr>
              <a:t>&gt;</a:t>
            </a:r>
            <a:r>
              <a:rPr lang="en" sz="800">
                <a:solidFill>
                  <a:schemeClr val="dk1"/>
                </a:solidFill>
                <a:latin typeface="Roboto Mono"/>
                <a:ea typeface="Roboto Mono"/>
                <a:cs typeface="Roboto Mono"/>
                <a:sym typeface="Roboto Mono"/>
              </a:rPr>
              <a:t>FOOTER</a:t>
            </a:r>
            <a:r>
              <a:rPr lang="en" sz="800">
                <a:solidFill>
                  <a:srgbClr val="800000"/>
                </a:solidFill>
                <a:latin typeface="Roboto Mono"/>
                <a:ea typeface="Roboto Mono"/>
                <a:cs typeface="Roboto Mono"/>
                <a:sym typeface="Roboto Mono"/>
              </a:rPr>
              <a:t>&lt;/div&gt;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800000"/>
                </a:solidFill>
                <a:latin typeface="Roboto Mono"/>
                <a:ea typeface="Roboto Mono"/>
                <a:cs typeface="Roboto Mono"/>
                <a:sym typeface="Roboto Mono"/>
              </a:rPr>
              <a:t>&lt;/div&gt;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 </a:t>
            </a:r>
            <a:r>
              <a:rPr lang="en" sz="800">
                <a:solidFill>
                  <a:srgbClr val="008000"/>
                </a:solidFill>
                <a:latin typeface="Roboto Mono"/>
                <a:ea typeface="Roboto Mono"/>
                <a:cs typeface="Roboto Mono"/>
                <a:sym typeface="Roboto Mono"/>
              </a:rPr>
              <a:t>&lt;!--End Container --&gt;</a:t>
            </a:r>
            <a:endParaRPr sz="800">
              <a:solidFill>
                <a:srgbClr val="008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rgbClr val="800000"/>
                </a:solidFill>
                <a:latin typeface="Roboto Mono"/>
                <a:ea typeface="Roboto Mono"/>
                <a:cs typeface="Roboto Mono"/>
                <a:sym typeface="Roboto Mono"/>
              </a:rPr>
              <a:t>&lt;/body&gt;</a:t>
            </a:r>
            <a:endParaRPr sz="800">
              <a:solidFill>
                <a:srgbClr val="8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solidFill>
                  <a:srgbClr val="800000"/>
                </a:solidFill>
                <a:latin typeface="Roboto Mono"/>
                <a:ea typeface="Roboto Mono"/>
                <a:cs typeface="Roboto Mono"/>
                <a:sym typeface="Roboto Mono"/>
              </a:rPr>
              <a:t>&lt;/html&gt;</a:t>
            </a:r>
            <a:endParaRPr sz="800">
              <a:solidFill>
                <a:srgbClr val="0000FF"/>
              </a:solidFill>
              <a:latin typeface="Droid Sans"/>
              <a:ea typeface="Droid Sans"/>
              <a:cs typeface="Droid Sans"/>
              <a:sym typeface="Droid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8"/>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Box </a:t>
            </a:r>
            <a:endParaRPr/>
          </a:p>
        </p:txBody>
      </p:sp>
      <p:sp>
        <p:nvSpPr>
          <p:cNvPr id="350" name="Google Shape;350;p48"/>
          <p:cNvSpPr txBox="1"/>
          <p:nvPr/>
        </p:nvSpPr>
        <p:spPr>
          <a:xfrm>
            <a:off x="413450" y="468850"/>
            <a:ext cx="6418800" cy="51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Setting Up A Basic Div Structure - </a:t>
            </a:r>
            <a:r>
              <a:rPr b="0" i="0" lang="en" sz="1800" u="none" cap="none" strike="noStrike">
                <a:solidFill>
                  <a:srgbClr val="FF0000"/>
                </a:solidFill>
                <a:latin typeface="Droid Serif"/>
                <a:ea typeface="Droid Serif"/>
                <a:cs typeface="Droid Serif"/>
                <a:sym typeface="Droid Serif"/>
              </a:rPr>
              <a:t>With Styling</a:t>
            </a:r>
            <a:endParaRPr/>
          </a:p>
        </p:txBody>
      </p:sp>
      <p:pic>
        <p:nvPicPr>
          <p:cNvPr id="351" name="Google Shape;351;p48"/>
          <p:cNvPicPr preferRelativeResize="0"/>
          <p:nvPr/>
        </p:nvPicPr>
        <p:blipFill rotWithShape="1">
          <a:blip r:embed="rId3">
            <a:alphaModFix/>
          </a:blip>
          <a:srcRect b="0" l="0" r="0" t="0"/>
          <a:stretch/>
        </p:blipFill>
        <p:spPr>
          <a:xfrm>
            <a:off x="2283400" y="924299"/>
            <a:ext cx="4066800" cy="3783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9"/>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Box </a:t>
            </a:r>
            <a:endParaRPr/>
          </a:p>
        </p:txBody>
      </p:sp>
      <p:sp>
        <p:nvSpPr>
          <p:cNvPr id="357" name="Google Shape;357;p49"/>
          <p:cNvSpPr txBox="1"/>
          <p:nvPr/>
        </p:nvSpPr>
        <p:spPr>
          <a:xfrm>
            <a:off x="413450" y="468850"/>
            <a:ext cx="8318400" cy="51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Setting Up A Basic Div Structure - </a:t>
            </a:r>
            <a:r>
              <a:rPr b="0" i="0" lang="en" sz="1800" u="none" cap="none" strike="noStrike">
                <a:solidFill>
                  <a:srgbClr val="FF0000"/>
                </a:solidFill>
                <a:latin typeface="Droid Serif"/>
                <a:ea typeface="Droid Serif"/>
                <a:cs typeface="Droid Serif"/>
                <a:sym typeface="Droid Serif"/>
              </a:rPr>
              <a:t>With CSS Styling Using HTML Structure</a:t>
            </a:r>
            <a:endParaRPr/>
          </a:p>
        </p:txBody>
      </p:sp>
      <p:pic>
        <p:nvPicPr>
          <p:cNvPr id="358" name="Google Shape;358;p49"/>
          <p:cNvPicPr preferRelativeResize="0"/>
          <p:nvPr/>
        </p:nvPicPr>
        <p:blipFill rotWithShape="1">
          <a:blip r:embed="rId3">
            <a:alphaModFix/>
          </a:blip>
          <a:srcRect b="0" l="0" r="0" t="0"/>
          <a:stretch/>
        </p:blipFill>
        <p:spPr>
          <a:xfrm>
            <a:off x="540125" y="1488574"/>
            <a:ext cx="8191800" cy="2607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0"/>
          <p:cNvSpPr txBox="1"/>
          <p:nvPr>
            <p:ph type="ctrTitle"/>
          </p:nvPr>
        </p:nvSpPr>
        <p:spPr>
          <a:xfrm>
            <a:off x="1933200" y="2189999"/>
            <a:ext cx="5277599" cy="447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434343"/>
              </a:buClr>
              <a:buFont typeface="Montserrat"/>
              <a:buNone/>
            </a:pPr>
            <a:r>
              <a:rPr b="0" i="0" lang="en" sz="2400" u="none" cap="none" strike="noStrike">
                <a:solidFill>
                  <a:srgbClr val="434343"/>
                </a:solidFill>
                <a:latin typeface="Montserrat"/>
                <a:ea typeface="Montserrat"/>
                <a:cs typeface="Montserrat"/>
                <a:sym typeface="Montserrat"/>
              </a:rPr>
              <a:t>CSS</a:t>
            </a:r>
            <a:endParaRPr/>
          </a:p>
        </p:txBody>
      </p:sp>
      <p:sp>
        <p:nvSpPr>
          <p:cNvPr id="364" name="Google Shape;364;p50"/>
          <p:cNvSpPr txBox="1"/>
          <p:nvPr/>
        </p:nvSpPr>
        <p:spPr>
          <a:xfrm>
            <a:off x="3858675" y="528406"/>
            <a:ext cx="1426499" cy="5570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Montserrat"/>
              <a:buNone/>
            </a:pPr>
            <a:r>
              <a:rPr b="1" i="0" lang="en" sz="2400" u="none" cap="none" strike="noStrike">
                <a:solidFill>
                  <a:srgbClr val="FFFFFF"/>
                </a:solidFill>
                <a:latin typeface="Montserrat"/>
                <a:ea typeface="Montserrat"/>
                <a:cs typeface="Montserrat"/>
                <a:sym typeface="Montserrat"/>
              </a:rPr>
              <a:t>3</a:t>
            </a:r>
            <a:endParaRPr/>
          </a:p>
        </p:txBody>
      </p:sp>
      <p:sp>
        <p:nvSpPr>
          <p:cNvPr id="365" name="Google Shape;365;p50"/>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Droid Serif"/>
              <a:buNone/>
            </a:pPr>
            <a:r>
              <a:rPr b="0" i="0" lang="en" sz="1800" u="none" cap="none" strike="noStrike">
                <a:solidFill>
                  <a:srgbClr val="FFFFFF"/>
                </a:solidFill>
                <a:latin typeface="Droid Serif"/>
                <a:ea typeface="Droid Serif"/>
                <a:cs typeface="Droid Serif"/>
                <a:sym typeface="Droid Serif"/>
              </a:rPr>
              <a:t>Exercise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1200">
                <a:solidFill>
                  <a:srgbClr val="999999"/>
                </a:solidFill>
                <a:latin typeface="Montserrat"/>
                <a:ea typeface="Montserrat"/>
                <a:cs typeface="Montserrat"/>
                <a:sym typeface="Montserrat"/>
              </a:rPr>
              <a:t>CSS 2</a:t>
            </a:r>
            <a:endParaRPr/>
          </a:p>
        </p:txBody>
      </p:sp>
      <p:sp>
        <p:nvSpPr>
          <p:cNvPr id="72" name="Google Shape;72;p15"/>
          <p:cNvSpPr txBox="1"/>
          <p:nvPr/>
        </p:nvSpPr>
        <p:spPr>
          <a:xfrm>
            <a:off x="619950" y="994650"/>
            <a:ext cx="8052300" cy="3000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400"/>
              </a:spcBef>
              <a:spcAft>
                <a:spcPts val="0"/>
              </a:spcAft>
              <a:buNone/>
            </a:pPr>
            <a:r>
              <a:rPr lang="en" sz="1800">
                <a:solidFill>
                  <a:srgbClr val="434343"/>
                </a:solidFill>
                <a:latin typeface="Consolas"/>
                <a:ea typeface="Consolas"/>
                <a:cs typeface="Consolas"/>
                <a:sym typeface="Consolas"/>
              </a:rPr>
              <a:t>Create part of the Cartoon Network website in the next slide using </a:t>
            </a:r>
            <a:r>
              <a:rPr b="1" lang="en" sz="1800">
                <a:solidFill>
                  <a:srgbClr val="FF0000"/>
                </a:solidFill>
                <a:latin typeface="Consolas"/>
                <a:ea typeface="Consolas"/>
                <a:cs typeface="Consolas"/>
                <a:sym typeface="Consolas"/>
              </a:rPr>
              <a:t>HTML 5 and CSS</a:t>
            </a:r>
            <a:r>
              <a:rPr lang="en" sz="1800">
                <a:solidFill>
                  <a:srgbClr val="434343"/>
                </a:solidFill>
                <a:latin typeface="Consolas"/>
                <a:ea typeface="Consolas"/>
                <a:cs typeface="Consolas"/>
                <a:sym typeface="Consolas"/>
              </a:rPr>
              <a:t>- (Instructor will  send images)</a:t>
            </a:r>
            <a:endParaRPr sz="1800">
              <a:solidFill>
                <a:srgbClr val="434343"/>
              </a:solidFill>
              <a:latin typeface="Consolas"/>
              <a:ea typeface="Consolas"/>
              <a:cs typeface="Consolas"/>
              <a:sym typeface="Consolas"/>
            </a:endParaRPr>
          </a:p>
          <a:p>
            <a:pPr indent="-342900" lvl="0" marL="457200" rtl="0" algn="l">
              <a:lnSpc>
                <a:spcPct val="150000"/>
              </a:lnSpc>
              <a:spcBef>
                <a:spcPts val="400"/>
              </a:spcBef>
              <a:spcAft>
                <a:spcPts val="0"/>
              </a:spcAft>
              <a:buClr>
                <a:schemeClr val="dk1"/>
              </a:buClr>
              <a:buSzPts val="1800"/>
              <a:buFont typeface="Consolas"/>
              <a:buChar char="●"/>
            </a:pPr>
            <a:r>
              <a:rPr lang="en" sz="1800">
                <a:solidFill>
                  <a:srgbClr val="434343"/>
                </a:solidFill>
                <a:latin typeface="Consolas"/>
                <a:ea typeface="Consolas"/>
                <a:cs typeface="Consolas"/>
                <a:sym typeface="Consolas"/>
              </a:rPr>
              <a:t>Name the page </a:t>
            </a:r>
            <a:r>
              <a:rPr lang="en" sz="1800">
                <a:solidFill>
                  <a:srgbClr val="0000FF"/>
                </a:solidFill>
                <a:latin typeface="Consolas"/>
                <a:ea typeface="Consolas"/>
                <a:cs typeface="Consolas"/>
                <a:sym typeface="Consolas"/>
              </a:rPr>
              <a:t>cartoon.html</a:t>
            </a:r>
            <a:r>
              <a:rPr lang="en" sz="1800">
                <a:solidFill>
                  <a:srgbClr val="434343"/>
                </a:solidFill>
                <a:latin typeface="Consolas"/>
                <a:ea typeface="Consolas"/>
                <a:cs typeface="Consolas"/>
                <a:sym typeface="Consolas"/>
              </a:rPr>
              <a:t> and save it to </a:t>
            </a:r>
            <a:r>
              <a:rPr lang="en" sz="1800">
                <a:solidFill>
                  <a:srgbClr val="0000FF"/>
                </a:solidFill>
                <a:latin typeface="Consolas"/>
                <a:ea typeface="Consolas"/>
                <a:cs typeface="Consolas"/>
                <a:sym typeface="Consolas"/>
              </a:rPr>
              <a:t>public_html/class-samples/</a:t>
            </a:r>
            <a:endParaRPr sz="1800">
              <a:solidFill>
                <a:srgbClr val="434343"/>
              </a:solidFill>
              <a:latin typeface="Consolas"/>
              <a:ea typeface="Consolas"/>
              <a:cs typeface="Consolas"/>
              <a:sym typeface="Consolas"/>
            </a:endParaRPr>
          </a:p>
          <a:p>
            <a:pPr indent="-342900" lvl="0" marL="457200" rtl="0" algn="l">
              <a:lnSpc>
                <a:spcPct val="150000"/>
              </a:lnSpc>
              <a:spcBef>
                <a:spcPts val="0"/>
              </a:spcBef>
              <a:spcAft>
                <a:spcPts val="0"/>
              </a:spcAft>
              <a:buClr>
                <a:schemeClr val="dk1"/>
              </a:buClr>
              <a:buSzPts val="1800"/>
              <a:buFont typeface="Consolas"/>
              <a:buChar char="●"/>
            </a:pPr>
            <a:r>
              <a:rPr lang="en" sz="1800">
                <a:solidFill>
                  <a:srgbClr val="434343"/>
                </a:solidFill>
                <a:latin typeface="Consolas"/>
                <a:ea typeface="Consolas"/>
                <a:cs typeface="Consolas"/>
                <a:sym typeface="Consolas"/>
              </a:rPr>
              <a:t>Link the CSS page to an external stylesheet called </a:t>
            </a:r>
            <a:r>
              <a:rPr lang="en" sz="1800">
                <a:solidFill>
                  <a:srgbClr val="0000FF"/>
                </a:solidFill>
                <a:latin typeface="Consolas"/>
                <a:ea typeface="Consolas"/>
                <a:cs typeface="Consolas"/>
                <a:sym typeface="Consolas"/>
              </a:rPr>
              <a:t>stylesheet.css </a:t>
            </a:r>
            <a:r>
              <a:rPr lang="en" sz="1800">
                <a:solidFill>
                  <a:srgbClr val="434343"/>
                </a:solidFill>
                <a:latin typeface="Consolas"/>
                <a:ea typeface="Consolas"/>
                <a:cs typeface="Consolas"/>
                <a:sym typeface="Consolas"/>
              </a:rPr>
              <a:t>and save it to </a:t>
            </a:r>
            <a:r>
              <a:rPr lang="en" sz="1800">
                <a:solidFill>
                  <a:srgbClr val="0000FF"/>
                </a:solidFill>
                <a:latin typeface="Consolas"/>
                <a:ea typeface="Consolas"/>
                <a:cs typeface="Consolas"/>
                <a:sym typeface="Consolas"/>
              </a:rPr>
              <a:t>public_html/class-samples/css</a:t>
            </a:r>
            <a:endParaRPr sz="1800">
              <a:solidFill>
                <a:srgbClr val="434343"/>
              </a:solidFill>
              <a:latin typeface="Consolas"/>
              <a:ea typeface="Consolas"/>
              <a:cs typeface="Consolas"/>
              <a:sym typeface="Consolas"/>
            </a:endParaRPr>
          </a:p>
          <a:p>
            <a:pPr indent="-342900" lvl="0" marL="457200" rtl="0" algn="l">
              <a:lnSpc>
                <a:spcPct val="150000"/>
              </a:lnSpc>
              <a:spcBef>
                <a:spcPts val="0"/>
              </a:spcBef>
              <a:spcAft>
                <a:spcPts val="0"/>
              </a:spcAft>
              <a:buClr>
                <a:schemeClr val="dk1"/>
              </a:buClr>
              <a:buSzPts val="1800"/>
              <a:buFont typeface="Consolas"/>
              <a:buChar char="●"/>
            </a:pPr>
            <a:r>
              <a:rPr lang="en" sz="1800">
                <a:solidFill>
                  <a:srgbClr val="434343"/>
                </a:solidFill>
                <a:latin typeface="Consolas"/>
                <a:ea typeface="Consolas"/>
                <a:cs typeface="Consolas"/>
                <a:sym typeface="Consolas"/>
              </a:rPr>
              <a:t>Upload the </a:t>
            </a:r>
            <a:r>
              <a:rPr lang="en" sz="1800">
                <a:solidFill>
                  <a:srgbClr val="0000FF"/>
                </a:solidFill>
                <a:latin typeface="Consolas"/>
                <a:ea typeface="Consolas"/>
                <a:cs typeface="Consolas"/>
                <a:sym typeface="Consolas"/>
              </a:rPr>
              <a:t>images</a:t>
            </a:r>
            <a:r>
              <a:rPr lang="en" sz="1800">
                <a:solidFill>
                  <a:srgbClr val="434343"/>
                </a:solidFill>
                <a:latin typeface="Consolas"/>
                <a:ea typeface="Consolas"/>
                <a:cs typeface="Consolas"/>
                <a:sym typeface="Consolas"/>
              </a:rPr>
              <a:t>, </a:t>
            </a:r>
            <a:r>
              <a:rPr lang="en" sz="1800">
                <a:solidFill>
                  <a:srgbClr val="0000FF"/>
                </a:solidFill>
                <a:latin typeface="Consolas"/>
                <a:ea typeface="Consolas"/>
                <a:cs typeface="Consolas"/>
                <a:sym typeface="Consolas"/>
              </a:rPr>
              <a:t>cartoon</a:t>
            </a:r>
            <a:r>
              <a:rPr lang="en" sz="1800">
                <a:solidFill>
                  <a:srgbClr val="0000FF"/>
                </a:solidFill>
                <a:latin typeface="Consolas"/>
                <a:ea typeface="Consolas"/>
                <a:cs typeface="Consolas"/>
                <a:sym typeface="Consolas"/>
              </a:rPr>
              <a:t>.css </a:t>
            </a:r>
            <a:r>
              <a:rPr lang="en" sz="1800">
                <a:solidFill>
                  <a:srgbClr val="434343"/>
                </a:solidFill>
                <a:latin typeface="Consolas"/>
                <a:ea typeface="Consolas"/>
                <a:cs typeface="Consolas"/>
                <a:sym typeface="Consolas"/>
              </a:rPr>
              <a:t>and </a:t>
            </a:r>
            <a:r>
              <a:rPr lang="en" sz="1800">
                <a:solidFill>
                  <a:srgbClr val="0000FF"/>
                </a:solidFill>
                <a:latin typeface="Consolas"/>
                <a:ea typeface="Consolas"/>
                <a:cs typeface="Consolas"/>
                <a:sym typeface="Consolas"/>
              </a:rPr>
              <a:t>cartoon.html </a:t>
            </a:r>
            <a:r>
              <a:rPr lang="en" sz="1800">
                <a:solidFill>
                  <a:srgbClr val="434343"/>
                </a:solidFill>
                <a:latin typeface="Consolas"/>
                <a:ea typeface="Consolas"/>
                <a:cs typeface="Consolas"/>
                <a:sym typeface="Consolas"/>
              </a:rPr>
              <a:t>files up to the web server and send the instructor the link</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1"/>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In Class Project</a:t>
            </a:r>
            <a:endParaRPr/>
          </a:p>
        </p:txBody>
      </p:sp>
      <p:sp>
        <p:nvSpPr>
          <p:cNvPr id="371" name="Google Shape;371;p51"/>
          <p:cNvSpPr txBox="1"/>
          <p:nvPr>
            <p:ph idx="1" type="body"/>
          </p:nvPr>
        </p:nvSpPr>
        <p:spPr>
          <a:xfrm>
            <a:off x="521400" y="593450"/>
            <a:ext cx="8101200" cy="3241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2"/>
              </a:buClr>
              <a:buSzPts val="1800"/>
              <a:buFont typeface="Droid Serif"/>
              <a:buChar char="⊡"/>
            </a:pPr>
            <a:r>
              <a:rPr b="0" i="0" lang="en" sz="1800" u="none" cap="none" strike="noStrike">
                <a:solidFill>
                  <a:schemeClr val="dk2"/>
                </a:solidFill>
                <a:latin typeface="Droid Serif"/>
                <a:ea typeface="Droid Serif"/>
                <a:cs typeface="Droid Serif"/>
                <a:sym typeface="Droid Serif"/>
              </a:rPr>
              <a:t>Construct the </a:t>
            </a:r>
            <a:r>
              <a:rPr lang="en" sz="1800">
                <a:solidFill>
                  <a:schemeClr val="dk2"/>
                </a:solidFill>
                <a:latin typeface="Droid Serif"/>
                <a:ea typeface="Droid Serif"/>
                <a:cs typeface="Droid Serif"/>
                <a:sym typeface="Droid Serif"/>
              </a:rPr>
              <a:t>following page using </a:t>
            </a:r>
            <a:r>
              <a:rPr b="1" lang="en" sz="1800">
                <a:solidFill>
                  <a:schemeClr val="dk2"/>
                </a:solidFill>
                <a:latin typeface="Droid Serif"/>
                <a:ea typeface="Droid Serif"/>
                <a:cs typeface="Droid Serif"/>
                <a:sym typeface="Droid Serif"/>
              </a:rPr>
              <a:t>Div Method</a:t>
            </a:r>
            <a:r>
              <a:rPr b="1" lang="en" sz="1800">
                <a:solidFill>
                  <a:schemeClr val="dk2"/>
                </a:solidFill>
                <a:latin typeface="Droid Serif"/>
                <a:ea typeface="Droid Serif"/>
                <a:cs typeface="Droid Serif"/>
                <a:sym typeface="Droid Serif"/>
              </a:rPr>
              <a:t> </a:t>
            </a:r>
            <a:r>
              <a:rPr lang="en" sz="1800">
                <a:solidFill>
                  <a:schemeClr val="dk2"/>
                </a:solidFill>
                <a:latin typeface="Droid Serif"/>
                <a:ea typeface="Droid Serif"/>
                <a:cs typeface="Droid Serif"/>
                <a:sym typeface="Droid Serif"/>
              </a:rPr>
              <a:t>using</a:t>
            </a:r>
            <a:r>
              <a:rPr lang="en" sz="1800">
                <a:solidFill>
                  <a:schemeClr val="dk2"/>
                </a:solidFill>
                <a:latin typeface="Droid Serif"/>
                <a:ea typeface="Droid Serif"/>
                <a:cs typeface="Droid Serif"/>
                <a:sym typeface="Droid Serif"/>
              </a:rPr>
              <a:t> </a:t>
            </a:r>
            <a:r>
              <a:rPr b="1" lang="en" sz="1800">
                <a:solidFill>
                  <a:schemeClr val="dk2"/>
                </a:solidFill>
                <a:latin typeface="Droid Serif"/>
                <a:ea typeface="Droid Serif"/>
                <a:cs typeface="Droid Serif"/>
                <a:sym typeface="Droid Serif"/>
              </a:rPr>
              <a:t>classes</a:t>
            </a:r>
            <a:r>
              <a:rPr lang="en" sz="1800">
                <a:solidFill>
                  <a:schemeClr val="dk2"/>
                </a:solidFill>
                <a:latin typeface="Droid Serif"/>
                <a:ea typeface="Droid Serif"/>
                <a:cs typeface="Droid Serif"/>
                <a:sym typeface="Droid Serif"/>
              </a:rPr>
              <a:t> or </a:t>
            </a:r>
            <a:r>
              <a:rPr b="1" lang="en" sz="1800">
                <a:solidFill>
                  <a:schemeClr val="dk2"/>
                </a:solidFill>
                <a:latin typeface="Droid Serif"/>
                <a:ea typeface="Droid Serif"/>
                <a:cs typeface="Droid Serif"/>
                <a:sym typeface="Droid Serif"/>
              </a:rPr>
              <a:t>ids</a:t>
            </a:r>
            <a:r>
              <a:rPr b="0" i="0" lang="en" sz="1800" u="none" cap="none" strike="noStrike">
                <a:solidFill>
                  <a:schemeClr val="dk2"/>
                </a:solidFill>
                <a:latin typeface="Droid Serif"/>
                <a:ea typeface="Droid Serif"/>
                <a:cs typeface="Droid Serif"/>
                <a:sym typeface="Droid Serif"/>
              </a:rPr>
              <a:t> and </a:t>
            </a:r>
            <a:r>
              <a:rPr lang="en" sz="1800">
                <a:solidFill>
                  <a:schemeClr val="dk2"/>
                </a:solidFill>
                <a:latin typeface="Droid Serif"/>
                <a:ea typeface="Droid Serif"/>
                <a:cs typeface="Droid Serif"/>
                <a:sym typeface="Droid Serif"/>
              </a:rPr>
              <a:t>linking to an</a:t>
            </a:r>
            <a:r>
              <a:rPr b="0" i="0" lang="en" sz="1800" u="none" cap="none" strike="noStrike">
                <a:solidFill>
                  <a:schemeClr val="dk2"/>
                </a:solidFill>
                <a:latin typeface="Droid Serif"/>
                <a:ea typeface="Droid Serif"/>
                <a:cs typeface="Droid Serif"/>
                <a:sym typeface="Droid Serif"/>
              </a:rPr>
              <a:t> external CSS stylesheet. </a:t>
            </a:r>
            <a:endParaRPr b="0" i="0" sz="18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Use px for widths, margin, and cellpadding. Use px for height</a:t>
            </a:r>
            <a:endParaRPr sz="1800">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Upload the page to your </a:t>
            </a:r>
            <a:r>
              <a:rPr lang="en" sz="1800">
                <a:solidFill>
                  <a:srgbClr val="0000FF"/>
                </a:solidFill>
                <a:latin typeface="Droid Serif"/>
                <a:ea typeface="Droid Serif"/>
                <a:cs typeface="Droid Serif"/>
                <a:sym typeface="Droid Serif"/>
              </a:rPr>
              <a:t>public_html/class-samples</a:t>
            </a:r>
            <a:r>
              <a:rPr lang="en" sz="1800">
                <a:solidFill>
                  <a:schemeClr val="dk2"/>
                </a:solidFill>
                <a:latin typeface="Droid Serif"/>
                <a:ea typeface="Droid Serif"/>
                <a:cs typeface="Droid Serif"/>
                <a:sym typeface="Droid Serif"/>
              </a:rPr>
              <a:t> directory and name the page</a:t>
            </a:r>
            <a:r>
              <a:rPr lang="en" sz="1800">
                <a:solidFill>
                  <a:srgbClr val="0000FF"/>
                </a:solidFill>
                <a:latin typeface="Droid Serif"/>
                <a:ea typeface="Droid Serif"/>
                <a:cs typeface="Droid Serif"/>
                <a:sym typeface="Droid Serif"/>
              </a:rPr>
              <a:t> div-exercise2.html </a:t>
            </a:r>
            <a:endParaRPr sz="1800">
              <a:solidFill>
                <a:srgbClr val="0000FF"/>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rgbClr val="0000FF"/>
              </a:solidFill>
              <a:latin typeface="Droid Serif"/>
              <a:ea typeface="Droid Serif"/>
              <a:cs typeface="Droid Serif"/>
              <a:sym typeface="Droid Serif"/>
            </a:endParaRPr>
          </a:p>
          <a:p>
            <a:pPr indent="-342900" lvl="0" marL="457200" rtl="0" algn="l">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Upload your css to </a:t>
            </a:r>
            <a:r>
              <a:rPr lang="en" sz="1800">
                <a:solidFill>
                  <a:srgbClr val="0000FF"/>
                </a:solidFill>
                <a:latin typeface="Droid Serif"/>
                <a:ea typeface="Droid Serif"/>
                <a:cs typeface="Droid Serif"/>
                <a:sym typeface="Droid Serif"/>
              </a:rPr>
              <a:t>public_html/class-samples/css and name it div</a:t>
            </a:r>
            <a:r>
              <a:rPr lang="en" sz="1800">
                <a:solidFill>
                  <a:srgbClr val="0000FF"/>
                </a:solidFill>
                <a:latin typeface="Droid Serif"/>
                <a:ea typeface="Droid Serif"/>
                <a:cs typeface="Droid Serif"/>
                <a:sym typeface="Droid Serif"/>
              </a:rPr>
              <a:t>-style</a:t>
            </a:r>
            <a:r>
              <a:rPr lang="en" sz="1800">
                <a:solidFill>
                  <a:srgbClr val="0000FF"/>
                </a:solidFill>
                <a:latin typeface="Droid Serif"/>
                <a:ea typeface="Droid Serif"/>
                <a:cs typeface="Droid Serif"/>
                <a:sym typeface="Droid Serif"/>
              </a:rPr>
              <a:t>2.css</a:t>
            </a:r>
            <a:endParaRPr sz="1800">
              <a:solidFill>
                <a:srgbClr val="0000FF"/>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Email instructor a link to your files</a:t>
            </a:r>
            <a:endParaRPr sz="1800">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latin typeface="Droid Serif"/>
              <a:ea typeface="Droid Serif"/>
              <a:cs typeface="Droid Serif"/>
              <a:sym typeface="Droid Serif"/>
            </a:endParaRPr>
          </a:p>
          <a:p>
            <a:pPr indent="0" lvl="0" marL="45720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00"/>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00"/>
              </a:solidFill>
              <a:latin typeface="Droid Serif"/>
              <a:ea typeface="Droid Serif"/>
              <a:cs typeface="Droid Serif"/>
              <a:sym typeface="Droid Serif"/>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Box </a:t>
            </a:r>
            <a:endParaRPr/>
          </a:p>
        </p:txBody>
      </p:sp>
      <p:sp>
        <p:nvSpPr>
          <p:cNvPr id="377" name="Google Shape;377;p52"/>
          <p:cNvSpPr txBox="1"/>
          <p:nvPr/>
        </p:nvSpPr>
        <p:spPr>
          <a:xfrm>
            <a:off x="413450" y="468850"/>
            <a:ext cx="6418800" cy="51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Setting Up A Basic Div Structure - </a:t>
            </a:r>
            <a:r>
              <a:rPr b="0" i="0" lang="en" sz="1800" u="none" cap="none" strike="noStrike">
                <a:solidFill>
                  <a:srgbClr val="FF0000"/>
                </a:solidFill>
                <a:latin typeface="Droid Serif"/>
                <a:ea typeface="Droid Serif"/>
                <a:cs typeface="Droid Serif"/>
                <a:sym typeface="Droid Serif"/>
              </a:rPr>
              <a:t>With Styling</a:t>
            </a:r>
            <a:endParaRPr/>
          </a:p>
        </p:txBody>
      </p:sp>
      <p:pic>
        <p:nvPicPr>
          <p:cNvPr id="378" name="Google Shape;378;p52"/>
          <p:cNvPicPr preferRelativeResize="0"/>
          <p:nvPr/>
        </p:nvPicPr>
        <p:blipFill rotWithShape="1">
          <a:blip r:embed="rId3">
            <a:alphaModFix/>
          </a:blip>
          <a:srcRect b="0" l="0" r="0" t="0"/>
          <a:stretch/>
        </p:blipFill>
        <p:spPr>
          <a:xfrm>
            <a:off x="2283400" y="924299"/>
            <a:ext cx="4066800" cy="3783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In Class Project</a:t>
            </a:r>
            <a:endParaRPr/>
          </a:p>
        </p:txBody>
      </p:sp>
      <p:sp>
        <p:nvSpPr>
          <p:cNvPr id="384" name="Google Shape;384;p53"/>
          <p:cNvSpPr txBox="1"/>
          <p:nvPr>
            <p:ph idx="1" type="body"/>
          </p:nvPr>
        </p:nvSpPr>
        <p:spPr>
          <a:xfrm>
            <a:off x="521400" y="593450"/>
            <a:ext cx="8101200" cy="3241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2"/>
              </a:buClr>
              <a:buSzPts val="1800"/>
              <a:buFont typeface="Droid Serif"/>
              <a:buChar char="⊡"/>
            </a:pPr>
            <a:r>
              <a:rPr b="0" i="0" lang="en" sz="1800" u="none" cap="none" strike="noStrike">
                <a:solidFill>
                  <a:schemeClr val="dk2"/>
                </a:solidFill>
                <a:latin typeface="Droid Serif"/>
                <a:ea typeface="Droid Serif"/>
                <a:cs typeface="Droid Serif"/>
                <a:sym typeface="Droid Serif"/>
              </a:rPr>
              <a:t>Construct/Convert the </a:t>
            </a:r>
            <a:r>
              <a:rPr lang="en" sz="1800">
                <a:solidFill>
                  <a:schemeClr val="dk2"/>
                </a:solidFill>
                <a:latin typeface="Droid Serif"/>
                <a:ea typeface="Droid Serif"/>
                <a:cs typeface="Droid Serif"/>
                <a:sym typeface="Droid Serif"/>
              </a:rPr>
              <a:t>following page using </a:t>
            </a:r>
            <a:r>
              <a:rPr b="1" lang="en" sz="1800">
                <a:solidFill>
                  <a:schemeClr val="dk2"/>
                </a:solidFill>
                <a:latin typeface="Droid Serif"/>
                <a:ea typeface="Droid Serif"/>
                <a:cs typeface="Droid Serif"/>
                <a:sym typeface="Droid Serif"/>
              </a:rPr>
              <a:t>HTML 5 Method</a:t>
            </a:r>
            <a:r>
              <a:rPr lang="en" sz="1800">
                <a:solidFill>
                  <a:schemeClr val="dk2"/>
                </a:solidFill>
                <a:latin typeface="Droid Serif"/>
                <a:ea typeface="Droid Serif"/>
                <a:cs typeface="Droid Serif"/>
                <a:sym typeface="Droid Serif"/>
              </a:rPr>
              <a:t> using </a:t>
            </a:r>
            <a:r>
              <a:rPr b="1" lang="en" sz="1800">
                <a:solidFill>
                  <a:schemeClr val="dk2"/>
                </a:solidFill>
                <a:latin typeface="Droid Serif"/>
                <a:ea typeface="Droid Serif"/>
                <a:cs typeface="Droid Serif"/>
                <a:sym typeface="Droid Serif"/>
              </a:rPr>
              <a:t>classes</a:t>
            </a:r>
            <a:r>
              <a:rPr lang="en" sz="1800">
                <a:solidFill>
                  <a:schemeClr val="dk2"/>
                </a:solidFill>
                <a:latin typeface="Droid Serif"/>
                <a:ea typeface="Droid Serif"/>
                <a:cs typeface="Droid Serif"/>
                <a:sym typeface="Droid Serif"/>
              </a:rPr>
              <a:t> or </a:t>
            </a:r>
            <a:r>
              <a:rPr b="1" lang="en" sz="1800">
                <a:solidFill>
                  <a:schemeClr val="dk2"/>
                </a:solidFill>
                <a:latin typeface="Droid Serif"/>
                <a:ea typeface="Droid Serif"/>
                <a:cs typeface="Droid Serif"/>
                <a:sym typeface="Droid Serif"/>
              </a:rPr>
              <a:t>ids</a:t>
            </a:r>
            <a:r>
              <a:rPr b="0" i="0" lang="en" sz="1800" u="none" cap="none" strike="noStrike">
                <a:solidFill>
                  <a:schemeClr val="dk2"/>
                </a:solidFill>
                <a:latin typeface="Droid Serif"/>
                <a:ea typeface="Droid Serif"/>
                <a:cs typeface="Droid Serif"/>
                <a:sym typeface="Droid Serif"/>
              </a:rPr>
              <a:t> and </a:t>
            </a:r>
            <a:r>
              <a:rPr lang="en" sz="1800">
                <a:solidFill>
                  <a:schemeClr val="dk2"/>
                </a:solidFill>
                <a:latin typeface="Droid Serif"/>
                <a:ea typeface="Droid Serif"/>
                <a:cs typeface="Droid Serif"/>
                <a:sym typeface="Droid Serif"/>
              </a:rPr>
              <a:t>linking to an</a:t>
            </a:r>
            <a:r>
              <a:rPr b="0" i="0" lang="en" sz="1800" u="none" cap="none" strike="noStrike">
                <a:solidFill>
                  <a:schemeClr val="dk2"/>
                </a:solidFill>
                <a:latin typeface="Droid Serif"/>
                <a:ea typeface="Droid Serif"/>
                <a:cs typeface="Droid Serif"/>
                <a:sym typeface="Droid Serif"/>
              </a:rPr>
              <a:t> external CSS stylesheet. </a:t>
            </a:r>
            <a:endParaRPr b="0" i="0" sz="18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Use % for widths, margin, and cellpadding. Use px for height</a:t>
            </a:r>
            <a:endParaRPr sz="1800">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Upload the page to your </a:t>
            </a:r>
            <a:r>
              <a:rPr lang="en" sz="1800">
                <a:solidFill>
                  <a:srgbClr val="0000FF"/>
                </a:solidFill>
                <a:latin typeface="Droid Serif"/>
                <a:ea typeface="Droid Serif"/>
                <a:cs typeface="Droid Serif"/>
                <a:sym typeface="Droid Serif"/>
              </a:rPr>
              <a:t>public_html/class-samples</a:t>
            </a:r>
            <a:r>
              <a:rPr lang="en" sz="1800">
                <a:solidFill>
                  <a:schemeClr val="dk2"/>
                </a:solidFill>
                <a:latin typeface="Droid Serif"/>
                <a:ea typeface="Droid Serif"/>
                <a:cs typeface="Droid Serif"/>
                <a:sym typeface="Droid Serif"/>
              </a:rPr>
              <a:t> directory and name the page</a:t>
            </a:r>
            <a:r>
              <a:rPr lang="en" sz="1800">
                <a:solidFill>
                  <a:srgbClr val="0000FF"/>
                </a:solidFill>
                <a:latin typeface="Droid Serif"/>
                <a:ea typeface="Droid Serif"/>
                <a:cs typeface="Droid Serif"/>
                <a:sym typeface="Droid Serif"/>
              </a:rPr>
              <a:t> html5-exercise2.html </a:t>
            </a:r>
            <a:endParaRPr sz="1800">
              <a:solidFill>
                <a:srgbClr val="0000FF"/>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rgbClr val="0000FF"/>
              </a:solidFill>
              <a:latin typeface="Droid Serif"/>
              <a:ea typeface="Droid Serif"/>
              <a:cs typeface="Droid Serif"/>
              <a:sym typeface="Droid Serif"/>
            </a:endParaRPr>
          </a:p>
          <a:p>
            <a:pPr indent="-342900" lvl="0" marL="457200" rtl="0" algn="l">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Upload your css to </a:t>
            </a:r>
            <a:r>
              <a:rPr lang="en" sz="1800">
                <a:solidFill>
                  <a:srgbClr val="0000FF"/>
                </a:solidFill>
                <a:latin typeface="Droid Serif"/>
                <a:ea typeface="Droid Serif"/>
                <a:cs typeface="Droid Serif"/>
                <a:sym typeface="Droid Serif"/>
              </a:rPr>
              <a:t>public_html/class-samples/css and name it html5-style2.css</a:t>
            </a:r>
            <a:endParaRPr sz="1800">
              <a:solidFill>
                <a:srgbClr val="0000FF"/>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Email instructor a link to your files</a:t>
            </a:r>
            <a:endParaRPr sz="1800">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latin typeface="Droid Serif"/>
              <a:ea typeface="Droid Serif"/>
              <a:cs typeface="Droid Serif"/>
              <a:sym typeface="Droid Serif"/>
            </a:endParaRPr>
          </a:p>
          <a:p>
            <a:pPr indent="0" lvl="0" marL="45720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00"/>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00"/>
              </a:solidFill>
              <a:latin typeface="Droid Serif"/>
              <a:ea typeface="Droid Serif"/>
              <a:cs typeface="Droid Serif"/>
              <a:sym typeface="Droid Serif"/>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4"/>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In Class Project</a:t>
            </a:r>
            <a:endParaRPr/>
          </a:p>
        </p:txBody>
      </p:sp>
      <p:pic>
        <p:nvPicPr>
          <p:cNvPr id="390" name="Google Shape;390;p54"/>
          <p:cNvPicPr preferRelativeResize="0"/>
          <p:nvPr/>
        </p:nvPicPr>
        <p:blipFill>
          <a:blip r:embed="rId3">
            <a:alphaModFix/>
          </a:blip>
          <a:stretch>
            <a:fillRect/>
          </a:stretch>
        </p:blipFill>
        <p:spPr>
          <a:xfrm>
            <a:off x="486175" y="349475"/>
            <a:ext cx="8171651" cy="43682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In Class Project</a:t>
            </a:r>
            <a:endParaRPr/>
          </a:p>
        </p:txBody>
      </p:sp>
      <p:sp>
        <p:nvSpPr>
          <p:cNvPr id="396" name="Google Shape;396;p55"/>
          <p:cNvSpPr txBox="1"/>
          <p:nvPr>
            <p:ph idx="1" type="body"/>
          </p:nvPr>
        </p:nvSpPr>
        <p:spPr>
          <a:xfrm>
            <a:off x="916650" y="783075"/>
            <a:ext cx="7660200" cy="3241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Add content provided by instructor and adjust styling to look like the screenshot. Links in both navs should hover</a:t>
            </a:r>
            <a:endParaRPr sz="1800">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rtl="0" algn="l">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Upload the page to your </a:t>
            </a:r>
            <a:r>
              <a:rPr lang="en" sz="1800">
                <a:solidFill>
                  <a:srgbClr val="0000FF"/>
                </a:solidFill>
                <a:latin typeface="Droid Serif"/>
                <a:ea typeface="Droid Serif"/>
                <a:cs typeface="Droid Serif"/>
                <a:sym typeface="Droid Serif"/>
              </a:rPr>
              <a:t>public_html/class-samples directory </a:t>
            </a:r>
            <a:r>
              <a:rPr lang="en" sz="1800">
                <a:solidFill>
                  <a:schemeClr val="dk2"/>
                </a:solidFill>
                <a:latin typeface="Droid Serif"/>
                <a:ea typeface="Droid Serif"/>
                <a:cs typeface="Droid Serif"/>
                <a:sym typeface="Droid Serif"/>
              </a:rPr>
              <a:t>and name the page </a:t>
            </a:r>
            <a:r>
              <a:rPr lang="en" sz="1800">
                <a:solidFill>
                  <a:srgbClr val="0000FF"/>
                </a:solidFill>
                <a:latin typeface="Droid Serif"/>
                <a:ea typeface="Droid Serif"/>
                <a:cs typeface="Droid Serif"/>
                <a:sym typeface="Droid Serif"/>
              </a:rPr>
              <a:t>html5-exercise3.html </a:t>
            </a:r>
            <a:endParaRPr sz="1800">
              <a:solidFill>
                <a:srgbClr val="0000FF"/>
              </a:solidFill>
              <a:latin typeface="Droid Serif"/>
              <a:ea typeface="Droid Serif"/>
              <a:cs typeface="Droid Serif"/>
              <a:sym typeface="Droid Serif"/>
            </a:endParaRPr>
          </a:p>
          <a:p>
            <a:pPr indent="0" lvl="0" marL="0" rtl="0" algn="l">
              <a:spcBef>
                <a:spcPts val="0"/>
              </a:spcBef>
              <a:spcAft>
                <a:spcPts val="0"/>
              </a:spcAft>
              <a:buNone/>
            </a:pPr>
            <a:r>
              <a:t/>
            </a:r>
            <a:endParaRPr sz="1800">
              <a:solidFill>
                <a:srgbClr val="0000FF"/>
              </a:solidFill>
              <a:latin typeface="Droid Serif"/>
              <a:ea typeface="Droid Serif"/>
              <a:cs typeface="Droid Serif"/>
              <a:sym typeface="Droid Serif"/>
            </a:endParaRPr>
          </a:p>
          <a:p>
            <a:pPr indent="-342900" lvl="0" marL="457200" rtl="0" algn="l">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Upload the images to </a:t>
            </a:r>
            <a:r>
              <a:rPr lang="en" sz="1800">
                <a:solidFill>
                  <a:srgbClr val="0000FF"/>
                </a:solidFill>
                <a:latin typeface="Droid Serif"/>
                <a:ea typeface="Droid Serif"/>
                <a:cs typeface="Droid Serif"/>
                <a:sym typeface="Droid Serif"/>
              </a:rPr>
              <a:t>public_html/class-samples/images</a:t>
            </a:r>
            <a:endParaRPr sz="1800">
              <a:solidFill>
                <a:srgbClr val="0000FF"/>
              </a:solidFill>
              <a:latin typeface="Droid Serif"/>
              <a:ea typeface="Droid Serif"/>
              <a:cs typeface="Droid Serif"/>
              <a:sym typeface="Droid Serif"/>
            </a:endParaRPr>
          </a:p>
          <a:p>
            <a:pPr indent="0" lvl="0" marL="0" rtl="0" algn="l">
              <a:spcBef>
                <a:spcPts val="0"/>
              </a:spcBef>
              <a:spcAft>
                <a:spcPts val="0"/>
              </a:spcAft>
              <a:buClr>
                <a:srgbClr val="000000"/>
              </a:buClr>
              <a:buSzPts val="1100"/>
              <a:buFont typeface="Arial"/>
              <a:buNone/>
            </a:pPr>
            <a:r>
              <a:t/>
            </a:r>
            <a:endParaRPr sz="1800">
              <a:solidFill>
                <a:srgbClr val="0000FF"/>
              </a:solidFill>
              <a:latin typeface="Droid Serif"/>
              <a:ea typeface="Droid Serif"/>
              <a:cs typeface="Droid Serif"/>
              <a:sym typeface="Droid Serif"/>
            </a:endParaRPr>
          </a:p>
          <a:p>
            <a:pPr indent="-342900" lvl="0" marL="457200" rtl="0" algn="l">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Upload your css to </a:t>
            </a:r>
            <a:r>
              <a:rPr lang="en" sz="1800">
                <a:solidFill>
                  <a:srgbClr val="0000FF"/>
                </a:solidFill>
                <a:latin typeface="Droid Serif"/>
                <a:ea typeface="Droid Serif"/>
                <a:cs typeface="Droid Serif"/>
                <a:sym typeface="Droid Serif"/>
              </a:rPr>
              <a:t>public_html/class-samples/css and name it html5-style3-css</a:t>
            </a:r>
            <a:endParaRPr sz="1800">
              <a:solidFill>
                <a:srgbClr val="0000FF"/>
              </a:solidFill>
              <a:latin typeface="Droid Serif"/>
              <a:ea typeface="Droid Serif"/>
              <a:cs typeface="Droid Serif"/>
              <a:sym typeface="Droid Serif"/>
            </a:endParaRPr>
          </a:p>
          <a:p>
            <a:pPr indent="0" lvl="0" marL="0" rtl="0" algn="l">
              <a:spcBef>
                <a:spcPts val="0"/>
              </a:spcBef>
              <a:spcAft>
                <a:spcPts val="0"/>
              </a:spcAft>
              <a:buClr>
                <a:srgbClr val="000000"/>
              </a:buClr>
              <a:buSzPts val="1100"/>
              <a:buFont typeface="Arial"/>
              <a:buNone/>
            </a:pPr>
            <a:r>
              <a:t/>
            </a:r>
            <a:endParaRPr sz="1800">
              <a:solidFill>
                <a:schemeClr val="dk2"/>
              </a:solidFill>
              <a:latin typeface="Droid Serif"/>
              <a:ea typeface="Droid Serif"/>
              <a:cs typeface="Droid Serif"/>
              <a:sym typeface="Droid Serif"/>
            </a:endParaRPr>
          </a:p>
          <a:p>
            <a:pPr indent="-342900" lvl="0" marL="457200" rtl="0" algn="l">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Email instructor a link to your files</a:t>
            </a:r>
            <a:endParaRPr sz="2400">
              <a:solidFill>
                <a:srgbClr val="0000FF"/>
              </a:solidFill>
              <a:latin typeface="Droid Serif"/>
              <a:ea typeface="Droid Serif"/>
              <a:cs typeface="Droid Serif"/>
              <a:sym typeface="Droid Serif"/>
            </a:endParaRPr>
          </a:p>
          <a:p>
            <a:pPr indent="0" lvl="0" marL="0" rtl="0" algn="l">
              <a:spcBef>
                <a:spcPts val="0"/>
              </a:spcBef>
              <a:spcAft>
                <a:spcPts val="0"/>
              </a:spcAft>
              <a:buNone/>
            </a:pPr>
            <a:r>
              <a:t/>
            </a:r>
            <a:endParaRPr sz="2400">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Clr>
                <a:srgbClr val="CCCCCC"/>
              </a:buClr>
              <a:buFont typeface="Droid Serif"/>
              <a:buNone/>
            </a:pPr>
            <a:r>
              <a:t/>
            </a:r>
            <a:endParaRPr b="0" i="0" sz="2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CCCCC"/>
              </a:buClr>
              <a:buFont typeface="Droid Serif"/>
              <a:buNone/>
            </a:pPr>
            <a:r>
              <a:t/>
            </a:r>
            <a:endParaRPr b="0" i="0" sz="2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6"/>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In Class Project</a:t>
            </a:r>
            <a:endParaRPr/>
          </a:p>
        </p:txBody>
      </p:sp>
      <p:pic>
        <p:nvPicPr>
          <p:cNvPr id="402" name="Google Shape;402;p56"/>
          <p:cNvPicPr preferRelativeResize="0"/>
          <p:nvPr/>
        </p:nvPicPr>
        <p:blipFill>
          <a:blip r:embed="rId3">
            <a:alphaModFix/>
          </a:blip>
          <a:stretch>
            <a:fillRect/>
          </a:stretch>
        </p:blipFill>
        <p:spPr>
          <a:xfrm>
            <a:off x="1537302" y="435538"/>
            <a:ext cx="6419599" cy="42724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7"/>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Homework</a:t>
            </a:r>
            <a:endParaRPr/>
          </a:p>
        </p:txBody>
      </p:sp>
      <p:sp>
        <p:nvSpPr>
          <p:cNvPr id="408" name="Google Shape;408;p57"/>
          <p:cNvSpPr txBox="1"/>
          <p:nvPr>
            <p:ph idx="1" type="body"/>
          </p:nvPr>
        </p:nvSpPr>
        <p:spPr>
          <a:xfrm>
            <a:off x="567925" y="746750"/>
            <a:ext cx="8124900" cy="3241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2"/>
              </a:buClr>
              <a:buSzPts val="2400"/>
              <a:buFont typeface="Droid Serif"/>
              <a:buChar char="⊡"/>
            </a:pPr>
            <a:r>
              <a:rPr lang="en" sz="2400">
                <a:solidFill>
                  <a:schemeClr val="dk2"/>
                </a:solidFill>
                <a:latin typeface="Droid Serif"/>
                <a:ea typeface="Droid Serif"/>
                <a:cs typeface="Droid Serif"/>
                <a:sym typeface="Droid Serif"/>
              </a:rPr>
              <a:t>Complete and </a:t>
            </a:r>
            <a:r>
              <a:rPr b="0" i="0" lang="en" sz="2400" u="none" cap="none" strike="noStrike">
                <a:solidFill>
                  <a:schemeClr val="dk2"/>
                </a:solidFill>
                <a:latin typeface="Droid Serif"/>
                <a:ea typeface="Droid Serif"/>
                <a:cs typeface="Droid Serif"/>
                <a:sym typeface="Droid Serif"/>
              </a:rPr>
              <a:t>Upload </a:t>
            </a:r>
            <a:r>
              <a:rPr lang="en" sz="2400">
                <a:solidFill>
                  <a:schemeClr val="dk2"/>
                </a:solidFill>
                <a:latin typeface="Droid Serif"/>
                <a:ea typeface="Droid Serif"/>
                <a:cs typeface="Droid Serif"/>
                <a:sym typeface="Droid Serif"/>
              </a:rPr>
              <a:t>exercises</a:t>
            </a:r>
            <a:r>
              <a:rPr b="0" i="0" lang="en" sz="2400" u="none" cap="none" strike="noStrike">
                <a:solidFill>
                  <a:schemeClr val="dk2"/>
                </a:solidFill>
                <a:latin typeface="Droid Serif"/>
                <a:ea typeface="Droid Serif"/>
                <a:cs typeface="Droid Serif"/>
                <a:sym typeface="Droid Serif"/>
              </a:rPr>
              <a:t> to web server samples folder</a:t>
            </a:r>
            <a:endParaRPr/>
          </a:p>
          <a:p>
            <a:pPr indent="0" lvl="0" marL="0" marR="0" rtl="0" algn="l">
              <a:lnSpc>
                <a:spcPct val="100000"/>
              </a:lnSpc>
              <a:spcBef>
                <a:spcPts val="0"/>
              </a:spcBef>
              <a:spcAft>
                <a:spcPts val="0"/>
              </a:spcAft>
              <a:buClr>
                <a:srgbClr val="CCCCCC"/>
              </a:buClr>
              <a:buFont typeface="Droid Serif"/>
              <a:buNone/>
            </a:pPr>
            <a:r>
              <a:t/>
            </a:r>
            <a:endParaRPr b="0" i="0" sz="2400" u="none" cap="none" strike="noStrike">
              <a:solidFill>
                <a:schemeClr val="dk2"/>
              </a:solidFill>
              <a:latin typeface="Droid Serif"/>
              <a:ea typeface="Droid Serif"/>
              <a:cs typeface="Droid Serif"/>
              <a:sym typeface="Droid Serif"/>
            </a:endParaRPr>
          </a:p>
          <a:p>
            <a:pPr indent="-381000" lvl="0" marL="457200" marR="0" rtl="0" algn="l">
              <a:lnSpc>
                <a:spcPct val="100000"/>
              </a:lnSpc>
              <a:spcBef>
                <a:spcPts val="0"/>
              </a:spcBef>
              <a:spcAft>
                <a:spcPts val="0"/>
              </a:spcAft>
              <a:buClr>
                <a:schemeClr val="dk2"/>
              </a:buClr>
              <a:buSzPts val="2400"/>
              <a:buFont typeface="Droid Serif"/>
              <a:buChar char="⊡"/>
            </a:pPr>
            <a:r>
              <a:rPr lang="en" sz="2400">
                <a:solidFill>
                  <a:schemeClr val="dk2"/>
                </a:solidFill>
                <a:latin typeface="Droid Serif"/>
                <a:ea typeface="Droid Serif"/>
                <a:cs typeface="Droid Serif"/>
                <a:sym typeface="Droid Serif"/>
              </a:rPr>
              <a:t>Read through CSS Materials</a:t>
            </a:r>
            <a:endParaRPr sz="2400">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2400">
              <a:solidFill>
                <a:schemeClr val="dk2"/>
              </a:solidFill>
              <a:latin typeface="Droid Serif"/>
              <a:ea typeface="Droid Serif"/>
              <a:cs typeface="Droid Serif"/>
              <a:sym typeface="Droid Serif"/>
            </a:endParaRPr>
          </a:p>
          <a:p>
            <a:pPr indent="-381000" lvl="0" marL="457200" marR="0" rtl="0" algn="l">
              <a:lnSpc>
                <a:spcPct val="100000"/>
              </a:lnSpc>
              <a:spcBef>
                <a:spcPts val="0"/>
              </a:spcBef>
              <a:spcAft>
                <a:spcPts val="0"/>
              </a:spcAft>
              <a:buClr>
                <a:schemeClr val="dk2"/>
              </a:buClr>
              <a:buSzPts val="2400"/>
              <a:buFont typeface="Droid Serif"/>
              <a:buChar char="⊡"/>
            </a:pPr>
            <a:r>
              <a:rPr lang="en" sz="2400">
                <a:solidFill>
                  <a:schemeClr val="dk2"/>
                </a:solidFill>
                <a:latin typeface="Droid Serif"/>
                <a:ea typeface="Droid Serif"/>
                <a:cs typeface="Droid Serif"/>
                <a:sym typeface="Droid Serif"/>
              </a:rPr>
              <a:t>Treehouse</a:t>
            </a:r>
            <a:endParaRPr sz="2400">
              <a:solidFill>
                <a:schemeClr val="dk2"/>
              </a:solidFill>
              <a:latin typeface="Droid Serif"/>
              <a:ea typeface="Droid Serif"/>
              <a:cs typeface="Droid Serif"/>
              <a:sym typeface="Droid Serif"/>
            </a:endParaRPr>
          </a:p>
          <a:p>
            <a:pPr indent="457200" lvl="0" marL="0" rtl="0" algn="l">
              <a:lnSpc>
                <a:spcPct val="180000"/>
              </a:lnSpc>
              <a:spcBef>
                <a:spcPts val="0"/>
              </a:spcBef>
              <a:spcAft>
                <a:spcPts val="0"/>
              </a:spcAft>
              <a:buNone/>
            </a:pPr>
            <a:r>
              <a:rPr b="1" lang="en" u="sng">
                <a:solidFill>
                  <a:schemeClr val="hlink"/>
                </a:solidFill>
                <a:latin typeface="Consolas"/>
                <a:ea typeface="Consolas"/>
                <a:cs typeface="Consolas"/>
                <a:sym typeface="Consolas"/>
                <a:hlinkClick r:id="rId3"/>
              </a:rPr>
              <a:t>https://teamtreehouse.com/library/css-basics</a:t>
            </a:r>
            <a:endParaRPr b="1">
              <a:solidFill>
                <a:schemeClr val="dk1"/>
              </a:solidFill>
              <a:latin typeface="Consolas"/>
              <a:ea typeface="Consolas"/>
              <a:cs typeface="Consolas"/>
              <a:sym typeface="Consolas"/>
            </a:endParaRPr>
          </a:p>
          <a:p>
            <a:pPr indent="457200" lvl="0" marL="0" marR="0" rtl="0" algn="l">
              <a:lnSpc>
                <a:spcPct val="100000"/>
              </a:lnSpc>
              <a:spcBef>
                <a:spcPts val="0"/>
              </a:spcBef>
              <a:spcAft>
                <a:spcPts val="0"/>
              </a:spcAft>
              <a:buNone/>
            </a:pPr>
            <a:r>
              <a:rPr b="1" lang="en" u="sng">
                <a:solidFill>
                  <a:schemeClr val="hlink"/>
                </a:solidFill>
                <a:latin typeface="Consolas"/>
                <a:ea typeface="Consolas"/>
                <a:cs typeface="Consolas"/>
                <a:sym typeface="Consolas"/>
                <a:hlinkClick r:id="rId4"/>
              </a:rPr>
              <a:t>https://teamtreehouse.com/library/how-to-make-a-website</a:t>
            </a:r>
            <a:endParaRPr/>
          </a:p>
          <a:p>
            <a:pPr indent="0" lvl="0" marL="0" marR="0" rtl="0" algn="l">
              <a:lnSpc>
                <a:spcPct val="100000"/>
              </a:lnSpc>
              <a:spcBef>
                <a:spcPts val="0"/>
              </a:spcBef>
              <a:spcAft>
                <a:spcPts val="0"/>
              </a:spcAft>
              <a:buClr>
                <a:srgbClr val="CCCCCC"/>
              </a:buClr>
              <a:buFont typeface="Droid Serif"/>
              <a:buNone/>
            </a:pPr>
            <a:r>
              <a:t/>
            </a:r>
            <a:endParaRPr b="0" i="0" sz="2400" u="none" cap="none" strike="noStrike">
              <a:solidFill>
                <a:schemeClr val="dk2"/>
              </a:solidFill>
              <a:latin typeface="Droid Serif"/>
              <a:ea typeface="Droid Serif"/>
              <a:cs typeface="Droid Serif"/>
              <a:sym typeface="Droid Serif"/>
            </a:endParaRPr>
          </a:p>
          <a:p>
            <a:pPr indent="-381000" lvl="0" marL="457200" marR="0" rtl="0" algn="l">
              <a:lnSpc>
                <a:spcPct val="100000"/>
              </a:lnSpc>
              <a:spcBef>
                <a:spcPts val="0"/>
              </a:spcBef>
              <a:spcAft>
                <a:spcPts val="0"/>
              </a:spcAft>
              <a:buClr>
                <a:schemeClr val="dk2"/>
              </a:buClr>
              <a:buSzPts val="2400"/>
              <a:buFont typeface="Droid Serif"/>
              <a:buChar char="⊡"/>
            </a:pPr>
            <a:r>
              <a:rPr b="0" i="0" lang="en" sz="2400" u="none" cap="none" strike="noStrike">
                <a:solidFill>
                  <a:schemeClr val="dk2"/>
                </a:solidFill>
                <a:latin typeface="Droid Serif"/>
                <a:ea typeface="Droid Serif"/>
                <a:cs typeface="Droid Serif"/>
                <a:sym typeface="Droid Serif"/>
              </a:rPr>
              <a:t>Finish </a:t>
            </a:r>
            <a:r>
              <a:rPr b="0" i="0" lang="en" sz="2400" u="none" cap="none" strike="noStrike">
                <a:solidFill>
                  <a:srgbClr val="FF0000"/>
                </a:solidFill>
                <a:latin typeface="Droid Serif"/>
                <a:ea typeface="Droid Serif"/>
                <a:cs typeface="Droid Serif"/>
                <a:sym typeface="Droid Serif"/>
              </a:rPr>
              <a:t>All</a:t>
            </a:r>
            <a:r>
              <a:rPr b="0" i="0" lang="en" sz="2400" u="none" cap="none" strike="noStrike">
                <a:solidFill>
                  <a:schemeClr val="dk2"/>
                </a:solidFill>
                <a:latin typeface="Droid Serif"/>
                <a:ea typeface="Droid Serif"/>
                <a:cs typeface="Droid Serif"/>
                <a:sym typeface="Droid Serif"/>
              </a:rPr>
              <a:t> HTML and Sample CSS projects</a:t>
            </a:r>
            <a:r>
              <a:rPr lang="en" sz="2400">
                <a:solidFill>
                  <a:schemeClr val="dk2"/>
                </a:solidFill>
                <a:latin typeface="Droid Serif"/>
                <a:ea typeface="Droid Serif"/>
                <a:cs typeface="Droid Serif"/>
                <a:sym typeface="Droid Serif"/>
              </a:rPr>
              <a:t>, upload them and send links to instructor</a:t>
            </a:r>
            <a:endParaRPr/>
          </a:p>
          <a:p>
            <a:pPr indent="0" lvl="0" marL="457200" marR="0" rtl="0" algn="l">
              <a:lnSpc>
                <a:spcPct val="100000"/>
              </a:lnSpc>
              <a:spcBef>
                <a:spcPts val="0"/>
              </a:spcBef>
              <a:spcAft>
                <a:spcPts val="0"/>
              </a:spcAft>
              <a:buClr>
                <a:srgbClr val="CCCCCC"/>
              </a:buClr>
              <a:buFont typeface="Droid Serif"/>
              <a:buNone/>
            </a:pPr>
            <a:r>
              <a:t/>
            </a:r>
            <a:endParaRPr b="0" i="0" sz="2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CCCCC"/>
              </a:buClr>
              <a:buFont typeface="Droid Serif"/>
              <a:buNone/>
            </a:pPr>
            <a:r>
              <a:t/>
            </a:r>
            <a:endParaRPr b="0" i="0" sz="2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8"/>
          <p:cNvSpPr txBox="1"/>
          <p:nvPr>
            <p:ph type="ctrTitle"/>
          </p:nvPr>
        </p:nvSpPr>
        <p:spPr>
          <a:xfrm>
            <a:off x="1933200" y="2189999"/>
            <a:ext cx="5277599" cy="447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434343"/>
              </a:buClr>
              <a:buFont typeface="Montserrat"/>
              <a:buNone/>
            </a:pPr>
            <a:r>
              <a:rPr b="0" i="0" lang="en" sz="2400" u="none" cap="none" strike="noStrike">
                <a:solidFill>
                  <a:srgbClr val="434343"/>
                </a:solidFill>
                <a:latin typeface="Montserrat"/>
                <a:ea typeface="Montserrat"/>
                <a:cs typeface="Montserrat"/>
                <a:sym typeface="Montserrat"/>
              </a:rPr>
              <a:t>End</a:t>
            </a:r>
            <a:endParaRPr/>
          </a:p>
        </p:txBody>
      </p:sp>
      <p:sp>
        <p:nvSpPr>
          <p:cNvPr id="414" name="Google Shape;414;p58"/>
          <p:cNvSpPr txBox="1"/>
          <p:nvPr/>
        </p:nvSpPr>
        <p:spPr>
          <a:xfrm>
            <a:off x="3858675" y="528406"/>
            <a:ext cx="1426499" cy="5570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Montserrat"/>
              <a:buNone/>
            </a:pPr>
            <a:r>
              <a:rPr b="1" i="0" lang="en" sz="2400" u="none" cap="none" strike="noStrike">
                <a:solidFill>
                  <a:srgbClr val="FFFFFF"/>
                </a:solidFill>
                <a:latin typeface="Montserrat"/>
                <a:ea typeface="Montserrat"/>
                <a:cs typeface="Montserrat"/>
                <a:sym typeface="Montserrat"/>
              </a:rPr>
              <a:t>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1200">
                <a:solidFill>
                  <a:srgbClr val="999999"/>
                </a:solidFill>
                <a:latin typeface="Montserrat"/>
                <a:ea typeface="Montserrat"/>
                <a:cs typeface="Montserrat"/>
                <a:sym typeface="Montserrat"/>
              </a:rPr>
              <a:t>CSS 2</a:t>
            </a:r>
            <a:endParaRPr/>
          </a:p>
        </p:txBody>
      </p:sp>
      <p:pic>
        <p:nvPicPr>
          <p:cNvPr id="78" name="Google Shape;78;p16"/>
          <p:cNvPicPr preferRelativeResize="0"/>
          <p:nvPr/>
        </p:nvPicPr>
        <p:blipFill>
          <a:blip r:embed="rId3">
            <a:alphaModFix/>
          </a:blip>
          <a:stretch>
            <a:fillRect/>
          </a:stretch>
        </p:blipFill>
        <p:spPr>
          <a:xfrm>
            <a:off x="350138" y="360526"/>
            <a:ext cx="8443723" cy="4316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1200">
                <a:solidFill>
                  <a:srgbClr val="999999"/>
                </a:solidFill>
                <a:latin typeface="Montserrat"/>
                <a:ea typeface="Montserrat"/>
                <a:cs typeface="Montserrat"/>
                <a:sym typeface="Montserrat"/>
              </a:rPr>
              <a:t>CSS 2</a:t>
            </a:r>
            <a:endParaRPr/>
          </a:p>
        </p:txBody>
      </p:sp>
      <p:sp>
        <p:nvSpPr>
          <p:cNvPr id="84" name="Google Shape;84;p17"/>
          <p:cNvSpPr txBox="1"/>
          <p:nvPr/>
        </p:nvSpPr>
        <p:spPr>
          <a:xfrm>
            <a:off x="499575" y="422200"/>
            <a:ext cx="5734500" cy="49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Droid Serif"/>
                <a:ea typeface="Droid Serif"/>
                <a:cs typeface="Droid Serif"/>
                <a:sym typeface="Droid Serif"/>
              </a:rPr>
              <a:t>Summary of Page Layout Methods:</a:t>
            </a:r>
            <a:endParaRPr/>
          </a:p>
        </p:txBody>
      </p:sp>
      <p:sp>
        <p:nvSpPr>
          <p:cNvPr id="85" name="Google Shape;85;p17"/>
          <p:cNvSpPr txBox="1"/>
          <p:nvPr/>
        </p:nvSpPr>
        <p:spPr>
          <a:xfrm>
            <a:off x="384600" y="1095275"/>
            <a:ext cx="8410800" cy="38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latin typeface="Droid Serif"/>
                <a:ea typeface="Droid Serif"/>
                <a:cs typeface="Droid Serif"/>
                <a:sym typeface="Droid Serif"/>
              </a:rPr>
              <a:t>  Tables (old method)			   Normal Flow Divs (still used)	      Normal Flow HTML5 (new)</a:t>
            </a:r>
            <a:endParaRPr>
              <a:solidFill>
                <a:srgbClr val="0000FF"/>
              </a:solidFill>
              <a:latin typeface="Droid Serif"/>
              <a:ea typeface="Droid Serif"/>
              <a:cs typeface="Droid Serif"/>
              <a:sym typeface="Droid Serif"/>
            </a:endParaRPr>
          </a:p>
        </p:txBody>
      </p:sp>
      <p:pic>
        <p:nvPicPr>
          <p:cNvPr id="86" name="Google Shape;86;p17"/>
          <p:cNvPicPr preferRelativeResize="0"/>
          <p:nvPr/>
        </p:nvPicPr>
        <p:blipFill>
          <a:blip r:embed="rId3">
            <a:alphaModFix/>
          </a:blip>
          <a:stretch>
            <a:fillRect/>
          </a:stretch>
        </p:blipFill>
        <p:spPr>
          <a:xfrm>
            <a:off x="6470950" y="1573750"/>
            <a:ext cx="1619250" cy="2847975"/>
          </a:xfrm>
          <a:prstGeom prst="rect">
            <a:avLst/>
          </a:prstGeom>
          <a:noFill/>
          <a:ln>
            <a:noFill/>
          </a:ln>
        </p:spPr>
      </p:pic>
      <p:pic>
        <p:nvPicPr>
          <p:cNvPr id="87" name="Google Shape;87;p17"/>
          <p:cNvPicPr preferRelativeResize="0"/>
          <p:nvPr/>
        </p:nvPicPr>
        <p:blipFill>
          <a:blip r:embed="rId4">
            <a:alphaModFix/>
          </a:blip>
          <a:stretch>
            <a:fillRect/>
          </a:stretch>
        </p:blipFill>
        <p:spPr>
          <a:xfrm>
            <a:off x="3840625" y="1573750"/>
            <a:ext cx="1562100" cy="1905000"/>
          </a:xfrm>
          <a:prstGeom prst="rect">
            <a:avLst/>
          </a:prstGeom>
          <a:noFill/>
          <a:ln>
            <a:noFill/>
          </a:ln>
        </p:spPr>
      </p:pic>
      <p:pic>
        <p:nvPicPr>
          <p:cNvPr id="88" name="Google Shape;88;p17"/>
          <p:cNvPicPr preferRelativeResize="0"/>
          <p:nvPr/>
        </p:nvPicPr>
        <p:blipFill>
          <a:blip r:embed="rId5">
            <a:alphaModFix/>
          </a:blip>
          <a:stretch>
            <a:fillRect/>
          </a:stretch>
        </p:blipFill>
        <p:spPr>
          <a:xfrm>
            <a:off x="384600" y="1573750"/>
            <a:ext cx="3086100" cy="3019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1200">
                <a:solidFill>
                  <a:srgbClr val="999999"/>
                </a:solidFill>
                <a:latin typeface="Montserrat"/>
                <a:ea typeface="Montserrat"/>
                <a:cs typeface="Montserrat"/>
                <a:sym typeface="Montserrat"/>
              </a:rPr>
              <a:t>CSS 2</a:t>
            </a:r>
            <a:endParaRPr/>
          </a:p>
        </p:txBody>
      </p:sp>
      <p:sp>
        <p:nvSpPr>
          <p:cNvPr id="94" name="Google Shape;94;p18"/>
          <p:cNvSpPr txBox="1"/>
          <p:nvPr/>
        </p:nvSpPr>
        <p:spPr>
          <a:xfrm>
            <a:off x="499575" y="422200"/>
            <a:ext cx="5734500" cy="49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Droid Serif"/>
                <a:ea typeface="Droid Serif"/>
                <a:cs typeface="Droid Serif"/>
                <a:sym typeface="Droid Serif"/>
              </a:rPr>
              <a:t>CSS </a:t>
            </a:r>
            <a:r>
              <a:rPr lang="en" sz="2400">
                <a:solidFill>
                  <a:schemeClr val="dk1"/>
                </a:solidFill>
                <a:latin typeface="Droid Serif"/>
                <a:ea typeface="Droid Serif"/>
                <a:cs typeface="Droid Serif"/>
                <a:sym typeface="Droid Serif"/>
              </a:rPr>
              <a:t>Selectors:</a:t>
            </a:r>
            <a:endParaRPr/>
          </a:p>
        </p:txBody>
      </p:sp>
      <p:sp>
        <p:nvSpPr>
          <p:cNvPr id="95" name="Google Shape;95;p18"/>
          <p:cNvSpPr txBox="1"/>
          <p:nvPr/>
        </p:nvSpPr>
        <p:spPr>
          <a:xfrm>
            <a:off x="447925" y="1095275"/>
            <a:ext cx="8347500" cy="3894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1800">
                <a:solidFill>
                  <a:srgbClr val="0000FF"/>
                </a:solidFill>
                <a:latin typeface="Droid Serif"/>
                <a:ea typeface="Droid Serif"/>
                <a:cs typeface="Droid Serif"/>
                <a:sym typeface="Droid Serif"/>
              </a:rPr>
              <a:t>HTML Tags</a:t>
            </a:r>
            <a:r>
              <a:rPr lang="en" sz="1800">
                <a:solidFill>
                  <a:srgbClr val="0000FF"/>
                </a:solidFill>
                <a:latin typeface="Droid Serif"/>
                <a:ea typeface="Droid Serif"/>
                <a:cs typeface="Droid Serif"/>
                <a:sym typeface="Droid Serif"/>
              </a:rPr>
              <a:t>				#IDs and .Classes				HTML5 Tags</a:t>
            </a:r>
            <a:endParaRPr sz="1800">
              <a:solidFill>
                <a:srgbClr val="0000FF"/>
              </a:solidFill>
              <a:latin typeface="Droid Serif"/>
              <a:ea typeface="Droid Serif"/>
              <a:cs typeface="Droid Serif"/>
              <a:sym typeface="Droid Serif"/>
            </a:endParaRPr>
          </a:p>
        </p:txBody>
      </p:sp>
      <p:pic>
        <p:nvPicPr>
          <p:cNvPr id="96" name="Google Shape;96;p18"/>
          <p:cNvPicPr preferRelativeResize="0"/>
          <p:nvPr/>
        </p:nvPicPr>
        <p:blipFill>
          <a:blip r:embed="rId3">
            <a:alphaModFix/>
          </a:blip>
          <a:stretch>
            <a:fillRect/>
          </a:stretch>
        </p:blipFill>
        <p:spPr>
          <a:xfrm>
            <a:off x="6842650" y="1573750"/>
            <a:ext cx="1619250" cy="3038475"/>
          </a:xfrm>
          <a:prstGeom prst="rect">
            <a:avLst/>
          </a:prstGeom>
          <a:noFill/>
          <a:ln>
            <a:noFill/>
          </a:ln>
        </p:spPr>
      </p:pic>
      <p:pic>
        <p:nvPicPr>
          <p:cNvPr id="97" name="Google Shape;97;p18"/>
          <p:cNvPicPr preferRelativeResize="0"/>
          <p:nvPr/>
        </p:nvPicPr>
        <p:blipFill>
          <a:blip r:embed="rId4">
            <a:alphaModFix/>
          </a:blip>
          <a:stretch>
            <a:fillRect/>
          </a:stretch>
        </p:blipFill>
        <p:spPr>
          <a:xfrm>
            <a:off x="4043363" y="1665150"/>
            <a:ext cx="1057275" cy="2638425"/>
          </a:xfrm>
          <a:prstGeom prst="rect">
            <a:avLst/>
          </a:prstGeom>
          <a:noFill/>
          <a:ln>
            <a:noFill/>
          </a:ln>
        </p:spPr>
      </p:pic>
      <p:pic>
        <p:nvPicPr>
          <p:cNvPr id="98" name="Google Shape;98;p18"/>
          <p:cNvPicPr preferRelativeResize="0"/>
          <p:nvPr/>
        </p:nvPicPr>
        <p:blipFill>
          <a:blip r:embed="rId5">
            <a:alphaModFix/>
          </a:blip>
          <a:stretch>
            <a:fillRect/>
          </a:stretch>
        </p:blipFill>
        <p:spPr>
          <a:xfrm>
            <a:off x="590234" y="1573750"/>
            <a:ext cx="2493316" cy="303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idx="4294967295" type="ctrTitle"/>
          </p:nvPr>
        </p:nvSpPr>
        <p:spPr>
          <a:xfrm>
            <a:off x="1603800" y="1803599"/>
            <a:ext cx="5936400" cy="1159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4800">
                <a:solidFill>
                  <a:srgbClr val="FF9E00"/>
                </a:solidFill>
                <a:latin typeface="Montserrat"/>
                <a:ea typeface="Montserrat"/>
                <a:cs typeface="Montserrat"/>
                <a:sym typeface="Montserrat"/>
              </a:rPr>
              <a:t>Coding Exercise</a:t>
            </a:r>
            <a:endParaRPr/>
          </a:p>
        </p:txBody>
      </p:sp>
      <p:grpSp>
        <p:nvGrpSpPr>
          <p:cNvPr id="104" name="Google Shape;104;p19"/>
          <p:cNvGrpSpPr/>
          <p:nvPr/>
        </p:nvGrpSpPr>
        <p:grpSpPr>
          <a:xfrm>
            <a:off x="4233534" y="499007"/>
            <a:ext cx="677029" cy="1103728"/>
            <a:chOff x="6730350" y="2315900"/>
            <a:chExt cx="257700" cy="420100"/>
          </a:xfrm>
        </p:grpSpPr>
        <p:sp>
          <p:nvSpPr>
            <p:cNvPr id="105" name="Google Shape;105;p19"/>
            <p:cNvSpPr/>
            <p:nvPr/>
          </p:nvSpPr>
          <p:spPr>
            <a:xfrm>
              <a:off x="6807900" y="26712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06" name="Google Shape;106;p19"/>
            <p:cNvSpPr/>
            <p:nvPr/>
          </p:nvSpPr>
          <p:spPr>
            <a:xfrm>
              <a:off x="6807900" y="26364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07" name="Google Shape;107;p19"/>
            <p:cNvSpPr/>
            <p:nvPr/>
          </p:nvSpPr>
          <p:spPr>
            <a:xfrm>
              <a:off x="6807900" y="2706075"/>
              <a:ext cx="102600" cy="29925"/>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08" name="Google Shape;108;p19"/>
            <p:cNvSpPr/>
            <p:nvPr/>
          </p:nvSpPr>
          <p:spPr>
            <a:xfrm>
              <a:off x="6811575" y="2463675"/>
              <a:ext cx="95275" cy="1606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09" name="Google Shape;109;p19"/>
            <p:cNvSpPr/>
            <p:nvPr/>
          </p:nvSpPr>
          <p:spPr>
            <a:xfrm>
              <a:off x="6730350" y="2315900"/>
              <a:ext cx="257700" cy="308375"/>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1200">
                <a:solidFill>
                  <a:srgbClr val="999999"/>
                </a:solidFill>
                <a:latin typeface="Montserrat"/>
                <a:ea typeface="Montserrat"/>
                <a:cs typeface="Montserrat"/>
                <a:sym typeface="Montserrat"/>
              </a:rPr>
              <a:t>CSS 2</a:t>
            </a:r>
            <a:endParaRPr/>
          </a:p>
        </p:txBody>
      </p:sp>
      <p:sp>
        <p:nvSpPr>
          <p:cNvPr id="115" name="Google Shape;115;p20"/>
          <p:cNvSpPr txBox="1"/>
          <p:nvPr/>
        </p:nvSpPr>
        <p:spPr>
          <a:xfrm>
            <a:off x="619950" y="1134300"/>
            <a:ext cx="8052300" cy="2860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400"/>
              </a:spcBef>
              <a:spcAft>
                <a:spcPts val="0"/>
              </a:spcAft>
              <a:buNone/>
            </a:pPr>
            <a:r>
              <a:rPr lang="en" sz="1800">
                <a:solidFill>
                  <a:srgbClr val="434343"/>
                </a:solidFill>
                <a:latin typeface="Consolas"/>
                <a:ea typeface="Consolas"/>
                <a:cs typeface="Consolas"/>
                <a:sym typeface="Consolas"/>
              </a:rPr>
              <a:t>Create the </a:t>
            </a:r>
            <a:r>
              <a:rPr b="1" lang="en" sz="1800">
                <a:solidFill>
                  <a:srgbClr val="434343"/>
                </a:solidFill>
                <a:latin typeface="Consolas"/>
                <a:ea typeface="Consolas"/>
                <a:cs typeface="Consolas"/>
                <a:sym typeface="Consolas"/>
              </a:rPr>
              <a:t>City Gallery</a:t>
            </a:r>
            <a:r>
              <a:rPr lang="en" sz="1800">
                <a:solidFill>
                  <a:srgbClr val="434343"/>
                </a:solidFill>
                <a:latin typeface="Consolas"/>
                <a:ea typeface="Consolas"/>
                <a:cs typeface="Consolas"/>
                <a:sym typeface="Consolas"/>
              </a:rPr>
              <a:t> webpage in the next slide using </a:t>
            </a:r>
            <a:r>
              <a:rPr b="1" lang="en" sz="1800">
                <a:solidFill>
                  <a:srgbClr val="FF0000"/>
                </a:solidFill>
                <a:latin typeface="Consolas"/>
                <a:ea typeface="Consolas"/>
                <a:cs typeface="Consolas"/>
                <a:sym typeface="Consolas"/>
              </a:rPr>
              <a:t>Divs and CSS</a:t>
            </a:r>
            <a:r>
              <a:rPr lang="en" sz="1800">
                <a:solidFill>
                  <a:srgbClr val="434343"/>
                </a:solidFill>
                <a:latin typeface="Consolas"/>
                <a:ea typeface="Consolas"/>
                <a:cs typeface="Consolas"/>
                <a:sym typeface="Consolas"/>
              </a:rPr>
              <a:t> (Instructor will send the text)</a:t>
            </a:r>
            <a:endParaRPr sz="1800">
              <a:solidFill>
                <a:srgbClr val="434343"/>
              </a:solidFill>
              <a:latin typeface="Consolas"/>
              <a:ea typeface="Consolas"/>
              <a:cs typeface="Consolas"/>
              <a:sym typeface="Consolas"/>
            </a:endParaRPr>
          </a:p>
          <a:p>
            <a:pPr indent="-342900" lvl="0" marL="457200" rtl="0" algn="l">
              <a:lnSpc>
                <a:spcPct val="150000"/>
              </a:lnSpc>
              <a:spcBef>
                <a:spcPts val="400"/>
              </a:spcBef>
              <a:spcAft>
                <a:spcPts val="0"/>
              </a:spcAft>
              <a:buClr>
                <a:schemeClr val="dk1"/>
              </a:buClr>
              <a:buSzPts val="1800"/>
              <a:buFont typeface="Consolas"/>
              <a:buChar char="●"/>
            </a:pPr>
            <a:r>
              <a:rPr lang="en" sz="1800">
                <a:solidFill>
                  <a:srgbClr val="434343"/>
                </a:solidFill>
                <a:latin typeface="Consolas"/>
                <a:ea typeface="Consolas"/>
                <a:cs typeface="Consolas"/>
                <a:sym typeface="Consolas"/>
              </a:rPr>
              <a:t>Name the page </a:t>
            </a:r>
            <a:r>
              <a:rPr lang="en" sz="1800">
                <a:solidFill>
                  <a:srgbClr val="0000FF"/>
                </a:solidFill>
                <a:latin typeface="Consolas"/>
                <a:ea typeface="Consolas"/>
                <a:cs typeface="Consolas"/>
                <a:sym typeface="Consolas"/>
              </a:rPr>
              <a:t>city-css.html</a:t>
            </a:r>
            <a:r>
              <a:rPr lang="en" sz="1800">
                <a:solidFill>
                  <a:srgbClr val="434343"/>
                </a:solidFill>
                <a:latin typeface="Consolas"/>
                <a:ea typeface="Consolas"/>
                <a:cs typeface="Consolas"/>
                <a:sym typeface="Consolas"/>
              </a:rPr>
              <a:t> and save it to </a:t>
            </a:r>
            <a:r>
              <a:rPr lang="en" sz="1800">
                <a:solidFill>
                  <a:srgbClr val="0000FF"/>
                </a:solidFill>
                <a:latin typeface="Consolas"/>
                <a:ea typeface="Consolas"/>
                <a:cs typeface="Consolas"/>
                <a:sym typeface="Consolas"/>
              </a:rPr>
              <a:t>public_html/class-samples/</a:t>
            </a:r>
            <a:endParaRPr sz="1800">
              <a:solidFill>
                <a:srgbClr val="434343"/>
              </a:solidFill>
              <a:latin typeface="Consolas"/>
              <a:ea typeface="Consolas"/>
              <a:cs typeface="Consolas"/>
              <a:sym typeface="Consolas"/>
            </a:endParaRPr>
          </a:p>
          <a:p>
            <a:pPr indent="-342900" lvl="0" marL="457200" rtl="0" algn="l">
              <a:lnSpc>
                <a:spcPct val="150000"/>
              </a:lnSpc>
              <a:spcBef>
                <a:spcPts val="0"/>
              </a:spcBef>
              <a:spcAft>
                <a:spcPts val="0"/>
              </a:spcAft>
              <a:buClr>
                <a:schemeClr val="dk1"/>
              </a:buClr>
              <a:buSzPts val="1800"/>
              <a:buFont typeface="Consolas"/>
              <a:buChar char="●"/>
            </a:pPr>
            <a:r>
              <a:rPr lang="en" sz="1800">
                <a:solidFill>
                  <a:srgbClr val="434343"/>
                </a:solidFill>
                <a:latin typeface="Consolas"/>
                <a:ea typeface="Consolas"/>
                <a:cs typeface="Consolas"/>
                <a:sym typeface="Consolas"/>
              </a:rPr>
              <a:t>Link the CSS page to an external stylesheet called </a:t>
            </a:r>
            <a:r>
              <a:rPr lang="en" sz="1800">
                <a:solidFill>
                  <a:srgbClr val="0000FF"/>
                </a:solidFill>
                <a:latin typeface="Consolas"/>
                <a:ea typeface="Consolas"/>
                <a:cs typeface="Consolas"/>
                <a:sym typeface="Consolas"/>
              </a:rPr>
              <a:t>city</a:t>
            </a:r>
            <a:r>
              <a:rPr lang="en" sz="1800">
                <a:solidFill>
                  <a:srgbClr val="0000FF"/>
                </a:solidFill>
                <a:latin typeface="Consolas"/>
                <a:ea typeface="Consolas"/>
                <a:cs typeface="Consolas"/>
                <a:sym typeface="Consolas"/>
              </a:rPr>
              <a:t>.css </a:t>
            </a:r>
            <a:r>
              <a:rPr lang="en" sz="1800">
                <a:solidFill>
                  <a:srgbClr val="434343"/>
                </a:solidFill>
                <a:latin typeface="Consolas"/>
                <a:ea typeface="Consolas"/>
                <a:cs typeface="Consolas"/>
                <a:sym typeface="Consolas"/>
              </a:rPr>
              <a:t>and save it to </a:t>
            </a:r>
            <a:r>
              <a:rPr lang="en" sz="1800">
                <a:solidFill>
                  <a:srgbClr val="0000FF"/>
                </a:solidFill>
                <a:latin typeface="Consolas"/>
                <a:ea typeface="Consolas"/>
                <a:cs typeface="Consolas"/>
                <a:sym typeface="Consolas"/>
              </a:rPr>
              <a:t>public_html/class-samples/css</a:t>
            </a:r>
            <a:endParaRPr sz="1800">
              <a:solidFill>
                <a:srgbClr val="0000FF"/>
              </a:solidFill>
              <a:latin typeface="Consolas"/>
              <a:ea typeface="Consolas"/>
              <a:cs typeface="Consolas"/>
              <a:sym typeface="Consolas"/>
            </a:endParaRPr>
          </a:p>
          <a:p>
            <a:pPr indent="-342900" lvl="0" marL="457200" rtl="0" algn="l">
              <a:lnSpc>
                <a:spcPct val="150000"/>
              </a:lnSpc>
              <a:spcBef>
                <a:spcPts val="0"/>
              </a:spcBef>
              <a:spcAft>
                <a:spcPts val="0"/>
              </a:spcAft>
              <a:buClr>
                <a:srgbClr val="434343"/>
              </a:buClr>
              <a:buSzPts val="1800"/>
              <a:buFont typeface="Consolas"/>
              <a:buChar char="●"/>
            </a:pPr>
            <a:r>
              <a:rPr lang="en" sz="1800">
                <a:solidFill>
                  <a:srgbClr val="434343"/>
                </a:solidFill>
                <a:latin typeface="Consolas"/>
                <a:ea typeface="Consolas"/>
                <a:cs typeface="Consolas"/>
                <a:sym typeface="Consolas"/>
              </a:rPr>
              <a:t>Whole page should be centered and links should hover red </a:t>
            </a:r>
            <a:endParaRPr sz="1800">
              <a:solidFill>
                <a:srgbClr val="434343"/>
              </a:solidFill>
              <a:latin typeface="Consolas"/>
              <a:ea typeface="Consolas"/>
              <a:cs typeface="Consolas"/>
              <a:sym typeface="Consolas"/>
            </a:endParaRPr>
          </a:p>
          <a:p>
            <a:pPr indent="-342900" lvl="0" marL="457200" rtl="0" algn="l">
              <a:lnSpc>
                <a:spcPct val="150000"/>
              </a:lnSpc>
              <a:spcBef>
                <a:spcPts val="0"/>
              </a:spcBef>
              <a:spcAft>
                <a:spcPts val="0"/>
              </a:spcAft>
              <a:buClr>
                <a:schemeClr val="dk1"/>
              </a:buClr>
              <a:buSzPts val="1800"/>
              <a:buFont typeface="Consolas"/>
              <a:buChar char="●"/>
            </a:pPr>
            <a:r>
              <a:rPr lang="en" sz="1800">
                <a:solidFill>
                  <a:srgbClr val="434343"/>
                </a:solidFill>
                <a:latin typeface="Consolas"/>
                <a:ea typeface="Consolas"/>
                <a:cs typeface="Consolas"/>
                <a:sym typeface="Consolas"/>
              </a:rPr>
              <a:t>Upload the </a:t>
            </a:r>
            <a:r>
              <a:rPr lang="en" sz="1800">
                <a:solidFill>
                  <a:srgbClr val="0000FF"/>
                </a:solidFill>
                <a:latin typeface="Consolas"/>
                <a:ea typeface="Consolas"/>
                <a:cs typeface="Consolas"/>
                <a:sym typeface="Consolas"/>
              </a:rPr>
              <a:t>city-css.html </a:t>
            </a:r>
            <a:r>
              <a:rPr lang="en" sz="1800">
                <a:solidFill>
                  <a:srgbClr val="434343"/>
                </a:solidFill>
                <a:latin typeface="Consolas"/>
                <a:ea typeface="Consolas"/>
                <a:cs typeface="Consolas"/>
                <a:sym typeface="Consolas"/>
              </a:rPr>
              <a:t>files up to the web server and send the instructor the link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