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44" Type="http://schemas.openxmlformats.org/officeDocument/2006/relationships/font" Target="fonts/RobotoMono-bold.fntdata"/><Relationship Id="rId21" Type="http://schemas.openxmlformats.org/officeDocument/2006/relationships/slide" Target="slides/slide17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20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9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521610ec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2521610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width: 200px;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height: 100px;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background-color: yellow;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/* Rotate div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-ms-transform: rotate(7deg); /* IE 9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-webkit-transform: rotate(7deg); /* Chrome, Safari, Opera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transform: rotate(7deg);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&lt;div&gt;Hello&lt;/div&gt;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&lt;br&gt;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&lt;p&gt;&lt;b&gt;Note:&lt;/b&gt; Internet Explorer 8 and earlier versions do not support the transform property.&lt;/p&gt;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&lt;p&gt;&lt;b&gt;Note:&lt;/b&gt; Internet Explorer 9 supports an alternative, the -ms-transform property. Newer versions of IE support the transform property (do not need the ms prefix).&lt;/p&gt;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&lt;p&gt;&lt;b&gt;Note:&lt;/b&gt; Chrome, Safari and Opera supports an alternative, the -webkit-transform property.&lt;/p&gt;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&lt;/html&gt;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c8f9f4d3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0c8f9f4d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h2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position: absolute;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left: 100px;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top: 150px;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&lt;h2&gt;This is a heading with an absolute position&lt;/h2&gt;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&lt;p&gt;With absolute positioning, an element can be placed anywhere on a page. The heading below is placed 100px from the left of the page and 150px from the top of the page.&lt;/p&gt;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c8f9f4d3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0c8f9f4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&lt;style&gt;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img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	position: absolute;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	left: 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	top: 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	z-index: 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&lt;/style&gt;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&lt;h1&gt;This is a heading&lt;/h1&gt;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&lt;img src="w3css.gif" width="100" height="140"&gt;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&lt;p&gt;Because the image has a z-index of -1, it will be placed behind the text.&lt;/p&gt;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&lt;/html&gt;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c8f9f4d3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0c8f9f4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c8f9f4d3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0c8f9f4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#grad1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height: 200px;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red; /* For browsers that do not support gradients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-webkit-linear-gradient(red, yellow); /* For Safari 5.1 to 6.0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-o-linear-gradient(red, yellow); /* For Opera 11.1 to 12.0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-moz-linear-gradient(red, yellow); /* For Firefox 3.6 to 15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linear-gradient(red, yellow); /* Standard syntax (must be last)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&lt;h3&gt;Linear Gradient - Top to Bottom&lt;/h3&gt;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&lt;p&gt;This linear gradient starts at the top. It starts red, transitioning to yellow:&lt;/p&gt;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&lt;div id="grad1"&gt;&lt;/div&gt;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&lt;p&gt;&lt;strong&gt;Note:&lt;/strong&gt; Internet Explorer 9 and earlier versions do not support gradients.&lt;/p&gt;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c8f9f4d3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0c8f9f4d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#grad1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height: 150px;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width: 200px;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red; /* For browsers that do not support gradients */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-webkit-radial-gradient(red, yellow, green); /* Safari 5.1 to 6.0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-o-radial-gradient(red, yellow, green); /* For Opera 11.6 to 12.0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-moz-radial-gradient(red, yellow, green); /* For Firefox 3.6 to 15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radial-gradient(red, yellow, green); /* Standard syntax (must be last)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&lt;h3&gt;Radial Gradient - Evenly Spaced Color Stops&lt;/h3&gt;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&lt;div id="grad1"&gt;&lt;/div&gt;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&lt;p&gt;&lt;strong&gt;Note:&lt;/strong&gt; Internet Explorer 9 and earlier versions do not support gradients.&lt;/p&gt;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521610e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252161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#grad1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height: 150px;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width: 200px;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red; /* For browsers that do not support gradients */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-webkit-radial-gradient(red, yellow, green); /* Safari 5.1 to 6.0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-o-radial-gradient(red, yellow, green); /* For Opera 11.6 to 12.0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-moz-radial-gradient(red, yellow, green); /* For Firefox 3.6 to 15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radial-gradient(red, yellow, green); /* Standard syntax (must be last)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&lt;h3&gt;Radial Gradient - Evenly Spaced Color Stops&lt;/h3&gt;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&lt;div id="grad1"&gt;&lt;/div&gt;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&lt;p&gt;&lt;strong&gt;Note:&lt;/strong&gt; Internet Explorer 9 and earlier versions do not support gradients.&lt;/p&gt;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55b90809_1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455b9080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521610ec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2521610e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&lt;!DOCTYPE html&gt;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&lt;html&gt;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&lt;head&gt;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&lt;style&gt;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#div1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position: relative;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height: 150px;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width: 150px;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margin: 50px;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padding: 10px;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border: 1px solid black;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-webkit-perspective: 150px; /* Chrome, Safari, Opera  */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perspective: 150px;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#div2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padding: 50px;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position: absolute;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border: 1px solid black;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background-color: red;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-webkit-transform: rotateX(45deg); /* Chrome, Safari, Opera  */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	transform: rotateX(45deg);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&lt;/style&gt;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&lt;/head&gt;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&lt;body&gt;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&lt;p&gt;&lt;strong&gt;Note:&lt;/strong&gt; The perspective property is not supported in IE9 and earlier versions.&lt;/p&gt;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&lt;div id="div1"&gt;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&lt;div id="div2"&gt;HELLO&lt;/div&gt;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&lt;/div&gt;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&lt;/body&gt;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&lt;/html&gt;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521610e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2521610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c8f9f4d3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0c8f9f4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width: 100px;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height: 100px;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red;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position :relative;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-webkit-animation: mymove 5s infinite; /* Safari 4.0 - 8.0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animation: mymove 5s infinite;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/* Safari 4.0 - 8.0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@-webkit-keyframes mymove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0%   {top: 0px;}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25%  {top: 200px;}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75%  {top: 50px}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100% {top: 100px;}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/* Standard syntax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@keyframes mymove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0%   {top: 0px;}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25%  {top: 200px;}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75%  {top: 50px}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100% {top: 100px;}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&lt;p&gt;&lt;strong&gt;Note:&lt;/strong&gt; The @keyframes rule is not supported in Internet Explorer 9 and earlier versions.&lt;/p&gt;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&lt;div&gt;&lt;/div&gt;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&lt;/html&gt;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c4c0f01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3c4c0f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width: 100px;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height: 100px;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background: red;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-webkit-transition: width 2s; /* For Safari 3.1 to 6.0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transition: width 2s;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div:hover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width: 300px;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&lt;p&gt;&lt;b&gt;Note:&lt;/b&gt; This example does not work in Internet Explorer 9 and earlier versions.&lt;/p&gt;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&lt;div&gt;&lt;/div&gt;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&lt;p&gt;Hover over the div element above, to see the transition effect.&lt;/p&gt;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c8f9f4d3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0c8f9f4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55b90809_1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455b9080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55b90809_1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455b9080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521610ec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2521610e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8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8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762e9770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4c762e97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5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8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7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8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Specifically asked for portfolio.html, not index.html, so they don’t get lost and can still browse the directory listing to find things in their public_html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4f64545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24f6454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7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3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9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5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9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7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c4c0f01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3c4c0f0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55b90809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455b9080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55b90809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455b9080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55b90809_1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455b9080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&lt;!DOCTYPE 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width: 200px;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height: 100px;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background-color: yellow;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/* Rotate div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-ms-transform: rotate(7deg); /* IE 9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-webkit-transform: rotate(7deg); /* Chrome, Safari, Opera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transform: rotate(7deg);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&lt;/style&gt;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&lt;div&gt;Hello&lt;/div&gt;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&lt;br&gt;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&lt;p&gt;&lt;b&gt;Note:&lt;/b&gt; Internet Explorer 8 and earlier versions do not support the transform property.&lt;/p&gt;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&lt;p&gt;&lt;b&gt;Note:&lt;/b&gt; Internet Explorer 9 supports an alternative, the -ms-transform property. Newer versions of IE support the transform property (do not need the ms prefix).&lt;/p&gt;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&lt;p&gt;&lt;b&gt;Note:&lt;/b&gt; Chrome, Safari and Opera supports an alternative, the -webkit-transform property.&lt;/p&gt;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&lt;/html&gt;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se">
  <p:cSld name="Blank inverse">
    <p:bg>
      <p:bgPr>
        <a:solidFill>
          <a:srgbClr val="43434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58124" y="550425"/>
            <a:ext cx="8028197" cy="4042636"/>
          </a:xfrm>
          <a:custGeom>
            <a:rect b="b" l="l" r="r" t="t"/>
            <a:pathLst>
              <a:path extrusionOk="0" h="120000" w="120000">
                <a:moveTo>
                  <a:pt x="50106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70318" y="24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 flipH="1" rot="10800000">
            <a:off x="259950" y="274275"/>
            <a:ext cx="8624125" cy="4594949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04100" y="4513082"/>
            <a:ext cx="29358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259950" y="274275"/>
            <a:ext cx="8624125" cy="4594949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916650" y="950850"/>
            <a:ext cx="7310698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259950" y="274275"/>
            <a:ext cx="8624125" cy="4594949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40975" y="956004"/>
            <a:ext cx="3621899" cy="296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4681051" y="956004"/>
            <a:ext cx="3621899" cy="296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bg>
      <p:bgPr>
        <a:solidFill>
          <a:srgbClr val="FF9E0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818062" y="805650"/>
            <a:ext cx="7507874" cy="3532199"/>
          </a:xfrm>
          <a:custGeom>
            <a:rect b="b" l="l" r="r" t="t"/>
            <a:pathLst>
              <a:path extrusionOk="0" h="120000" w="120000">
                <a:moveTo>
                  <a:pt x="48391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59"/>
                </a:lnTo>
                <a:lnTo>
                  <a:pt x="71609" y="259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" name="Google Shape;21;p5"/>
          <p:cNvSpPr txBox="1"/>
          <p:nvPr>
            <p:ph type="ctrTitle"/>
          </p:nvPr>
        </p:nvSpPr>
        <p:spPr>
          <a:xfrm>
            <a:off x="1933200" y="2189999"/>
            <a:ext cx="5277598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9E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818062" y="805650"/>
            <a:ext cx="7507874" cy="3532199"/>
          </a:xfrm>
          <a:custGeom>
            <a:rect b="b" l="l" r="r" t="t"/>
            <a:pathLst>
              <a:path extrusionOk="0" h="120000" w="120000">
                <a:moveTo>
                  <a:pt x="48391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59"/>
                </a:lnTo>
                <a:lnTo>
                  <a:pt x="71609" y="259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" name="Google Shape;25;p6"/>
          <p:cNvSpPr txBox="1"/>
          <p:nvPr>
            <p:ph type="ctrTitle"/>
          </p:nvPr>
        </p:nvSpPr>
        <p:spPr>
          <a:xfrm>
            <a:off x="2296350" y="1991850"/>
            <a:ext cx="4551298" cy="1159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558124" y="550425"/>
            <a:ext cx="8028197" cy="4042636"/>
          </a:xfrm>
          <a:custGeom>
            <a:rect b="b" l="l" r="r" t="t"/>
            <a:pathLst>
              <a:path extrusionOk="0" h="120000" w="120000">
                <a:moveTo>
                  <a:pt x="50106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70318" y="24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30" name="Google Shape;30;p8"/>
          <p:cNvSpPr/>
          <p:nvPr/>
        </p:nvSpPr>
        <p:spPr>
          <a:xfrm>
            <a:off x="259950" y="274275"/>
            <a:ext cx="8624125" cy="4594949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259950" y="274275"/>
            <a:ext cx="8624125" cy="4594949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53900" y="971550"/>
            <a:ext cx="2440499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3319596" y="971550"/>
            <a:ext cx="2440499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43434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818062" y="805650"/>
            <a:ext cx="7507874" cy="3532199"/>
          </a:xfrm>
          <a:custGeom>
            <a:rect b="b" l="l" r="r" t="t"/>
            <a:pathLst>
              <a:path extrusionOk="0" h="120000" w="120000">
                <a:moveTo>
                  <a:pt x="48391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59"/>
                </a:lnTo>
                <a:lnTo>
                  <a:pt x="71609" y="259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2037600" y="2161800"/>
            <a:ext cx="5068797" cy="81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/>
        </p:nvSpPr>
        <p:spPr>
          <a:xfrm>
            <a:off x="3853200" y="293589"/>
            <a:ext cx="1437600" cy="65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Font typeface="Montserrat"/>
              <a:buNone/>
            </a:pPr>
            <a:r>
              <a:rPr b="0" i="0" lang="en" sz="96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698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://www.w3schools.com/css/css_positioning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colorzilla.com/gradient-editor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cssref/pr_class_display.asp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eamtreehouse.com/tracks/front-end-web-development" TargetMode="External"/><Relationship Id="rId4" Type="http://schemas.openxmlformats.org/officeDocument/2006/relationships/hyperlink" Target="https://teamtreehouse.com/library/css-basics" TargetMode="External"/><Relationship Id="rId5" Type="http://schemas.openxmlformats.org/officeDocument/2006/relationships/hyperlink" Target="https://teamtreehouse.com/library/how-to-make-a-websit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cssref/css3_pr_transition.asp" TargetMode="External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w3schools.com/css/tryit.asp?filename=trycss_dropdown_button" TargetMode="External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browserling.com/" TargetMode="External"/><Relationship Id="rId4" Type="http://schemas.openxmlformats.org/officeDocument/2006/relationships/hyperlink" Target="http://www.w3schools.com/cssref/css3_browsersupport.asp" TargetMode="External"/><Relationship Id="rId5" Type="http://schemas.openxmlformats.org/officeDocument/2006/relationships/hyperlink" Target="https://www.w3schools.com/cssref/css_pxtoemconversion.as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w3schools.com/cssref/default.asp" TargetMode="External"/><Relationship Id="rId4" Type="http://schemas.openxmlformats.org/officeDocument/2006/relationships/hyperlink" Target="http://csszengarden.com/" TargetMode="External"/><Relationship Id="rId5" Type="http://schemas.openxmlformats.org/officeDocument/2006/relationships/hyperlink" Target="http://css3buttongenerator.com/" TargetMode="External"/><Relationship Id="rId6" Type="http://schemas.openxmlformats.org/officeDocument/2006/relationships/hyperlink" Target="http://enjoycss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hyperlink" Target="http://www.cheatography.com/explore/search/?q=CS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howto/howto_css_parallax.asp" TargetMode="External"/><Relationship Id="rId4" Type="http://schemas.openxmlformats.org/officeDocument/2006/relationships/hyperlink" Target="https://www.w3schools.com/w3css/w3css_templates.as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pbcs.us/~yournam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teamtreehouse.com/tracks/front-end-web-development" TargetMode="External"/><Relationship Id="rId4" Type="http://schemas.openxmlformats.org/officeDocument/2006/relationships/hyperlink" Target="https://teamtreehouse.com/library/css-basics" TargetMode="External"/><Relationship Id="rId5" Type="http://schemas.openxmlformats.org/officeDocument/2006/relationships/hyperlink" Target="https://teamtreehouse.com/library/how-to-make-a-websit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cssref/css3_pr_transform.asp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4294967295" type="ctrTitle"/>
          </p:nvPr>
        </p:nvSpPr>
        <p:spPr>
          <a:xfrm>
            <a:off x="1603800" y="1803599"/>
            <a:ext cx="59364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4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CSS </a:t>
            </a:r>
            <a:r>
              <a:rPr b="1" lang="en" sz="48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grpSp>
        <p:nvGrpSpPr>
          <p:cNvPr id="49" name="Google Shape;49;p12"/>
          <p:cNvGrpSpPr/>
          <p:nvPr/>
        </p:nvGrpSpPr>
        <p:grpSpPr>
          <a:xfrm>
            <a:off x="4233498" y="499003"/>
            <a:ext cx="677027" cy="1103728"/>
            <a:chOff x="6730350" y="2315900"/>
            <a:chExt cx="257700" cy="420100"/>
          </a:xfrm>
        </p:grpSpPr>
        <p:sp>
          <p:nvSpPr>
            <p:cNvPr id="50" name="Google Shape;50;p1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20000" w="12000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120000" w="12000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0000" w="12000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404450" y="374675"/>
            <a:ext cx="84384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Droid Serif"/>
                <a:ea typeface="Droid Serif"/>
                <a:cs typeface="Droid Serif"/>
                <a:sym typeface="Droid Serif"/>
              </a:rPr>
              <a:t>TRANSFORM ORIGIN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Droid Serif"/>
                <a:ea typeface="Droid Serif"/>
                <a:cs typeface="Droid Serif"/>
                <a:sym typeface="Droid Serif"/>
              </a:rPr>
              <a:t>The transform-origin property allows you to change the position of transformed elements.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Droid Serif"/>
                <a:ea typeface="Droid Serif"/>
                <a:cs typeface="Droid Serif"/>
                <a:sym typeface="Droid Serif"/>
              </a:rPr>
              <a:t>2D transformations can change the x- and y-axis of an element. 3D transformations can also change the z-axis of an element.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Droid Serif"/>
                <a:ea typeface="Droid Serif"/>
                <a:cs typeface="Droid Serif"/>
                <a:sym typeface="Droid Serif"/>
              </a:rPr>
              <a:t>Note: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Droid Serif"/>
                <a:ea typeface="Droid Serif"/>
                <a:cs typeface="Droid Serif"/>
                <a:sym typeface="Droid Serif"/>
              </a:rPr>
              <a:t>This property must be used together with the transform property.</a:t>
            </a:r>
            <a:endParaRPr sz="1100">
              <a:solidFill>
                <a:srgbClr val="FF0000"/>
              </a:solidFill>
              <a:highlight>
                <a:srgbClr val="FFFFFF"/>
              </a:highlight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50" y="1342075"/>
            <a:ext cx="4221201" cy="34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651" y="1480850"/>
            <a:ext cx="4213550" cy="230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899550" y="648025"/>
            <a:ext cx="73449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Positioning</a:t>
            </a:r>
            <a:endParaRPr b="1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The position property specifies the type of positioning method used for an element (static, relative, absolute or fixed).</a:t>
            </a:r>
            <a:endParaRPr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00" y="3546950"/>
            <a:ext cx="4787799" cy="12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600" y="1058450"/>
            <a:ext cx="4546400" cy="248850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4945950" y="4148875"/>
            <a:ext cx="37947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http://www.w3schools.com/css/css_positioning.asp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899550" y="648025"/>
            <a:ext cx="7344900" cy="18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Z-Index PROPERTY</a:t>
            </a:r>
            <a:endParaRPr b="1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The z-index property specifies the stack order of an element.</a:t>
            </a:r>
            <a:endParaRPr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An element with greater stack order is always in front of an element with a lower stack order. I.e. it controls the vertical stacking order of elements that overlap. As in, which one appears as if it is physically closer to you.</a:t>
            </a:r>
            <a:endParaRPr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Note:</a:t>
            </a:r>
            <a:r>
              <a:rPr lang="en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 z-index only works on positioned elements (position:absolute, position:relative, or position:fixed).</a:t>
            </a:r>
            <a:endParaRPr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00" y="2155450"/>
            <a:ext cx="4053635" cy="23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825" y="2329925"/>
            <a:ext cx="4403575" cy="14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543500" y="1682225"/>
            <a:ext cx="8268900" cy="1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CSS3 Gradients 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CSS3 gradients let you display smooth transitions between two or more specified colors.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CSS3 defines two types of gradients: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●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Linear Gradients (goes down/up/left/right/diagonally)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●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Radial Gradients (defined by their center)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roid Serif"/>
              <a:buChar char="●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Repeating Gradients (Is a function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used to repeat gradients: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NOTE: the use of background vs background-color is how specific you want to be and what specific conditions are of your style declarations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Online CSS gradient generator:</a:t>
            </a:r>
            <a:br>
              <a:rPr b="1"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http://www.colorzilla.com/gradient-editor/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75" y="630315"/>
            <a:ext cx="7432101" cy="40133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504125" y="91575"/>
            <a:ext cx="2496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Linear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504125" y="91575"/>
            <a:ext cx="2496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Radial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600" y="717900"/>
            <a:ext cx="6986164" cy="39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04125" y="91575"/>
            <a:ext cx="2496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Repeating Gradient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354250" y="1165000"/>
            <a:ext cx="639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&lt;!DOCTYPE 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&lt;style&gt;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#grad1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height: 200px;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background: -webkit-repeating-linear-gradient(red, yellow 10%, green 20%); /* For Safari 5.1 to 6.0 */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background: -o-repeating-linear-gradient(red, yellow 10%, green 20%); /* For Opera 11.1 to 12.0 */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background: -moz-repeating-linear-gradient(red, yellow 10%, green 20%); /* For Firefox 3.6 to 15 */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background: repeating-linear-gradient(red, yellow 10%, green 20%); /* Standard syntax (must be last) */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&lt;/style&gt;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&lt;/head&gt;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&lt;body&gt;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&lt;h3&gt;Repeating Linear Gradient&lt;/h3&gt;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&lt;div id="grad1"&gt;&lt;/div&gt;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&lt;p&gt;&lt;strong&gt;Note:&lt;/strong&gt; Internet Explorer 9 and earlier versions do not support gradients.&lt;/p&gt;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&lt;/body&gt;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&lt;/html&gt;</a:t>
            </a:r>
            <a:endParaRPr sz="1000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800" y="2524600"/>
            <a:ext cx="2291375" cy="14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241650" y="91574"/>
            <a:ext cx="2660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543475" y="985350"/>
            <a:ext cx="388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&lt;!DOCTYPE html&gt;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&lt;html&gt;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&lt;head&gt;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&lt;style&gt;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h1.visible {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	visibility: visible;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h1.hidden {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	visibility: hidden;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&lt;/style&gt;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&lt;/head&gt;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&lt;body&gt;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&lt;h1 class="visible"&gt;This is a visible heading&lt;/h1&gt;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&lt;h1 class="hidden"&gt;This is an invisible heading&lt;/h1&gt;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&lt;p&gt;Notice that the invisible heading still takes up space.&lt;/p&gt;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&lt;/body&gt;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&lt;/html&gt;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3833850" y="677500"/>
            <a:ext cx="3000000" cy="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Visibility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4721125" y="3431950"/>
            <a:ext cx="41829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visibility property specifies whether or not an element is visible.</a:t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Tip: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Even invisible elements take up space on the page. Use the </a:t>
            </a:r>
            <a:r>
              <a:rPr lang="en" sz="1000" u="sng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display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property to create invisible elements that do not take up space!</a:t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75" y="1297965"/>
            <a:ext cx="34099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241650" y="91574"/>
            <a:ext cx="2660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3833850" y="677500"/>
            <a:ext cx="3000000" cy="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Perspective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375" y="1295400"/>
            <a:ext cx="3639550" cy="19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775" y="811900"/>
            <a:ext cx="4725775" cy="3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604700" y="1114300"/>
            <a:ext cx="815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@keyframes rule specifies the animation code.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animation is created by gradually changing from one set of CSS styles to another.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During the animation, you can change the set of CSS styles many times.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Specify when the style change will happen in percent, or with the keywords "from" and "to", which is the same as 0% and 100%. 0% is the beginning of the animation, 100% is when the animation is complete.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604700" y="5140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@keyframes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38525" y="392125"/>
            <a:ext cx="84513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sz="1800" u="none" cap="none" strike="noStrike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Prep Work</a:t>
            </a:r>
            <a:endParaRPr sz="2400">
              <a:solidFill>
                <a:srgbClr val="98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⊡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Finish all HTML5 and Sample CSS homework  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⊡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Finish and Upload css sample </a:t>
            </a:r>
            <a:r>
              <a:rPr b="1"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World of Wisdom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to web server 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public_html/class-samples folder</a:t>
            </a:r>
            <a:endParaRPr sz="18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Char char="⊡"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Work through: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https://teamtreehouse.com/tracks/front-end-web-development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https://teamtreehouse.com/library/css-basics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https://teamtreehouse.com/library/how-to-make-a-website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604700" y="5140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@keyframes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1068" l="0" r="0" t="0"/>
          <a:stretch/>
        </p:blipFill>
        <p:spPr>
          <a:xfrm>
            <a:off x="2732950" y="340175"/>
            <a:ext cx="5815525" cy="44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611500" y="3606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CSS3 Transitions</a:t>
            </a:r>
            <a:endParaRPr b="1" sz="17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CSS3 transitions allows you to change property values smoothly (from one value to another), over a given duration.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Example:</a:t>
            </a:r>
            <a:r>
              <a:rPr lang="en" sz="1100">
                <a:solidFill>
                  <a:schemeClr val="dk1"/>
                </a:solidFill>
              </a:rPr>
              <a:t> Mouse over the element below to see a CSS3 transition effect: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https://www.w3schools.com/cssref/css3_pr_transition.asp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4">
            <a:alphaModFix/>
          </a:blip>
          <a:srcRect b="8990" l="0" r="0" t="-2161"/>
          <a:stretch/>
        </p:blipFill>
        <p:spPr>
          <a:xfrm>
            <a:off x="2337350" y="1392525"/>
            <a:ext cx="5183700" cy="32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604700" y="1114300"/>
            <a:ext cx="815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Transform with Transition for doing animations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(do not work with I.E. 9 or earlier)</a:t>
            </a:r>
            <a:endParaRPr i="1"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Can animate things like buttons:</a:t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Set with a duration and delay</a:t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Combined with scale or rotate</a:t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hover for interactivity (</a:t>
            </a: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Example in next slide</a:t>
            </a: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Animations:</a:t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Transform -</a:t>
            </a:r>
            <a:r>
              <a:rPr lang="en" sz="1800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rPr>
              <a:t>transition:  transform .5s;</a:t>
            </a:r>
            <a:endParaRPr sz="1800">
              <a:solidFill>
                <a:srgbClr val="0000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Transform with delay - </a:t>
            </a:r>
            <a:r>
              <a:rPr lang="en" sz="1800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rPr>
              <a:t>transition: transform .5s .25s;</a:t>
            </a:r>
            <a:endParaRPr sz="1800">
              <a:solidFill>
                <a:srgbClr val="0000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ase-in or Ease-out- </a:t>
            </a:r>
            <a:r>
              <a:rPr lang="en" sz="1800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rPr>
              <a:t>transition: transform .5s .25s ease-in-out;</a:t>
            </a:r>
            <a:endParaRPr sz="1800">
              <a:solidFill>
                <a:srgbClr val="0000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hover -</a:t>
            </a:r>
            <a:r>
              <a:rPr lang="en" sz="1800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rPr>
              <a:t> transform: scale(1.2);</a:t>
            </a:r>
            <a:endParaRPr sz="1800">
              <a:solidFill>
                <a:srgbClr val="0000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150" y="473674"/>
            <a:ext cx="7751876" cy="41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226" name="Google Shape;226;p35"/>
          <p:cNvSpPr txBox="1"/>
          <p:nvPr/>
        </p:nvSpPr>
        <p:spPr>
          <a:xfrm>
            <a:off x="510950" y="756200"/>
            <a:ext cx="8052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CSS Dropdown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https://www.w3schools.com/css/tryit.asp?filename=trycss_dropdown_button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125" y="1862350"/>
            <a:ext cx="48577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713425" y="1039550"/>
            <a:ext cx="69780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Cross Browser /Version Check</a:t>
            </a:r>
            <a:endParaRPr sz="2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https://www.browserling.com/</a:t>
            </a:r>
            <a:endParaRPr sz="2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Browser Support Table:</a:t>
            </a:r>
            <a:endParaRPr sz="2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hlinkClick r:id="rId4"/>
              </a:rPr>
              <a:t>http://www.w3schools.com/cssref/css3_browsersupport.asp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PX to EM Converter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https://www.w3schools.com/cssref/css_pxtoemconversion.asp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916650" y="57040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Syntax Reference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</a:pP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http://www.w3schools.com/cssref/default.asp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Templates</a:t>
            </a:r>
            <a:endParaRPr b="0" i="0" sz="2400" u="none" cap="none" strike="noStrike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</a:pPr>
            <a:r>
              <a:rPr b="0" i="0" lang="en" sz="2400" u="sng" cap="none" strike="noStrike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http://csszengarden.com/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24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Cool Buttons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</a:pPr>
            <a:r>
              <a:rPr b="0" i="0" lang="en" sz="2400" u="sng" cap="none" strike="noStrike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http://css3buttongenerator.com/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Enjoy CSS</a:t>
            </a:r>
            <a:endParaRPr sz="24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http://enjoycss.com/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975" y="472775"/>
            <a:ext cx="3843600" cy="419789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8"/>
          <p:cNvSpPr txBox="1"/>
          <p:nvPr/>
        </p:nvSpPr>
        <p:spPr>
          <a:xfrm>
            <a:off x="5033425" y="2117575"/>
            <a:ext cx="3879298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http://www.cheatography.com/explore/search/?q=CSS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749100" y="1123550"/>
            <a:ext cx="764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Char char="⊡"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Check Out Examples: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https://www.w3schools.com/howto/howto_css_parallax.asp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https://www.w3schools.com/w3css/w3css_templates.asp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ctrTitle"/>
          </p:nvPr>
        </p:nvSpPr>
        <p:spPr>
          <a:xfrm>
            <a:off x="1933200" y="2189999"/>
            <a:ext cx="5277598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Montserrat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3858675" y="528406"/>
            <a:ext cx="1426498" cy="5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259" name="Google Shape;259;p40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roid Serif"/>
              <a:buNone/>
            </a:pP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Project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65400" y="220850"/>
            <a:ext cx="75756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sz="1800" u="none" cap="none" strike="noStrike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Today’s Class</a:t>
            </a:r>
            <a:endParaRPr b="0" i="0" sz="1800" u="none" cap="none" strike="noStrike">
              <a:solidFill>
                <a:srgbClr val="98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⊡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Recap from CSS2 (Cover WOW Site design)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⊡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Advanced CSS3 topics (Animation, Transitions, Backgrounds)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⊡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Review some CSS 3 Coding Samples and try some examples from slides and items emailed to students 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⊡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CSS-Complete the Portfolio Website that looks like the screenshot and link to your Resume, Photoshop (Fitness), HTML +project, and  (Safety) files make sure the page is called 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index.html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)- </a:t>
            </a:r>
            <a:r>
              <a:rPr i="1"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All projects for every language going forward will link from this page as well!</a:t>
            </a:r>
            <a:endParaRPr i="1" sz="18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⊡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Construct your Digital Resume (HTML Version) that looks like the screenshot and link to it from your portfolio page </a:t>
            </a:r>
            <a:endParaRPr i="1" sz="18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In Class Project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34650" y="415200"/>
            <a:ext cx="8474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1- Complete the Portfolio Website that looks like the screenshot and link to your 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Resume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, 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Photoshop (Fitness), HTML +project (Safety) files.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Make the rest of the project links stay on the page (#)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38100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Create your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portfolio.html 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in the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public_html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folder 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38100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roid Serif"/>
              <a:buChar char="□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Create an external stylesheet named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portfolio.css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in the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public_html/css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folder 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38100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□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All projects going forward will link from this page as well </a:t>
            </a:r>
            <a:r>
              <a:rPr lang="en">
                <a:solidFill>
                  <a:srgbClr val="FF0000"/>
                </a:solidFill>
                <a:latin typeface="Droid Serif"/>
                <a:ea typeface="Droid Serif"/>
                <a:cs typeface="Droid Serif"/>
                <a:sym typeface="Droid Serif"/>
              </a:rPr>
              <a:t>(Fitness and Safety so far)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!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38100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roid Serif"/>
              <a:buChar char="□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Images, and Verbiage were provided - (HTML 2 Class- was provided)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381000" lvl="1" marL="0" rtl="0" algn="l"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□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Make the links to the  safety and photoshop/fitness page/projects open a new tab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2- Construct your Digital Resume that looks like the screenshot and link to it from your portfolio 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38100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Name the file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resume.html 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and save it in the 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public_html 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root folder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38100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Create an External stylesheet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resume.css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save it to the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public_html/css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folder 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38100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Link to the resume page from your portfolio page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38100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Verbiage will be provided but you can and should update it with your information 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38100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Make the link to  resume.html open a new tab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3- Upload the pages to the Web Server root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public_html 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directory and corresponding folders inside it. (you should be able to browse to </a:t>
            </a:r>
            <a:r>
              <a:rPr lang="en" u="sng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http://pbcs.us/~yourname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and reach the portfolio site)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Portfolio Website</a:t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50" y="373451"/>
            <a:ext cx="7395000" cy="450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Resume Page</a:t>
            </a:r>
            <a:endParaRPr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32" y="368855"/>
            <a:ext cx="7912026" cy="44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Homework</a:t>
            </a:r>
            <a:endParaRPr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577325" y="484950"/>
            <a:ext cx="81249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Char char="⊡"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Finish CSS  portfolio and Resume web pages Upload it to the Web server and send instructor a link 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Char char="⊡"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Work through (One or All):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https://teamtreehouse.com/tracks/front-end-web-development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https://teamtreehouse.com/library/css-basics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https://teamtreehouse.com/library/how-to-make-a-website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trike="sng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ctrTitle"/>
          </p:nvPr>
        </p:nvSpPr>
        <p:spPr>
          <a:xfrm>
            <a:off x="1933200" y="2189999"/>
            <a:ext cx="5277598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Montserrat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/>
          </a:p>
        </p:txBody>
      </p:sp>
      <p:sp>
        <p:nvSpPr>
          <p:cNvPr id="289" name="Google Shape;289;p45"/>
          <p:cNvSpPr txBox="1"/>
          <p:nvPr/>
        </p:nvSpPr>
        <p:spPr>
          <a:xfrm>
            <a:off x="3858675" y="528406"/>
            <a:ext cx="1426498" cy="5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1603800" y="1803599"/>
            <a:ext cx="5936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lang="en" sz="48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Backgrounds, Transitions &amp; Animation </a:t>
            </a:r>
            <a:r>
              <a:rPr b="1" i="0" lang="en" sz="4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233533" y="499007"/>
            <a:ext cx="677028" cy="1103728"/>
            <a:chOff x="6730350" y="2315900"/>
            <a:chExt cx="257700" cy="420100"/>
          </a:xfrm>
        </p:grpSpPr>
        <p:sp>
          <p:nvSpPr>
            <p:cNvPr id="73" name="Google Shape;73;p1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20000" w="12000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120000" w="12000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0000" w="12000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99475" y="2040650"/>
            <a:ext cx="8268900" cy="28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Inserting Backgrounds -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background:url(../imag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/tree.png)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Changing Cursors -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style="cursor:type of cursor"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Transform-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Rotating and Skewing Images-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transform: translate(100px,50px) skew(20deg) scale(2) rotate(45deg);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Positioning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Z-index </a:t>
            </a:r>
            <a:r>
              <a:rPr lang="en" sz="1800">
                <a:solidFill>
                  <a:srgbClr val="0000FF"/>
                </a:solidFill>
              </a:rPr>
              <a:t>img { z-index: -1;} 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Gradients-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background: -webkit-linear-gradient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Animation using Keyframes -</a:t>
            </a: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@-webkit-keyframes </a:t>
            </a:r>
            <a:r>
              <a:rPr lang="en" sz="1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Using Hover and Opacity -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opacity: 0.4;filter: alpha(opacity=40);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Transitions -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transition-timing-function 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transition: width 2s, height 4s;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63950" y="448375"/>
            <a:ext cx="8268900" cy="28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Styling &amp; Inserting Backgrounds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(Example File)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background-image property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specifies an image to use as the background of an element.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By default, the image is repeated so it covers the entire element or screen size.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 background image for a page can be set like this: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can use 	background-repeat: repeat-x; or background-repeat: repeat-y; to repeat vertically or horizontally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Declarations</a:t>
            </a:r>
            <a:endParaRPr b="1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background-image: url("image name and location");</a:t>
            </a:r>
            <a:endParaRPr>
              <a:solidFill>
                <a:srgbClr val="0000FF"/>
              </a:solidFill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background-repeat: no-repeat;</a:t>
            </a:r>
            <a:endParaRPr>
              <a:solidFill>
                <a:srgbClr val="0000FF"/>
              </a:solidFill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background-attachment:fixed;</a:t>
            </a:r>
            <a:endParaRPr>
              <a:solidFill>
                <a:srgbClr val="0000FF"/>
              </a:solidFill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background-position: right top;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Shorthand:</a:t>
            </a:r>
            <a:endParaRPr b="1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rPr>
              <a:t>body {</a:t>
            </a:r>
            <a:endParaRPr>
              <a:solidFill>
                <a:srgbClr val="0000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rPr>
              <a:t>	background: #ffffff url("../images/img_tree.png") no-repeat right top;</a:t>
            </a:r>
            <a:endParaRPr>
              <a:solidFill>
                <a:srgbClr val="0000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rPr>
              <a:t>}</a:t>
            </a:r>
            <a:endParaRPr>
              <a:solidFill>
                <a:srgbClr val="0000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55350" y="2629200"/>
            <a:ext cx="18120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alias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all-scroll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cell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context-menu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copy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crosshair</a:t>
            </a:r>
            <a:endParaRPr sz="11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55350" y="550350"/>
            <a:ext cx="40371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Cursor Changes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The cursor property specifies the type of cursor to be displayed when pointing on an element.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646350" y="550350"/>
            <a:ext cx="41073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&lt;link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"stylesheet"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"cursor.css"</a:t>
            </a:r>
            <a:r>
              <a:rPr lang="en" sz="1200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8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8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&lt;div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"cursor-wait"</a:t>
            </a:r>
            <a:r>
              <a:rPr lang="en" sz="1200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8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 order is being processed.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200">
              <a:solidFill>
                <a:srgbClr val="8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596375" y="2629200"/>
            <a:ext cx="18120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ew-resize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help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nesw-resize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848900" y="2629200"/>
            <a:ext cx="18120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no-drop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not-allowed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ns-resize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nw-resize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nwse-resize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pointer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progress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941650" y="2629200"/>
            <a:ext cx="18120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row-resize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sw-resize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vertical-text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w-resize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wait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55350" y="1951125"/>
            <a:ext cx="82983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See example files "cursor.html" and "cursor.css".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872325" y="981850"/>
            <a:ext cx="734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TRANSFORM PROPERTY</a:t>
            </a:r>
            <a:endParaRPr b="1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Transform Options/Declarations </a:t>
            </a:r>
            <a:r>
              <a:rPr i="1"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(do not work with I.E. 9 or earlier)</a:t>
            </a:r>
            <a:endParaRPr i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The transform property applies a 2D or 3D transformation to an element. </a:t>
            </a:r>
            <a:endParaRPr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This property allows you to rotate, scale, move, skew, etc., elements.</a:t>
            </a:r>
            <a:endParaRPr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Can be combined with transitions to animate items.</a:t>
            </a:r>
            <a:endParaRPr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Can transform things like images using: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X, Y Coordinates</a:t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Skew</a:t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Scale</a:t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ans"/>
              <a:buChar char="●"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Rotate</a:t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109525" y="2279200"/>
            <a:ext cx="3000000" cy="1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2A2A"/>
                </a:solidFill>
              </a:rPr>
              <a:t>div </a:t>
            </a:r>
            <a:r>
              <a:rPr lang="en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    -ms-transform</a:t>
            </a:r>
            <a:r>
              <a:rPr lang="en" sz="1100">
                <a:solidFill>
                  <a:schemeClr val="dk1"/>
                </a:solidFill>
              </a:rPr>
              <a:t>:</a:t>
            </a:r>
            <a:r>
              <a:rPr lang="en" sz="1100">
                <a:solidFill>
                  <a:srgbClr val="0000CD"/>
                </a:solidFill>
              </a:rPr>
              <a:t> rotate(7deg)</a:t>
            </a:r>
            <a:r>
              <a:rPr lang="en" sz="1100">
                <a:solidFill>
                  <a:schemeClr val="dk1"/>
                </a:solidFill>
              </a:rPr>
              <a:t>;</a:t>
            </a:r>
            <a:r>
              <a:rPr lang="en" sz="1100">
                <a:solidFill>
                  <a:srgbClr val="FF000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/* IE 9 */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    </a:t>
            </a:r>
            <a:r>
              <a:rPr lang="en" sz="1100">
                <a:solidFill>
                  <a:srgbClr val="FF0000"/>
                </a:solidFill>
              </a:rPr>
              <a:t>-webkit-transform</a:t>
            </a:r>
            <a:r>
              <a:rPr lang="en" sz="1100">
                <a:solidFill>
                  <a:schemeClr val="dk1"/>
                </a:solidFill>
              </a:rPr>
              <a:t>:</a:t>
            </a:r>
            <a:r>
              <a:rPr lang="en" sz="1100">
                <a:solidFill>
                  <a:srgbClr val="0000CD"/>
                </a:solidFill>
              </a:rPr>
              <a:t> rotate(7deg)</a:t>
            </a:r>
            <a:r>
              <a:rPr lang="en" sz="1100">
                <a:solidFill>
                  <a:schemeClr val="dk1"/>
                </a:solidFill>
              </a:rPr>
              <a:t>;</a:t>
            </a:r>
            <a:r>
              <a:rPr lang="en" sz="1100">
                <a:solidFill>
                  <a:srgbClr val="FF000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/* Chrome, Safari, Opera */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    transform</a:t>
            </a:r>
            <a:r>
              <a:rPr lang="en" sz="1100">
                <a:solidFill>
                  <a:schemeClr val="dk1"/>
                </a:solidFill>
              </a:rPr>
              <a:t>:</a:t>
            </a:r>
            <a:r>
              <a:rPr lang="en" sz="1100">
                <a:solidFill>
                  <a:srgbClr val="0000CD"/>
                </a:solidFill>
              </a:rPr>
              <a:t> rotate(7deg)</a:t>
            </a:r>
            <a:r>
              <a:rPr lang="en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 3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42850" y="3458450"/>
            <a:ext cx="80583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NOTE-if you change the order of properties will change picture use any picture you like. </a:t>
            </a: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https://www.w3schools.com/cssref/css3_pr_transform.asp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75" y="352075"/>
            <a:ext cx="4933976" cy="37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4497" y="758085"/>
            <a:ext cx="2857525" cy="29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6024850" y="388325"/>
            <a:ext cx="14622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