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
  </p:handoutMasterIdLst>
  <p:sldIdLst>
    <p:sldId id="257" r:id="rId3"/>
    <p:sldId id="264" r:id="rId5"/>
    <p:sldId id="340" r:id="rId6"/>
    <p:sldId id="313"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2FD"/>
    <a:srgbClr val="4180A9"/>
    <a:srgbClr val="161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20" autoAdjust="0"/>
    <p:restoredTop sz="94660"/>
  </p:normalViewPr>
  <p:slideViewPr>
    <p:cSldViewPr snapToGrid="0">
      <p:cViewPr varScale="1">
        <p:scale>
          <a:sx n="130" d="100"/>
          <a:sy n="130" d="100"/>
        </p:scale>
        <p:origin x="132" y="3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5ED54-37BF-4A37-8AE3-4DA4C6C1967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EA792-08B3-4A15-9729-343F8E6FD0C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04205-67A0-46A8-ACF0-7354F2BB1D1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44C97-CFD8-4B1A-9809-75060EC22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任意多边形 107"/>
          <p:cNvSpPr/>
          <p:nvPr/>
        </p:nvSpPr>
        <p:spPr>
          <a:xfrm>
            <a:off x="0" y="0"/>
            <a:ext cx="12298680" cy="685800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rgbClr val="1E3A93"/>
              </a:solidFill>
              <a:effectLst/>
              <a:uLnTx/>
              <a:uFillTx/>
              <a:latin typeface="等线" panose="02010600030101010101" charset="-122"/>
              <a:ea typeface="等线" panose="02010600030101010101" charset="-122"/>
              <a:cs typeface="+mn-cs"/>
            </a:endParaRPr>
          </a:p>
        </p:txBody>
      </p:sp>
      <p:sp>
        <p:nvSpPr>
          <p:cNvPr id="72" name="文本框 71"/>
          <p:cNvSpPr txBox="1"/>
          <p:nvPr/>
        </p:nvSpPr>
        <p:spPr>
          <a:xfrm>
            <a:off x="573405" y="3202305"/>
            <a:ext cx="7866380" cy="2338070"/>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b="1">
                <a:solidFill>
                  <a:schemeClr val="bg1"/>
                </a:solidFill>
              </a:rPr>
              <a:t>Paper Reading Task</a:t>
            </a:r>
            <a:endParaRPr lang="en-US" altLang="zh-CN" sz="3600" b="1">
              <a:solidFill>
                <a:schemeClr val="bg1"/>
              </a:solidFill>
            </a:endParaRPr>
          </a:p>
          <a:p>
            <a:pPr marL="0" marR="0" lvl="0" indent="0" algn="l" defTabSz="913765" rtl="0" eaLnBrk="1" fontAlgn="auto" latinLnBrk="0" hangingPunct="1">
              <a:lnSpc>
                <a:spcPct val="100000"/>
              </a:lnSpc>
              <a:spcBef>
                <a:spcPts val="0"/>
              </a:spcBef>
              <a:spcAft>
                <a:spcPts val="0"/>
              </a:spcAft>
              <a:buClrTx/>
              <a:buSzTx/>
              <a:buFontTx/>
              <a:buNone/>
              <a:defRPr/>
            </a:pPr>
            <a:endParaRPr lang="en-US" altLang="zh-CN" sz="3600" b="1">
              <a:solidFill>
                <a:schemeClr val="bg1"/>
              </a:solidFill>
            </a:endParaRP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3600" b="1">
                <a:solidFill>
                  <a:schemeClr val="bg1"/>
                </a:solidFill>
              </a:rPr>
              <a:t>MEMEX</a:t>
            </a:r>
            <a:endParaRPr lang="en-US" altLang="zh-CN" sz="3600" b="1">
              <a:solidFill>
                <a:schemeClr val="bg1"/>
              </a:solidFill>
            </a:endParaRP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2800" b="1">
                <a:solidFill>
                  <a:schemeClr val="bg1"/>
                </a:solidFill>
              </a:rPr>
              <a:t>Detecting Explanatory Evidence for Memes via Knowledge-Enriched Contextualization</a:t>
            </a:r>
            <a:endParaRPr lang="en-US" altLang="zh-CN" sz="2800" b="1">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46088" y="475991"/>
            <a:ext cx="2127250" cy="398780"/>
          </a:xfrm>
          <a:prstGeom prst="rect">
            <a:avLst/>
          </a:prstGeom>
          <a:noFill/>
        </p:spPr>
        <p:txBody>
          <a:bodyPr wrap="none" rtlCol="0">
            <a:spAutoFit/>
          </a:bodyPr>
          <a:lstStyle/>
          <a:p>
            <a:r>
              <a:rPr lang="en-US" altLang="zh-CN" sz="2000" dirty="0">
                <a:latin typeface="微软雅黑 Light" panose="020B0502040204020203" pitchFamily="34" charset="-122"/>
                <a:ea typeface="微软雅黑 Light" panose="020B0502040204020203" pitchFamily="34" charset="-122"/>
              </a:rPr>
              <a:t>Paper Summary</a:t>
            </a:r>
            <a:endParaRPr lang="en-US" altLang="zh-CN" sz="2000" dirty="0">
              <a:latin typeface="微软雅黑 Light" panose="020B0502040204020203" pitchFamily="34" charset="-122"/>
              <a:ea typeface="微软雅黑 Light" panose="020B0502040204020203" pitchFamily="34" charset="-122"/>
            </a:endParaRPr>
          </a:p>
        </p:txBody>
      </p:sp>
      <p:sp>
        <p:nvSpPr>
          <p:cNvPr id="2" name="矩形 1"/>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TextBox 12"/>
          <p:cNvSpPr txBox="1"/>
          <p:nvPr/>
        </p:nvSpPr>
        <p:spPr>
          <a:xfrm>
            <a:off x="1016000" y="2011045"/>
            <a:ext cx="10160000" cy="341503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a:solidFill>
                  <a:schemeClr val="tx1">
                    <a:alpha val="60000"/>
                  </a:schemeClr>
                </a:solidFill>
                <a:latin typeface="Microsoft YaHei" panose="020B0503020204020204" pitchFamily="34" charset="-122"/>
                <a:ea typeface="Microsoft YaHei" panose="020B0503020204020204" pitchFamily="34" charset="-122"/>
              </a:rPr>
              <a:t>MEMEX, aims to identify evidence from a given context to explain the meme.</a:t>
            </a:r>
            <a:endParaRPr lang="en-US" altLang="zh-CN">
              <a:solidFill>
                <a:schemeClr val="tx1">
                  <a:alpha val="60000"/>
                </a:schemeClr>
              </a:solidFill>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endParaRPr lang="en-US" altLang="zh-CN">
              <a:solidFill>
                <a:schemeClr val="tx1">
                  <a:alpha val="60000"/>
                </a:schemeClr>
              </a:solidFill>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r>
              <a:rPr lang="en-US" altLang="zh-CN">
                <a:solidFill>
                  <a:schemeClr val="tx1">
                    <a:alpha val="60000"/>
                  </a:schemeClr>
                </a:solidFill>
                <a:latin typeface="Microsoft YaHei" panose="020B0503020204020204" pitchFamily="34" charset="-122"/>
                <a:ea typeface="Microsoft YaHei" panose="020B0503020204020204" pitchFamily="34" charset="-122"/>
              </a:rPr>
              <a:t>It takes a meme and a related context as inputs and outputs a sequence of labels indicating whether the context’s constituting evidence sentences, either in part or collectively, explain the given meme or not.</a:t>
            </a:r>
            <a:endParaRPr lang="en-US" altLang="zh-CN">
              <a:solidFill>
                <a:schemeClr val="tx1">
                  <a:alpha val="60000"/>
                </a:schemeClr>
              </a:solidFill>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endParaRPr lang="en-US" altLang="zh-CN">
              <a:solidFill>
                <a:schemeClr val="tx1">
                  <a:alpha val="60000"/>
                </a:schemeClr>
              </a:solidFill>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r>
              <a:rPr lang="en-US" altLang="zh-CN">
                <a:solidFill>
                  <a:schemeClr val="tx1">
                    <a:alpha val="60000"/>
                  </a:schemeClr>
                </a:solidFill>
                <a:latin typeface="Microsoft YaHei" panose="020B0503020204020204" pitchFamily="34" charset="-122"/>
                <a:ea typeface="Microsoft YaHei" panose="020B0503020204020204" pitchFamily="34" charset="-122"/>
              </a:rPr>
              <a:t>To support this task, the authors curated MCC (Meme Context Corpus), manually-annotated multimodal dataset encompassing a broad range of topics.</a:t>
            </a:r>
            <a:endParaRPr lang="en-US" altLang="zh-CN">
              <a:solidFill>
                <a:schemeClr val="tx1">
                  <a:alpha val="60000"/>
                </a:schemeClr>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46088" y="475991"/>
            <a:ext cx="2127250" cy="398780"/>
          </a:xfrm>
          <a:prstGeom prst="rect">
            <a:avLst/>
          </a:prstGeom>
          <a:noFill/>
        </p:spPr>
        <p:txBody>
          <a:bodyPr wrap="none" rtlCol="0">
            <a:spAutoFit/>
          </a:bodyPr>
          <a:lstStyle/>
          <a:p>
            <a:r>
              <a:rPr lang="en-US" altLang="zh-CN" sz="2000" dirty="0">
                <a:latin typeface="微软雅黑 Light" panose="020B0502040204020203" pitchFamily="34" charset="-122"/>
                <a:ea typeface="微软雅黑 Light" panose="020B0502040204020203" pitchFamily="34" charset="-122"/>
              </a:rPr>
              <a:t>Paper Summary</a:t>
            </a:r>
            <a:endParaRPr lang="en-US" altLang="zh-CN" sz="2000" dirty="0">
              <a:latin typeface="微软雅黑 Light" panose="020B0502040204020203" pitchFamily="34" charset="-122"/>
              <a:ea typeface="微软雅黑 Light" panose="020B0502040204020203" pitchFamily="34" charset="-122"/>
            </a:endParaRPr>
          </a:p>
        </p:txBody>
      </p:sp>
      <p:sp>
        <p:nvSpPr>
          <p:cNvPr id="2" name="矩形 1"/>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TextBox 12"/>
          <p:cNvSpPr txBox="1"/>
          <p:nvPr/>
        </p:nvSpPr>
        <p:spPr>
          <a:xfrm>
            <a:off x="1016000" y="1271270"/>
            <a:ext cx="10160000" cy="50774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a:solidFill>
                  <a:schemeClr val="tx1">
                    <a:alpha val="60000"/>
                  </a:schemeClr>
                </a:solidFill>
                <a:latin typeface="Microsoft YaHei" panose="020B0503020204020204" pitchFamily="34" charset="-122"/>
                <a:ea typeface="Microsoft YaHei" panose="020B0503020204020204" pitchFamily="34" charset="-122"/>
              </a:rPr>
              <a:t>Proposes a multimodal neural framework called MIME (MultImodal Meme Explainer) that uses common sense-enriched meme representation and a layered approach to capture cross-modal semantic dependencies between the meme and the context.</a:t>
            </a:r>
            <a:endParaRPr lang="en-US" altLang="zh-CN">
              <a:solidFill>
                <a:schemeClr val="tx1">
                  <a:alpha val="60000"/>
                </a:schemeClr>
              </a:solidFill>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endParaRPr lang="en-US" altLang="zh-CN">
              <a:solidFill>
                <a:schemeClr val="tx1">
                  <a:alpha val="60000"/>
                </a:schemeClr>
              </a:solidFill>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r>
              <a:rPr lang="en-US" altLang="zh-CN">
                <a:solidFill>
                  <a:schemeClr val="tx1">
                    <a:alpha val="60000"/>
                  </a:schemeClr>
                </a:solidFill>
                <a:latin typeface="Microsoft YaHei" panose="020B0503020204020204" pitchFamily="34" charset="-122"/>
                <a:ea typeface="Microsoft YaHei" panose="020B0503020204020204" pitchFamily="34" charset="-122"/>
              </a:rPr>
              <a:t>The proposed MIME approach outperforms several competitive baselines, with notable improvements in accuracy, F1 score, precision, recall, and exact match scores over the best baseline MMBT. The ablation study shows that MIME's key components like Knowledge-enriched Meme Encoder, Meme-Aware Transformer, and Meme-Aware LSTM contribute distinctly to its performance.</a:t>
            </a:r>
            <a:endParaRPr lang="en-US" altLang="zh-CN">
              <a:solidFill>
                <a:schemeClr val="tx1">
                  <a:alpha val="60000"/>
                </a:schemeClr>
              </a:solidFill>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endParaRPr lang="en-US" altLang="zh-CN">
              <a:solidFill>
                <a:schemeClr val="tx1">
                  <a:alpha val="60000"/>
                </a:schemeClr>
              </a:solidFill>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r>
              <a:rPr lang="en-US" altLang="zh-CN">
                <a:solidFill>
                  <a:schemeClr val="tx1">
                    <a:alpha val="60000"/>
                  </a:schemeClr>
                </a:solidFill>
                <a:latin typeface="Microsoft YaHei" panose="020B0503020204020204" pitchFamily="34" charset="-122"/>
                <a:ea typeface="Microsoft YaHei" panose="020B0503020204020204" pitchFamily="34" charset="-122"/>
              </a:rPr>
              <a:t>The error analysis reveals that MIME struggles with detecting evidence involving abstract concepts, facts, and complex reasoning. </a:t>
            </a:r>
            <a:endParaRPr lang="en-US" altLang="zh-CN">
              <a:solidFill>
                <a:schemeClr val="tx1">
                  <a:alpha val="60000"/>
                </a:schemeClr>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46088" y="475991"/>
            <a:ext cx="5569585" cy="398780"/>
          </a:xfrm>
          <a:prstGeom prst="rect">
            <a:avLst/>
          </a:prstGeom>
          <a:noFill/>
        </p:spPr>
        <p:txBody>
          <a:bodyPr wrap="none" rtlCol="0">
            <a:spAutoFit/>
          </a:bodyPr>
          <a:lstStyle/>
          <a:p>
            <a:pPr algn="l"/>
            <a:r>
              <a:rPr lang="en-US" altLang="zh-CN" sz="2000" dirty="0">
                <a:sym typeface="+mn-lt"/>
              </a:rPr>
              <a:t>Limitations &amp; Areas of Potential Improvement</a:t>
            </a:r>
            <a:endParaRPr lang="en-US" altLang="zh-CN" sz="2000" dirty="0">
              <a:latin typeface="微软雅黑 Light" panose="020B0502040204020203" pitchFamily="34" charset="-122"/>
              <a:ea typeface="微软雅黑 Light" panose="020B0502040204020203" pitchFamily="34" charset="-122"/>
            </a:endParaRPr>
          </a:p>
        </p:txBody>
      </p:sp>
      <p:sp>
        <p:nvSpPr>
          <p:cNvPr id="2" name="矩形 1"/>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TextBox 12"/>
          <p:cNvSpPr txBox="1"/>
          <p:nvPr/>
        </p:nvSpPr>
        <p:spPr>
          <a:xfrm>
            <a:off x="1016000" y="1563370"/>
            <a:ext cx="10160000" cy="4661535"/>
          </a:xfrm>
          <a:prstGeom prst="rect">
            <a:avLst/>
          </a:prstGeom>
          <a:noFill/>
        </p:spPr>
        <p:txBody>
          <a:bodyPr wrap="square" rtlCol="0">
            <a:spAutoFit/>
          </a:bodyPr>
          <a:lstStyle/>
          <a:p>
            <a:pPr marL="628650" lvl="1" indent="-171450" algn="just">
              <a:lnSpc>
                <a:spcPct val="150000"/>
              </a:lnSpc>
              <a:buFont typeface="Arial" panose="020B0604020202020204" pitchFamily="34" charset="0"/>
              <a:buChar char="•"/>
            </a:pPr>
            <a:r>
              <a:rPr lang="en-US" altLang="zh-CN">
                <a:solidFill>
                  <a:schemeClr val="tx1">
                    <a:alpha val="60000"/>
                  </a:schemeClr>
                </a:solidFill>
                <a:latin typeface="Microsoft YaHei" panose="020B0503020204020204" pitchFamily="34" charset="-122"/>
                <a:ea typeface="Microsoft YaHei" panose="020B0503020204020204" pitchFamily="34" charset="-122"/>
                <a:sym typeface="+mn-ea"/>
              </a:rPr>
              <a:t>No efficient way to deduce meme context dynamically.</a:t>
            </a:r>
            <a:endParaRPr lang="en-US" altLang="zh-CN">
              <a:solidFill>
                <a:schemeClr val="tx1">
                  <a:alpha val="60000"/>
                </a:schemeClr>
              </a:solidFill>
              <a:latin typeface="Microsoft YaHei" panose="020B0503020204020204" pitchFamily="34" charset="-122"/>
              <a:ea typeface="Microsoft YaHei" panose="020B0503020204020204" pitchFamily="34" charset="-122"/>
              <a:sym typeface="+mn-ea"/>
            </a:endParaRPr>
          </a:p>
          <a:p>
            <a:pPr marL="628650" lvl="1" indent="-171450" algn="just">
              <a:lnSpc>
                <a:spcPct val="150000"/>
              </a:lnSpc>
              <a:buFont typeface="Arial" panose="020B0604020202020204" pitchFamily="34" charset="0"/>
              <a:buChar char="•"/>
            </a:pPr>
            <a:r>
              <a:rPr lang="en-US" altLang="zh-CN">
                <a:solidFill>
                  <a:schemeClr val="tx1">
                    <a:alpha val="60000"/>
                  </a:schemeClr>
                </a:solidFill>
                <a:latin typeface="Microsoft YaHei" panose="020B0503020204020204" pitchFamily="34" charset="-122"/>
                <a:ea typeface="Microsoft YaHei" panose="020B0503020204020204" pitchFamily="34" charset="-122"/>
                <a:sym typeface="+mn-ea"/>
              </a:rPr>
              <a:t>Limited digital archiving of memes and metadata.</a:t>
            </a:r>
            <a:endParaRPr lang="en-US" altLang="zh-CN">
              <a:solidFill>
                <a:schemeClr val="tx1">
                  <a:alpha val="60000"/>
                </a:schemeClr>
              </a:solidFill>
              <a:latin typeface="Microsoft YaHei" panose="020B0503020204020204" pitchFamily="34" charset="-122"/>
              <a:ea typeface="Microsoft YaHei" panose="020B0503020204020204" pitchFamily="34" charset="-122"/>
              <a:sym typeface="+mn-ea"/>
            </a:endParaRPr>
          </a:p>
          <a:p>
            <a:pPr marL="628650" lvl="1" indent="-171450" algn="just">
              <a:lnSpc>
                <a:spcPct val="150000"/>
              </a:lnSpc>
              <a:buFont typeface="Arial" panose="020B0604020202020204" pitchFamily="34" charset="0"/>
              <a:buChar char="•"/>
            </a:pPr>
            <a:r>
              <a:rPr lang="en-US" altLang="zh-CN">
                <a:solidFill>
                  <a:schemeClr val="tx1">
                    <a:alpha val="60000"/>
                  </a:schemeClr>
                </a:solidFill>
                <a:latin typeface="Microsoft YaHei" panose="020B0503020204020204" pitchFamily="34" charset="-122"/>
                <a:ea typeface="Microsoft YaHei" panose="020B0503020204020204" pitchFamily="34" charset="-122"/>
                <a:sym typeface="+mn-ea"/>
              </a:rPr>
              <a:t>The MCC dataset contains only 3,400 memes, which may not be sufficient to capture the diverse range of memes and contexts present on the internet.</a:t>
            </a:r>
            <a:endParaRPr lang="en-US" altLang="zh-CN">
              <a:solidFill>
                <a:schemeClr val="tx1">
                  <a:alpha val="60000"/>
                </a:schemeClr>
              </a:solidFill>
              <a:latin typeface="Microsoft YaHei" panose="020B0503020204020204" pitchFamily="34" charset="-122"/>
              <a:ea typeface="Microsoft YaHei" panose="020B0503020204020204" pitchFamily="34" charset="-122"/>
              <a:sym typeface="+mn-ea"/>
            </a:endParaRPr>
          </a:p>
          <a:p>
            <a:pPr marL="628650" lvl="1" indent="-171450" algn="just">
              <a:lnSpc>
                <a:spcPct val="150000"/>
              </a:lnSpc>
              <a:buFont typeface="Arial" panose="020B0604020202020204" pitchFamily="34" charset="0"/>
              <a:buChar char="•"/>
            </a:pPr>
            <a:r>
              <a:rPr lang="en-US" altLang="zh-CN">
                <a:solidFill>
                  <a:schemeClr val="tx1">
                    <a:alpha val="60000"/>
                  </a:schemeClr>
                </a:solidFill>
                <a:latin typeface="Microsoft YaHei" panose="020B0503020204020204" pitchFamily="34" charset="-122"/>
                <a:ea typeface="Microsoft YaHei" panose="020B0503020204020204" pitchFamily="34" charset="-122"/>
                <a:sym typeface="+mn-ea"/>
              </a:rPr>
              <a:t>The paper focuses specifically on political and historical memes, potentially limiting the generalizability of the approach to other domains or types of memes.</a:t>
            </a:r>
            <a:endParaRPr lang="en-US" altLang="zh-CN">
              <a:solidFill>
                <a:schemeClr val="tx1">
                  <a:alpha val="60000"/>
                </a:schemeClr>
              </a:solidFill>
              <a:latin typeface="Microsoft YaHei" panose="020B0503020204020204" pitchFamily="34" charset="-122"/>
              <a:ea typeface="Microsoft YaHei" panose="020B0503020204020204" pitchFamily="34" charset="-122"/>
              <a:sym typeface="+mn-ea"/>
            </a:endParaRPr>
          </a:p>
          <a:p>
            <a:pPr marL="628650" lvl="1" indent="-171450" algn="just">
              <a:lnSpc>
                <a:spcPct val="150000"/>
              </a:lnSpc>
              <a:buFont typeface="Arial" panose="020B0604020202020204" pitchFamily="34" charset="0"/>
              <a:buChar char="•"/>
            </a:pPr>
            <a:r>
              <a:rPr lang="en-US" altLang="zh-CN">
                <a:solidFill>
                  <a:schemeClr val="tx1">
                    <a:alpha val="60000"/>
                  </a:schemeClr>
                </a:solidFill>
                <a:latin typeface="Microsoft YaHei" panose="020B0503020204020204" pitchFamily="34" charset="-122"/>
                <a:ea typeface="Microsoft YaHei" panose="020B0503020204020204" pitchFamily="34" charset="-122"/>
                <a:sym typeface="+mn-ea"/>
              </a:rPr>
              <a:t>Insufficient textual cues pose challenges for MIME in learning the required contextual associativity.</a:t>
            </a:r>
            <a:endParaRPr lang="en-US" altLang="zh-CN">
              <a:solidFill>
                <a:schemeClr val="tx1">
                  <a:alpha val="60000"/>
                </a:schemeClr>
              </a:solidFill>
              <a:latin typeface="Microsoft YaHei" panose="020B0503020204020204" pitchFamily="34" charset="-122"/>
              <a:ea typeface="Microsoft YaHei" panose="020B0503020204020204" pitchFamily="34" charset="-122"/>
              <a:sym typeface="+mn-ea"/>
            </a:endParaRPr>
          </a:p>
          <a:p>
            <a:pPr marL="171450" indent="-171450" algn="just">
              <a:lnSpc>
                <a:spcPct val="150000"/>
              </a:lnSpc>
              <a:buFont typeface="Arial" panose="020B0604020202020204" pitchFamily="34" charset="0"/>
              <a:buChar char="•"/>
            </a:pPr>
            <a:endParaRPr lang="en-US" altLang="zh-CN">
              <a:solidFill>
                <a:schemeClr val="tx1">
                  <a:alpha val="60000"/>
                </a:schemeClr>
              </a:solidFill>
              <a:latin typeface="Microsoft YaHei" panose="020B0503020204020204" pitchFamily="34" charset="-122"/>
              <a:ea typeface="Microsoft YaHei" panose="020B0503020204020204" pitchFamily="34" charset="-122"/>
              <a:sym typeface="+mn-ea"/>
            </a:endParaRPr>
          </a:p>
          <a:p>
            <a:pPr indent="0" algn="just">
              <a:lnSpc>
                <a:spcPct val="150000"/>
              </a:lnSpc>
              <a:buNone/>
            </a:pPr>
            <a:r>
              <a:rPr lang="en-US" altLang="zh-CN">
                <a:solidFill>
                  <a:schemeClr val="tx1">
                    <a:alpha val="60000"/>
                  </a:schemeClr>
                </a:solidFill>
                <a:latin typeface="Microsoft YaHei" panose="020B0503020204020204" pitchFamily="34" charset="-122"/>
                <a:ea typeface="Microsoft YaHei" panose="020B0503020204020204" pitchFamily="34" charset="-122"/>
                <a:sym typeface="+mn-ea"/>
              </a:rPr>
              <a:t>These are the Limitations noticed from the paper and these can be some potential improvements that would improve the paper. </a:t>
            </a:r>
            <a:endParaRPr lang="en-US" altLang="zh-CN">
              <a:solidFill>
                <a:schemeClr val="tx1">
                  <a:alpha val="60000"/>
                </a:schemeClr>
              </a:solidFill>
              <a:latin typeface="Microsoft YaHei" panose="020B0503020204020204" pitchFamily="34" charset="-122"/>
              <a:ea typeface="Microsoft YaHei" panose="020B0503020204020204" pitchFamily="34"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1958</Words>
  <Application>WPS Presentation</Application>
  <PresentationFormat>宽屏</PresentationFormat>
  <Paragraphs>31</Paragraphs>
  <Slides>4</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vt:i4>
      </vt:variant>
    </vt:vector>
  </HeadingPairs>
  <TitlesOfParts>
    <vt:vector size="22" baseType="lpstr">
      <vt:lpstr>Arial</vt:lpstr>
      <vt:lpstr>SimSun</vt:lpstr>
      <vt:lpstr>Wingdings</vt:lpstr>
      <vt:lpstr>等线</vt:lpstr>
      <vt:lpstr>Microsoft YaHei</vt:lpstr>
      <vt:lpstr>汉仪旗黑</vt:lpstr>
      <vt:lpstr>黑体</vt:lpstr>
      <vt:lpstr>黑体-简</vt:lpstr>
      <vt:lpstr>微软雅黑 Light</vt:lpstr>
      <vt:lpstr>苹方-简</vt:lpstr>
      <vt:lpstr>Microsoft YaHei</vt:lpstr>
      <vt:lpstr>Arial Unicode MS</vt:lpstr>
      <vt:lpstr>等线 Light</vt:lpstr>
      <vt:lpstr>等线</vt:lpstr>
      <vt:lpstr>Calibri</vt:lpstr>
      <vt:lpstr>Helvetica Neue</vt:lpstr>
      <vt:lpstr>宋体-简</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美仑设计</dc:creator>
  <cp:keywords>www.51pptmoban.com</cp:keywords>
  <cp:lastModifiedBy>aditya</cp:lastModifiedBy>
  <cp:revision>35</cp:revision>
  <dcterms:created xsi:type="dcterms:W3CDTF">2024-05-09T07:49:17Z</dcterms:created>
  <dcterms:modified xsi:type="dcterms:W3CDTF">2024-05-09T07:49:17Z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1033-4.8.1.7842</vt:lpwstr>
  </property>
  <property fmtid="{D5CDD505-2E9C-101B-9397-08002B2CF9AE}" pid="3" name="ICV">
    <vt:lpwstr>51D77256755E46C78104214CD09ECB11</vt:lpwstr>
  </property>
</Properties>
</file>