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10" r:id="rId25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27"/>
      <p:bold r:id="rId28"/>
    </p:embeddedFont>
    <p:embeddedFont>
      <p:font typeface="Bookman Old Style" panose="02050604050505020204" pitchFamily="18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ckwell" panose="020606030202050204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D88C0F-69BA-40C3-8963-DF3EB6D2698B}">
  <a:tblStyle styleId="{91D88C0F-69BA-40C3-8963-DF3EB6D26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8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7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1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2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8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9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5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4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47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2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6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8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9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0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9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3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7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9686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4940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295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9054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54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41611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3410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1636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4648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01056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917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1369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1563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342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9561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268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831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.../RecyclerView.ViewHold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4" Type="http://schemas.openxmlformats.org/officeDocument/2006/relationships/hyperlink" Target="https://developer.android.com/.../RecyclerView.LayoutManag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7" Type="http://schemas.openxmlformats.org/officeDocument/2006/relationships/hyperlink" Target="https://developer.android.com/reference/android/support/v7/widget/RecyclerView.LayoutManag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reference/android/support/v7/widget/StaggeredGrid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4" Type="http://schemas.openxmlformats.org/officeDocument/2006/relationships/hyperlink" Target="https://developer.android.com/reference/android/support/v7/widget/LinearLayoutManag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Curso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ViewHold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54">
            <a:extLst>
              <a:ext uri="{FF2B5EF4-FFF2-40B4-BE49-F238E27FC236}">
                <a16:creationId xmlns:a16="http://schemas.microsoft.com/office/drawing/2014/main" id="{45722006-D6DC-42B6-8C75-DF8B14183FDC}"/>
              </a:ext>
            </a:extLst>
          </p:cNvPr>
          <p:cNvSpPr txBox="1">
            <a:spLocks/>
          </p:cNvSpPr>
          <p:nvPr/>
        </p:nvSpPr>
        <p:spPr>
          <a:xfrm>
            <a:off x="2819400" y="1098549"/>
            <a:ext cx="3695700" cy="9003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 b="1" i="0" kern="1200" cap="all">
                <a:solidFill>
                  <a:srgbClr val="FAFAFA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buFontTx/>
            </a:pPr>
            <a:r>
              <a:rPr lang="en-US" dirty="0">
                <a:latin typeface="Bahnschrift SemiCondensed" panose="020B0502040204020203" pitchFamily="34" charset="0"/>
              </a:rPr>
              <a:t>RecyclerView</a:t>
            </a:r>
          </a:p>
        </p:txBody>
      </p:sp>
      <p:sp>
        <p:nvSpPr>
          <p:cNvPr id="3" name="Google Shape;283;p54">
            <a:extLst>
              <a:ext uri="{FF2B5EF4-FFF2-40B4-BE49-F238E27FC236}">
                <a16:creationId xmlns:a16="http://schemas.microsoft.com/office/drawing/2014/main" id="{860E5C3A-6D7E-47B4-B995-85A20C532D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73;p53">
            <a:extLst>
              <a:ext uri="{FF2B5EF4-FFF2-40B4-BE49-F238E27FC236}">
                <a16:creationId xmlns:a16="http://schemas.microsoft.com/office/drawing/2014/main" id="{0CD378D2-14A6-49CF-B63C-128B89EAB4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9124" y="2671110"/>
            <a:ext cx="2825751" cy="47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Day 6 	      Part II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3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5;p63">
            <a:extLst>
              <a:ext uri="{FF2B5EF4-FFF2-40B4-BE49-F238E27FC236}">
                <a16:creationId xmlns:a16="http://schemas.microsoft.com/office/drawing/2014/main" id="{D0B04B95-D773-4E37-B1D7-EBC13B89F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40251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Implementing RecyclerView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57;p63">
            <a:extLst>
              <a:ext uri="{FF2B5EF4-FFF2-40B4-BE49-F238E27FC236}">
                <a16:creationId xmlns:a16="http://schemas.microsoft.com/office/drawing/2014/main" id="{795C2A5F-B4D0-4DA0-BA18-537C2A5A3C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7" y="4739417"/>
            <a:ext cx="113973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10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4;p64">
            <a:extLst>
              <a:ext uri="{FF2B5EF4-FFF2-40B4-BE49-F238E27FC236}">
                <a16:creationId xmlns:a16="http://schemas.microsoft.com/office/drawing/2014/main" id="{901DF339-379E-4000-8C3D-A2590275FA22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dependency to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build.gradle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if needed</a:t>
            </a:r>
          </a:p>
          <a:p>
            <a:pPr marL="457200" indent="-381000" algn="l"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to layout</a:t>
            </a:r>
          </a:p>
          <a:p>
            <a:pPr marL="457200" indent="-381000" algn="l"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XML layout for item</a:t>
            </a:r>
          </a:p>
          <a:p>
            <a:pPr marL="457200" indent="-381000" algn="l"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Extend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RecyclerView.Adapter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81000" algn="l"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Extend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RecyclerView.ViewHolder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8100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onCreate()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, create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with adapter and layout manager</a:t>
            </a:r>
          </a:p>
        </p:txBody>
      </p:sp>
      <p:sp>
        <p:nvSpPr>
          <p:cNvPr id="4" name="Google Shape;365;p64">
            <a:extLst>
              <a:ext uri="{FF2B5EF4-FFF2-40B4-BE49-F238E27FC236}">
                <a16:creationId xmlns:a16="http://schemas.microsoft.com/office/drawing/2014/main" id="{13B36618-FF3B-406C-B649-AE10254DF0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11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66;p64">
            <a:extLst>
              <a:ext uri="{FF2B5EF4-FFF2-40B4-BE49-F238E27FC236}">
                <a16:creationId xmlns:a16="http://schemas.microsoft.com/office/drawing/2014/main" id="{4DBB24AC-B868-4D05-852C-70FE6D655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57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Steps Summary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2;p65">
            <a:extLst>
              <a:ext uri="{FF2B5EF4-FFF2-40B4-BE49-F238E27FC236}">
                <a16:creationId xmlns:a16="http://schemas.microsoft.com/office/drawing/2014/main" id="{923E74E0-99B1-4EBB-9C5D-0527940A9055}"/>
              </a:ext>
            </a:extLst>
          </p:cNvPr>
          <p:cNvSpPr txBox="1">
            <a:spLocks/>
          </p:cNvSpPr>
          <p:nvPr/>
        </p:nvSpPr>
        <p:spPr>
          <a:xfrm>
            <a:off x="192417" y="1264166"/>
            <a:ext cx="89400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500"/>
              </a:spcBef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dependency to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build.gradle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if needed:</a:t>
            </a:r>
            <a:endParaRPr lang="en-US" sz="1100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15000"/>
              </a:lnSpc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dependencies {</a:t>
            </a:r>
          </a:p>
          <a:p>
            <a:pPr marL="0" indent="0" algn="l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...</a:t>
            </a:r>
          </a:p>
          <a:p>
            <a:pPr marL="0" indent="0" algn="l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compile 'com.android.support:recyclerview-v7:26.1.0'</a:t>
            </a:r>
          </a:p>
          <a:p>
            <a:pPr marL="0" indent="0" algn="l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...</a:t>
            </a:r>
          </a:p>
          <a:p>
            <a:pPr marL="0" indent="0" algn="l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}</a:t>
            </a:r>
          </a:p>
        </p:txBody>
      </p:sp>
      <p:sp>
        <p:nvSpPr>
          <p:cNvPr id="4" name="Google Shape;373;p65">
            <a:extLst>
              <a:ext uri="{FF2B5EF4-FFF2-40B4-BE49-F238E27FC236}">
                <a16:creationId xmlns:a16="http://schemas.microsoft.com/office/drawing/2014/main" id="{DBEECA79-CC1D-435E-A8FE-CE4B397D8E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92730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74;p65">
            <a:extLst>
              <a:ext uri="{FF2B5EF4-FFF2-40B4-BE49-F238E27FC236}">
                <a16:creationId xmlns:a16="http://schemas.microsoft.com/office/drawing/2014/main" id="{5850ACA8-70D1-4767-B99F-DB0EB6512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117" y="281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dependency to app/build.gradle</a:t>
            </a:r>
            <a:endParaRPr sz="4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6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0;p66">
            <a:extLst>
              <a:ext uri="{FF2B5EF4-FFF2-40B4-BE49-F238E27FC236}">
                <a16:creationId xmlns:a16="http://schemas.microsoft.com/office/drawing/2014/main" id="{A337CB1E-4FE1-4B92-A405-A4F32CCA3D19}"/>
              </a:ext>
            </a:extLst>
          </p:cNvPr>
          <p:cNvSpPr txBox="1">
            <a:spLocks/>
          </p:cNvSpPr>
          <p:nvPr/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&lt;/android.support.v7.widget.RecyclerView&gt;</a:t>
            </a:r>
          </a:p>
        </p:txBody>
      </p:sp>
      <p:sp>
        <p:nvSpPr>
          <p:cNvPr id="4" name="Google Shape;381;p66">
            <a:extLst>
              <a:ext uri="{FF2B5EF4-FFF2-40B4-BE49-F238E27FC236}">
                <a16:creationId xmlns:a16="http://schemas.microsoft.com/office/drawing/2014/main" id="{6FCA0077-1FB6-44FC-A908-086AEE6F4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82;p66">
            <a:extLst>
              <a:ext uri="{FF2B5EF4-FFF2-40B4-BE49-F238E27FC236}">
                <a16:creationId xmlns:a16="http://schemas.microsoft.com/office/drawing/2014/main" id="{3DDF0FEB-8BDF-497F-8C2C-880F8D993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57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RecyclerView to XML Layout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5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8;p67">
            <a:extLst>
              <a:ext uri="{FF2B5EF4-FFF2-40B4-BE49-F238E27FC236}">
                <a16:creationId xmlns:a16="http://schemas.microsoft.com/office/drawing/2014/main" id="{482C7F45-52FD-494E-9606-7D7387FDC1AE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…&gt;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&lt;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="@+id/word"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style="@style/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word_title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 /&gt;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4" name="Google Shape;389;p67">
            <a:extLst>
              <a:ext uri="{FF2B5EF4-FFF2-40B4-BE49-F238E27FC236}">
                <a16:creationId xmlns:a16="http://schemas.microsoft.com/office/drawing/2014/main" id="{A3835E88-461F-4204-879B-FD1DBC4ED3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90;p67">
            <a:extLst>
              <a:ext uri="{FF2B5EF4-FFF2-40B4-BE49-F238E27FC236}">
                <a16:creationId xmlns:a16="http://schemas.microsoft.com/office/drawing/2014/main" id="{7536230F-3467-49E0-B4D3-354001E88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10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layout for 1 list item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391;p67">
            <a:extLst>
              <a:ext uri="{FF2B5EF4-FFF2-40B4-BE49-F238E27FC236}">
                <a16:creationId xmlns:a16="http://schemas.microsoft.com/office/drawing/2014/main" id="{86984CB1-4BBD-489E-8300-F004E63287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92;p67" descr="pv_wordlistsql-1.png">
            <a:extLst>
              <a:ext uri="{FF2B5EF4-FFF2-40B4-BE49-F238E27FC236}">
                <a16:creationId xmlns:a16="http://schemas.microsoft.com/office/drawing/2014/main" id="{B4CBE0F5-911E-4C6A-8628-09089AB11E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803" t="13488" r="11263" b="17693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93;p67">
            <a:extLst>
              <a:ext uri="{FF2B5EF4-FFF2-40B4-BE49-F238E27FC236}">
                <a16:creationId xmlns:a16="http://schemas.microsoft.com/office/drawing/2014/main" id="{A401377D-12AC-43E4-92EF-248DAC62598F}"/>
              </a:ext>
            </a:extLst>
          </p:cNvPr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9;p68">
            <a:extLst>
              <a:ext uri="{FF2B5EF4-FFF2-40B4-BE49-F238E27FC236}">
                <a16:creationId xmlns:a16="http://schemas.microsoft.com/office/drawing/2014/main" id="{3D71A837-728D-4EBF-8411-26B92CEBF951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extends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RecyclerView.Adapter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WordListAdapter.WordViewHolder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 {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(Context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       LinkedList&lt;String&gt;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mInflater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LayoutInflater.from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(context);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this.mWordList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Google Shape;400;p68">
            <a:extLst>
              <a:ext uri="{FF2B5EF4-FFF2-40B4-BE49-F238E27FC236}">
                <a16:creationId xmlns:a16="http://schemas.microsoft.com/office/drawing/2014/main" id="{B46B6514-C588-410E-BAAB-18FE524C50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15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01;p68">
            <a:extLst>
              <a:ext uri="{FF2B5EF4-FFF2-40B4-BE49-F238E27FC236}">
                <a16:creationId xmlns:a16="http://schemas.microsoft.com/office/drawing/2014/main" id="{640A2148-6765-421A-BE45-795848CDB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08" y="36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Implement the adapter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7;p69">
            <a:extLst>
              <a:ext uri="{FF2B5EF4-FFF2-40B4-BE49-F238E27FC236}">
                <a16:creationId xmlns:a16="http://schemas.microsoft.com/office/drawing/2014/main" id="{41B8312D-86F5-415E-B164-B9A8430EEBFF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onCreateViewHolder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inBindViewHolder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getItemCount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Let's take a look!</a:t>
            </a:r>
          </a:p>
        </p:txBody>
      </p:sp>
      <p:sp>
        <p:nvSpPr>
          <p:cNvPr id="4" name="Google Shape;408;p69">
            <a:extLst>
              <a:ext uri="{FF2B5EF4-FFF2-40B4-BE49-F238E27FC236}">
                <a16:creationId xmlns:a16="http://schemas.microsoft.com/office/drawing/2014/main" id="{7B2927D7-3841-438A-A5D4-D00E416DB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16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09;p69">
            <a:extLst>
              <a:ext uri="{FF2B5EF4-FFF2-40B4-BE49-F238E27FC236}">
                <a16:creationId xmlns:a16="http://schemas.microsoft.com/office/drawing/2014/main" id="{9F1E683B-3FC8-4B48-8B4C-A6202163B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08" y="36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Adapter has 3 required methods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3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5;p70">
            <a:extLst>
              <a:ext uri="{FF2B5EF4-FFF2-40B4-BE49-F238E27FC236}">
                <a16:creationId xmlns:a16="http://schemas.microsoft.com/office/drawing/2014/main" id="{97B2CA6A-C31A-42E7-AE49-29AA3BF9678A}"/>
              </a:ext>
            </a:extLst>
          </p:cNvPr>
          <p:cNvSpPr txBox="1">
            <a:spLocks/>
          </p:cNvSpPr>
          <p:nvPr/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onCreateViewHolder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ViewGroup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parent, int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viewType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View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mItemView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mInflater.inflate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R.layout.wordlist_item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parent, false);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return new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mItemView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this);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Google Shape;416;p70">
            <a:extLst>
              <a:ext uri="{FF2B5EF4-FFF2-40B4-BE49-F238E27FC236}">
                <a16:creationId xmlns:a16="http://schemas.microsoft.com/office/drawing/2014/main" id="{34FE3D17-EEA7-4095-BC92-D93EF0FA63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17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17;p70">
            <a:extLst>
              <a:ext uri="{FF2B5EF4-FFF2-40B4-BE49-F238E27FC236}">
                <a16:creationId xmlns:a16="http://schemas.microsoft.com/office/drawing/2014/main" id="{E592B084-9982-4B01-8564-E63AAC697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08" y="2568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onCreateViewHolder()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3;p71">
            <a:extLst>
              <a:ext uri="{FF2B5EF4-FFF2-40B4-BE49-F238E27FC236}">
                <a16:creationId xmlns:a16="http://schemas.microsoft.com/office/drawing/2014/main" id="{DC9A481A-85EF-41DE-B998-6663ABB45E7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onBindViewHolder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holder, int position) {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marL="0" indent="0" algn="l"/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String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mCurrent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mWordList.get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(position);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holder.wordItemView.setText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mCurrent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Aft>
                <a:spcPts val="200"/>
              </a:spcAft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Google Shape;424;p71">
            <a:extLst>
              <a:ext uri="{FF2B5EF4-FFF2-40B4-BE49-F238E27FC236}">
                <a16:creationId xmlns:a16="http://schemas.microsoft.com/office/drawing/2014/main" id="{2B00F437-0239-4C6D-9E41-FF4450B195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18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25;p71">
            <a:extLst>
              <a:ext uri="{FF2B5EF4-FFF2-40B4-BE49-F238E27FC236}">
                <a16:creationId xmlns:a16="http://schemas.microsoft.com/office/drawing/2014/main" id="{29E25111-8C54-4915-B66D-A0FE0BB61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966" y="2568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onBindViewHolder()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8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1;p72">
            <a:extLst>
              <a:ext uri="{FF2B5EF4-FFF2-40B4-BE49-F238E27FC236}">
                <a16:creationId xmlns:a16="http://schemas.microsoft.com/office/drawing/2014/main" id="{BFB087A1-6E14-4E3F-B355-0FFE61396413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@Override</a:t>
            </a:r>
          </a:p>
          <a:p>
            <a:pPr marL="0" indent="0" algn="l">
              <a:lnSpc>
                <a:spcPct val="115000"/>
              </a:lnSpc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public int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getItemCount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 algn="l">
              <a:lnSpc>
                <a:spcPct val="115000"/>
              </a:lnSpc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marL="0" indent="0" algn="l">
              <a:lnSpc>
                <a:spcPct val="115000"/>
              </a:lnSpc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return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mWordList.size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>
              <a:lnSpc>
                <a:spcPct val="115000"/>
              </a:lnSpc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}</a:t>
            </a:r>
          </a:p>
        </p:txBody>
      </p:sp>
      <p:sp>
        <p:nvSpPr>
          <p:cNvPr id="4" name="Google Shape;432;p72">
            <a:extLst>
              <a:ext uri="{FF2B5EF4-FFF2-40B4-BE49-F238E27FC236}">
                <a16:creationId xmlns:a16="http://schemas.microsoft.com/office/drawing/2014/main" id="{B7936E72-68D5-46C5-B7CC-C089F1C0D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19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33;p72">
            <a:extLst>
              <a:ext uri="{FF2B5EF4-FFF2-40B4-BE49-F238E27FC236}">
                <a16:creationId xmlns:a16="http://schemas.microsoft.com/office/drawing/2014/main" id="{DA29B638-507F-4141-9600-704834B2FF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57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getItemCount()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4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p55">
            <a:extLst>
              <a:ext uri="{FF2B5EF4-FFF2-40B4-BE49-F238E27FC236}">
                <a16:creationId xmlns:a16="http://schemas.microsoft.com/office/drawing/2014/main" id="{69CD1B93-8890-4BFF-A5E6-94041C5A0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Contents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289;p55">
            <a:extLst>
              <a:ext uri="{FF2B5EF4-FFF2-40B4-BE49-F238E27FC236}">
                <a16:creationId xmlns:a16="http://schemas.microsoft.com/office/drawing/2014/main" id="{836908F0-FFA3-4CE1-9686-7159521BBE3D}"/>
              </a:ext>
            </a:extLst>
          </p:cNvPr>
          <p:cNvSpPr txBox="1">
            <a:spLocks/>
          </p:cNvSpPr>
          <p:nvPr/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Components</a:t>
            </a:r>
          </a:p>
          <a:p>
            <a:pPr marL="457200" indent="-381000" algn="l">
              <a:spcBef>
                <a:spcPts val="10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Implementing a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90;p55">
            <a:extLst>
              <a:ext uri="{FF2B5EF4-FFF2-40B4-BE49-F238E27FC236}">
                <a16:creationId xmlns:a16="http://schemas.microsoft.com/office/drawing/2014/main" id="{6BD843D1-28B2-4047-97CB-0EBB426669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5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9;p73">
            <a:extLst>
              <a:ext uri="{FF2B5EF4-FFF2-40B4-BE49-F238E27FC236}">
                <a16:creationId xmlns:a16="http://schemas.microsoft.com/office/drawing/2014/main" id="{A981A2B2-83F1-4DD6-B6AE-2C25CDCF40C2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{ //.. }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If you want to handle mouse clicks:</a:t>
            </a: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implements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View.OnClickListener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{ //.. }</a:t>
            </a:r>
          </a:p>
        </p:txBody>
      </p:sp>
      <p:sp>
        <p:nvSpPr>
          <p:cNvPr id="4" name="Google Shape;440;p73">
            <a:extLst>
              <a:ext uri="{FF2B5EF4-FFF2-40B4-BE49-F238E27FC236}">
                <a16:creationId xmlns:a16="http://schemas.microsoft.com/office/drawing/2014/main" id="{D18CC925-3FFB-4D84-85B7-0828532CE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20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41;p73">
            <a:extLst>
              <a:ext uri="{FF2B5EF4-FFF2-40B4-BE49-F238E27FC236}">
                <a16:creationId xmlns:a16="http://schemas.microsoft.com/office/drawing/2014/main" id="{F03C3D24-7753-414E-A591-02B7BECE6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08" y="2568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the view holder in adapter class</a:t>
            </a:r>
            <a:endParaRPr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4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7;p74">
            <a:extLst>
              <a:ext uri="{FF2B5EF4-FFF2-40B4-BE49-F238E27FC236}">
                <a16:creationId xmlns:a16="http://schemas.microsoft.com/office/drawing/2014/main" id="{1E1F47CE-ABD0-4EDF-AA35-02E22FAFA39D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(View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adapter) {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super(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// Get the layout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wordItemView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itemView.findViewById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R.id.word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this.mAdapter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adapter;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itemView.setOnClickListener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(this);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 algn="l">
              <a:lnSpc>
                <a:spcPct val="115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// Implement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 if desired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1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448;p74">
            <a:extLst>
              <a:ext uri="{FF2B5EF4-FFF2-40B4-BE49-F238E27FC236}">
                <a16:creationId xmlns:a16="http://schemas.microsoft.com/office/drawing/2014/main" id="{98581029-3D02-4791-BBD6-03BD45B312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21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49;p74">
            <a:extLst>
              <a:ext uri="{FF2B5EF4-FFF2-40B4-BE49-F238E27FC236}">
                <a16:creationId xmlns:a16="http://schemas.microsoft.com/office/drawing/2014/main" id="{CC8C3A9B-8205-4012-8402-BDBB5C690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726" y="2568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View holder constructor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5;p75">
            <a:extLst>
              <a:ext uri="{FF2B5EF4-FFF2-40B4-BE49-F238E27FC236}">
                <a16:creationId xmlns:a16="http://schemas.microsoft.com/office/drawing/2014/main" id="{DC4DDC72-1286-4C22-A313-E96E43450AED}"/>
              </a:ext>
            </a:extLst>
          </p:cNvPr>
          <p:cNvSpPr txBox="1">
            <a:spLocks/>
          </p:cNvSpPr>
          <p:nvPr/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mRecyclerView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findViewById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R.id.recyclerview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WordListAdapter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(this,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mWordList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mRecyclerView.setAdapter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mRecyclerView.setLayoutManager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(new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LinearLayoutManager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(this));</a:t>
            </a:r>
          </a:p>
          <a:p>
            <a:pPr marL="0" indent="0" algn="l">
              <a:lnSpc>
                <a:spcPct val="115000"/>
              </a:lnSpc>
              <a:spcBef>
                <a:spcPts val="500"/>
              </a:spcBef>
            </a:pPr>
            <a:endParaRPr lang="en-US" sz="1800" i="1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456;p75">
            <a:extLst>
              <a:ext uri="{FF2B5EF4-FFF2-40B4-BE49-F238E27FC236}">
                <a16:creationId xmlns:a16="http://schemas.microsoft.com/office/drawing/2014/main" id="{95A07F69-B41A-49F5-B191-C88A6A44B2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57;p75">
            <a:extLst>
              <a:ext uri="{FF2B5EF4-FFF2-40B4-BE49-F238E27FC236}">
                <a16:creationId xmlns:a16="http://schemas.microsoft.com/office/drawing/2014/main" id="{A199DC7F-5316-4FE4-98FB-B343A90DB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903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the RecyclerView in Activity onCreate()</a:t>
            </a:r>
            <a:endParaRPr sz="3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2;p76">
            <a:extLst>
              <a:ext uri="{FF2B5EF4-FFF2-40B4-BE49-F238E27FC236}">
                <a16:creationId xmlns:a16="http://schemas.microsoft.com/office/drawing/2014/main" id="{889BBC5B-364D-4000-A162-B941E4623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Practical: RecyclerView 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63;p76">
            <a:extLst>
              <a:ext uri="{FF2B5EF4-FFF2-40B4-BE49-F238E27FC236}">
                <a16:creationId xmlns:a16="http://schemas.microsoft.com/office/drawing/2014/main" id="{1902F910-3E48-4910-A6F5-2BEDEFF8AD35}"/>
              </a:ext>
            </a:extLst>
          </p:cNvPr>
          <p:cNvSpPr txBox="1">
            <a:spLocks/>
          </p:cNvSpPr>
          <p:nvPr/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This is rather complex with many separate pieces. So, there is a whole practical where you implement a RecyclerView that displays a list of clickable words.</a:t>
            </a:r>
          </a:p>
          <a:p>
            <a:pPr marL="0" indent="0" algn="l">
              <a:spcBef>
                <a:spcPts val="5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Shows all the steps, one by one with a complete app </a:t>
            </a:r>
          </a:p>
        </p:txBody>
      </p:sp>
      <p:sp>
        <p:nvSpPr>
          <p:cNvPr id="4" name="Google Shape;464;p76">
            <a:extLst>
              <a:ext uri="{FF2B5EF4-FFF2-40B4-BE49-F238E27FC236}">
                <a16:creationId xmlns:a16="http://schemas.microsoft.com/office/drawing/2014/main" id="{EF0509D4-2AAD-401A-837D-71676EA673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5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7;p125">
            <a:extLst>
              <a:ext uri="{FF2B5EF4-FFF2-40B4-BE49-F238E27FC236}">
                <a16:creationId xmlns:a16="http://schemas.microsoft.com/office/drawing/2014/main" id="{2B1C9E7B-BB0B-4646-A04D-51B7D2A76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8697" y="1196104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END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56">
            <a:extLst>
              <a:ext uri="{FF2B5EF4-FFF2-40B4-BE49-F238E27FC236}">
                <a16:creationId xmlns:a16="http://schemas.microsoft.com/office/drawing/2014/main" id="{5ED34042-A308-465F-AB0C-A0B44928A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What is a RecyclerView? </a:t>
            </a:r>
            <a:endParaRPr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296;p56">
            <a:extLst>
              <a:ext uri="{FF2B5EF4-FFF2-40B4-BE49-F238E27FC236}">
                <a16:creationId xmlns:a16="http://schemas.microsoft.com/office/drawing/2014/main" id="{7929BB31-0267-4D95-9633-E6E44AA22EFF}"/>
              </a:ext>
            </a:extLst>
          </p:cNvPr>
          <p:cNvSpPr txBox="1">
            <a:spLocks/>
          </p:cNvSpPr>
          <p:nvPr/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55600" algn="l">
              <a:lnSpc>
                <a:spcPct val="115000"/>
              </a:lnSpc>
              <a:buSzPts val="2000"/>
              <a:buFont typeface="Arial" panose="020B0604020202020204" pitchFamily="34" charset="0"/>
              <a:buChar char="●"/>
            </a:pPr>
            <a:r>
              <a:rPr lang="en-US" sz="2000" u="sng" dirty="0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is scrollable container for large data sets</a:t>
            </a:r>
          </a:p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Efficient </a:t>
            </a:r>
          </a:p>
          <a:p>
            <a:pPr marL="914400" lvl="1" indent="-355600" algn="l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○"/>
            </a:pPr>
            <a:r>
              <a:rPr lang="en-US" sz="2000" dirty="0">
                <a:latin typeface="Bahnschrift SemiCondensed" panose="020B0502040204020203" pitchFamily="34" charset="0"/>
              </a:rPr>
              <a:t>Uses and reuses limited number of </a:t>
            </a:r>
            <a:r>
              <a:rPr lang="en-US" sz="20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>
                <a:latin typeface="Bahnschrift SemiCondensed" panose="020B0502040204020203" pitchFamily="34" charset="0"/>
              </a:rPr>
              <a:t> elements</a:t>
            </a:r>
          </a:p>
          <a:p>
            <a:pPr marL="914400" lvl="1" indent="-355600" algn="l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○"/>
            </a:pPr>
            <a:r>
              <a:rPr lang="en-US" sz="2000" dirty="0">
                <a:latin typeface="Bahnschrift SemiCondensed" panose="020B0502040204020203" pitchFamily="34" charset="0"/>
              </a:rPr>
              <a:t>Updates changing data fast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2000" dirty="0">
              <a:solidFill>
                <a:schemeClr val="dk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97;p56">
            <a:extLst>
              <a:ext uri="{FF2B5EF4-FFF2-40B4-BE49-F238E27FC236}">
                <a16:creationId xmlns:a16="http://schemas.microsoft.com/office/drawing/2014/main" id="{039D39BF-447E-4C86-A0D6-5446669AE1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298;p56">
            <a:extLst>
              <a:ext uri="{FF2B5EF4-FFF2-40B4-BE49-F238E27FC236}">
                <a16:creationId xmlns:a16="http://schemas.microsoft.com/office/drawing/2014/main" id="{D2D6CDF9-8E69-422C-8B9E-B78A20ED80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9;p56" descr="pv_wordlistsql-1.png">
            <a:extLst>
              <a:ext uri="{FF2B5EF4-FFF2-40B4-BE49-F238E27FC236}">
                <a16:creationId xmlns:a16="http://schemas.microsoft.com/office/drawing/2014/main" id="{C72127A0-6B99-4C9D-8105-E2A3731DEF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03" t="13488" r="11263" b="17693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0;p56">
            <a:extLst>
              <a:ext uri="{FF2B5EF4-FFF2-40B4-BE49-F238E27FC236}">
                <a16:creationId xmlns:a16="http://schemas.microsoft.com/office/drawing/2014/main" id="{112F4639-85C0-4BDB-B2A8-3495BDA4CD36}"/>
              </a:ext>
            </a:extLst>
          </p:cNvPr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57">
            <a:extLst>
              <a:ext uri="{FF2B5EF4-FFF2-40B4-BE49-F238E27FC236}">
                <a16:creationId xmlns:a16="http://schemas.microsoft.com/office/drawing/2014/main" id="{908C42A9-0288-4A17-A10D-F17FB199A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239673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RecyclerView Components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07;p57">
            <a:extLst>
              <a:ext uri="{FF2B5EF4-FFF2-40B4-BE49-F238E27FC236}">
                <a16:creationId xmlns:a16="http://schemas.microsoft.com/office/drawing/2014/main" id="{F5FB65DB-600A-4C3E-9647-6E3AD75B42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111764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4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4;p58">
            <a:extLst>
              <a:ext uri="{FF2B5EF4-FFF2-40B4-BE49-F238E27FC236}">
                <a16:creationId xmlns:a16="http://schemas.microsoft.com/office/drawing/2014/main" id="{96E35E12-8AF3-41C2-A9C0-4E029E5E5255}"/>
              </a:ext>
            </a:extLst>
          </p:cNvPr>
          <p:cNvSpPr txBox="1">
            <a:spLocks/>
          </p:cNvSpPr>
          <p:nvPr/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42900" algn="l">
              <a:buSzPts val="18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Bahnschrift SemiCondensed" panose="020B0502040204020203" pitchFamily="34" charset="0"/>
              </a:rPr>
              <a:t>Data</a:t>
            </a:r>
          </a:p>
          <a:p>
            <a:pPr marL="457200" indent="-342900" algn="l"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Bahnschrift SemiCondensed" panose="020B0502040204020203" pitchFamily="34" charset="0"/>
              </a:rPr>
              <a:t>RecyclerView</a:t>
            </a:r>
            <a:r>
              <a:rPr lang="en-US" sz="1800" dirty="0">
                <a:latin typeface="Bahnschrift SemiCondensed" panose="020B0502040204020203" pitchFamily="34" charset="0"/>
              </a:rPr>
              <a:t> scrolling list for list items—</a:t>
            </a:r>
            <a:r>
              <a:rPr lang="en-US" sz="1800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42900" algn="l"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Bahnschrift SemiCondensed" panose="020B0502040204020203" pitchFamily="34" charset="0"/>
              </a:rPr>
              <a:t>Layout</a:t>
            </a:r>
            <a:r>
              <a:rPr lang="en-US" sz="1800" dirty="0">
                <a:latin typeface="Bahnschrift SemiCondensed" panose="020B0502040204020203" pitchFamily="34" charset="0"/>
              </a:rPr>
              <a:t> for one item of data—XML file</a:t>
            </a:r>
          </a:p>
          <a:p>
            <a:pPr marL="457200" indent="-342900" algn="l"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Bahnschrift SemiCondensed" panose="020B0502040204020203" pitchFamily="34" charset="0"/>
              </a:rPr>
              <a:t>Layout manage</a:t>
            </a:r>
            <a:r>
              <a:rPr lang="en-US" sz="1800" dirty="0">
                <a:latin typeface="Bahnschrift SemiCondensed" panose="020B0502040204020203" pitchFamily="34" charset="0"/>
              </a:rPr>
              <a:t>r handles the organization of UI components in a </a:t>
            </a:r>
            <a:r>
              <a:rPr lang="en-US" sz="18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sz="1800" dirty="0">
                <a:latin typeface="Bahnschrift SemiCondensed" panose="020B0502040204020203" pitchFamily="34" charset="0"/>
              </a:rPr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-US" sz="18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latin typeface="Bahnschrift SemiCondensed" panose="020B0502040204020203" pitchFamily="34" charset="0"/>
              </a:rPr>
              <a:t> </a:t>
            </a:r>
          </a:p>
          <a:p>
            <a:pPr marL="457200" indent="-342900" algn="l"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Bahnschrift SemiCondensed" panose="020B0502040204020203" pitchFamily="34" charset="0"/>
              </a:rPr>
              <a:t>Adapter</a:t>
            </a:r>
            <a:r>
              <a:rPr lang="en-US" sz="1800" dirty="0">
                <a:latin typeface="Bahnschrift SemiCondensed" panose="020B0502040204020203" pitchFamily="34" charset="0"/>
              </a:rPr>
              <a:t> connects data to the </a:t>
            </a:r>
            <a:r>
              <a:rPr lang="en-US" sz="18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sz="1800" dirty="0">
                <a:latin typeface="Bahnschrift SemiCondensed" panose="020B0502040204020203" pitchFamily="34" charset="0"/>
              </a:rPr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42900" algn="l">
              <a:spcBef>
                <a:spcPts val="1000"/>
              </a:spcBef>
              <a:spcAft>
                <a:spcPts val="100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1800" b="1" dirty="0" err="1">
                <a:latin typeface="Bahnschrift SemiCondensed" panose="020B0502040204020203" pitchFamily="34" charset="0"/>
              </a:rPr>
              <a:t>ViewHolder</a:t>
            </a:r>
            <a:r>
              <a:rPr lang="en-US" sz="1800" dirty="0">
                <a:latin typeface="Bahnschrift SemiCondensed" panose="020B0502040204020203" pitchFamily="34" charset="0"/>
              </a:rPr>
              <a:t> has view information for displaying one item—</a:t>
            </a:r>
            <a:r>
              <a:rPr lang="en-US" sz="1800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lang="en-US" sz="1800" dirty="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315;p58">
            <a:extLst>
              <a:ext uri="{FF2B5EF4-FFF2-40B4-BE49-F238E27FC236}">
                <a16:creationId xmlns:a16="http://schemas.microsoft.com/office/drawing/2014/main" id="{49D1DAB4-2657-4FC6-A0AB-9B2AF171E5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5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2;p59">
            <a:extLst>
              <a:ext uri="{FF2B5EF4-FFF2-40B4-BE49-F238E27FC236}">
                <a16:creationId xmlns:a16="http://schemas.microsoft.com/office/drawing/2014/main" id="{5E6937EF-7392-4703-AC23-FDE665ED4B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323;p59">
            <a:extLst>
              <a:ext uri="{FF2B5EF4-FFF2-40B4-BE49-F238E27FC236}">
                <a16:creationId xmlns:a16="http://schemas.microsoft.com/office/drawing/2014/main" id="{74E77274-D1E0-44F8-9154-D271D412B3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488" y="218954"/>
            <a:ext cx="8520600" cy="5727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Bahnschrift SemiCondensed" panose="020B0502040204020203" pitchFamily="34" charset="0"/>
              </a:rPr>
              <a:t>How components fit together overview</a:t>
            </a:r>
            <a:endParaRPr sz="3600" dirty="0"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324;p59">
            <a:extLst>
              <a:ext uri="{FF2B5EF4-FFF2-40B4-BE49-F238E27FC236}">
                <a16:creationId xmlns:a16="http://schemas.microsoft.com/office/drawing/2014/main" id="{1CBD3008-25E3-4C26-A0ED-CD7E54D8EA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09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0;p60">
            <a:extLst>
              <a:ext uri="{FF2B5EF4-FFF2-40B4-BE49-F238E27FC236}">
                <a16:creationId xmlns:a16="http://schemas.microsoft.com/office/drawing/2014/main" id="{3AD85E54-CE59-4A39-8B15-28A1A4185216}"/>
              </a:ext>
            </a:extLst>
          </p:cNvPr>
          <p:cNvSpPr txBox="1">
            <a:spLocks/>
          </p:cNvSpPr>
          <p:nvPr/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55600" algn="l">
              <a:spcBef>
                <a:spcPts val="1000"/>
              </a:spcBef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latin typeface="Bahnschrift SemiCondensed" panose="020B0502040204020203" pitchFamily="34" charset="0"/>
              </a:rPr>
              <a:t>Each </a:t>
            </a:r>
            <a:r>
              <a:rPr lang="en-US" sz="2000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ViewGroup</a:t>
            </a:r>
            <a:r>
              <a:rPr lang="en-US" sz="2000" dirty="0">
                <a:latin typeface="Bahnschrift SemiCondensed" panose="020B0502040204020203" pitchFamily="34" charset="0"/>
              </a:rPr>
              <a:t> has a layout manager</a:t>
            </a:r>
          </a:p>
          <a:p>
            <a:pPr marL="457200" indent="-355600" algn="l">
              <a:spcBef>
                <a:spcPts val="1000"/>
              </a:spcBef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latin typeface="Bahnschrift SemiCondensed" panose="020B0502040204020203" pitchFamily="34" charset="0"/>
              </a:rPr>
              <a:t>Use to position </a:t>
            </a:r>
            <a:r>
              <a:rPr lang="en-US" sz="20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>
                <a:latin typeface="Bahnschrift SemiCondensed" panose="020B0502040204020203" pitchFamily="34" charset="0"/>
              </a:rPr>
              <a:t> items inside a </a:t>
            </a:r>
            <a:r>
              <a:rPr lang="en-US" sz="2000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lang="en-US" sz="2000" dirty="0">
              <a:latin typeface="Bahnschrift SemiCondensed" panose="020B0502040204020203" pitchFamily="34" charset="0"/>
            </a:endParaRPr>
          </a:p>
          <a:p>
            <a:pPr marL="457200" indent="-355600" algn="l">
              <a:spcBef>
                <a:spcPts val="1000"/>
              </a:spcBef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latin typeface="Bahnschrift SemiCondensed" panose="020B0502040204020203" pitchFamily="34" charset="0"/>
              </a:rPr>
              <a:t>Reuses </a:t>
            </a:r>
            <a:r>
              <a:rPr lang="en-US" sz="20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>
                <a:latin typeface="Bahnschrift SemiCondensed" panose="020B0502040204020203" pitchFamily="34" charset="0"/>
              </a:rPr>
              <a:t> items that are no longer visible to the user </a:t>
            </a:r>
          </a:p>
          <a:p>
            <a:pPr marL="457200" indent="-355600" algn="l">
              <a:spcBef>
                <a:spcPts val="1000"/>
              </a:spcBef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latin typeface="Bahnschrift SemiCondensed" panose="020B0502040204020203" pitchFamily="34" charset="0"/>
              </a:rPr>
              <a:t>Built-in layout managers </a:t>
            </a:r>
          </a:p>
          <a:p>
            <a:pPr marL="914400" lvl="1" indent="-355600" algn="l">
              <a:buClrTx/>
              <a:buSzPts val="2000"/>
              <a:buFont typeface="Arial" panose="020B0604020202020204" pitchFamily="34" charset="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 lang="en-US" dirty="0">
              <a:latin typeface="Bahnschrift SemiCondensed" panose="020B0502040204020203" pitchFamily="34" charset="0"/>
            </a:endParaRPr>
          </a:p>
          <a:p>
            <a:pPr marL="914400" lvl="1" indent="-355600" algn="l">
              <a:buClrTx/>
              <a:buSzPts val="2000"/>
              <a:buFont typeface="Arial" panose="020B0604020202020204" pitchFamily="34" charset="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 lang="en-US" dirty="0">
              <a:latin typeface="Bahnschrift SemiCondensed" panose="020B0502040204020203" pitchFamily="34" charset="0"/>
            </a:endParaRPr>
          </a:p>
          <a:p>
            <a:pPr marL="914400" lvl="1" indent="-355600" algn="l">
              <a:buClrTx/>
              <a:buSzPts val="2000"/>
              <a:buFont typeface="Arial" panose="020B0604020202020204" pitchFamily="34" charset="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 lang="en-US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55600" algn="l">
              <a:spcBef>
                <a:spcPts val="1000"/>
              </a:spcBef>
              <a:buSzPts val="2000"/>
              <a:buFont typeface="Arial" panose="020B0604020202020204" pitchFamily="34" charset="0"/>
              <a:buChar char="●"/>
            </a:pPr>
            <a:r>
              <a:rPr lang="en-US" sz="2000" dirty="0">
                <a:latin typeface="Bahnschrift SemiCondensed" panose="020B0502040204020203" pitchFamily="34" charset="0"/>
              </a:rPr>
              <a:t>For RecyclerView, extend </a:t>
            </a:r>
            <a:r>
              <a:rPr lang="en-US" sz="2000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lang="en-US" sz="2000" dirty="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331;p60">
            <a:extLst>
              <a:ext uri="{FF2B5EF4-FFF2-40B4-BE49-F238E27FC236}">
                <a16:creationId xmlns:a16="http://schemas.microsoft.com/office/drawing/2014/main" id="{4AB37F9F-75C5-4828-ABCE-2EB01FE00A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32;p60">
            <a:extLst>
              <a:ext uri="{FF2B5EF4-FFF2-40B4-BE49-F238E27FC236}">
                <a16:creationId xmlns:a16="http://schemas.microsoft.com/office/drawing/2014/main" id="{9C32113B-66CE-4C9B-9E4C-F6046DF44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98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What is a layout manager?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8;p61">
            <a:extLst>
              <a:ext uri="{FF2B5EF4-FFF2-40B4-BE49-F238E27FC236}">
                <a16:creationId xmlns:a16="http://schemas.microsoft.com/office/drawing/2014/main" id="{CB551961-D536-455C-BA17-45EA32882D3A}"/>
              </a:ext>
            </a:extLst>
          </p:cNvPr>
          <p:cNvSpPr txBox="1">
            <a:spLocks/>
          </p:cNvSpPr>
          <p:nvPr/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Helps incompatible interfaces work together</a:t>
            </a:r>
          </a:p>
          <a:p>
            <a:pPr marL="914400" lvl="1" indent="-355600" algn="l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Example: Takes data from database </a:t>
            </a:r>
            <a:r>
              <a:rPr lang="en-US" u="sng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dirty="0">
                <a:latin typeface="Bahnschrift SemiCondensed" panose="020B0502040204020203" pitchFamily="34" charset="0"/>
              </a:rPr>
              <a:t> and prepares strings to put into a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Intermediary between data and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Manages creating, updating, adding, deleting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items as underlying data changes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RecyclerView.Adapter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4" name="Google Shape;339;p61">
            <a:extLst>
              <a:ext uri="{FF2B5EF4-FFF2-40B4-BE49-F238E27FC236}">
                <a16:creationId xmlns:a16="http://schemas.microsoft.com/office/drawing/2014/main" id="{005A667E-C3BF-48C7-A756-7CF05A4071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40;p61">
            <a:extLst>
              <a:ext uri="{FF2B5EF4-FFF2-40B4-BE49-F238E27FC236}">
                <a16:creationId xmlns:a16="http://schemas.microsoft.com/office/drawing/2014/main" id="{C515FE61-D388-45B6-9696-D47122CF6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200" y="239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What is an adapter?</a:t>
            </a:r>
            <a:endParaRPr dirty="0"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341;p61">
            <a:extLst>
              <a:ext uri="{FF2B5EF4-FFF2-40B4-BE49-F238E27FC236}">
                <a16:creationId xmlns:a16="http://schemas.microsoft.com/office/drawing/2014/main" id="{64C4EDFC-35FB-4E8E-B7CE-BF33A145094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545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7;p62">
            <a:extLst>
              <a:ext uri="{FF2B5EF4-FFF2-40B4-BE49-F238E27FC236}">
                <a16:creationId xmlns:a16="http://schemas.microsoft.com/office/drawing/2014/main" id="{0F1777EA-2B69-4D34-BAA8-E7DB04DBC8FD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Used by the adapter to prepare one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with data for one list item 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Layout specified in an XML resource file</a:t>
            </a:r>
          </a:p>
          <a:p>
            <a:pPr marL="457200" indent="-381000" algn="l"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Can have clickable elements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Is placed by the layout manager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RecyclerView.ViewHolder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348;p62">
            <a:extLst>
              <a:ext uri="{FF2B5EF4-FFF2-40B4-BE49-F238E27FC236}">
                <a16:creationId xmlns:a16="http://schemas.microsoft.com/office/drawing/2014/main" id="{C521A84E-699B-4E3D-839E-0C2239A466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9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49;p62">
            <a:extLst>
              <a:ext uri="{FF2B5EF4-FFF2-40B4-BE49-F238E27FC236}">
                <a16:creationId xmlns:a16="http://schemas.microsoft.com/office/drawing/2014/main" id="{EBA71D9C-2118-416A-8A0E-71583E375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08" y="2568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What is a ViewHolder?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350;p62">
            <a:extLst>
              <a:ext uri="{FF2B5EF4-FFF2-40B4-BE49-F238E27FC236}">
                <a16:creationId xmlns:a16="http://schemas.microsoft.com/office/drawing/2014/main" id="{FF640C5A-27C8-4CBC-AD4B-87911A0237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85837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822</Words>
  <Application>Microsoft Office PowerPoint</Application>
  <PresentationFormat>On-screen Show (16:9)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Bahnschrift SemiCondensed</vt:lpstr>
      <vt:lpstr>Consolas</vt:lpstr>
      <vt:lpstr>Rockwell</vt:lpstr>
      <vt:lpstr>Damask</vt:lpstr>
      <vt:lpstr>PowerPoint Presentation</vt:lpstr>
      <vt:lpstr>Contents</vt:lpstr>
      <vt:lpstr>What is a RecyclerView?   </vt:lpstr>
      <vt:lpstr>RecyclerView Components</vt:lpstr>
      <vt:lpstr>PowerPoint Presentation</vt:lpstr>
      <vt:lpstr>How components fit together overview</vt:lpstr>
      <vt:lpstr>What is a layout manager?</vt:lpstr>
      <vt:lpstr>What is an adapter?</vt:lpstr>
      <vt:lpstr>What is a ViewHolder?</vt:lpstr>
      <vt:lpstr>Implementing RecyclerView</vt:lpstr>
      <vt:lpstr>Steps Summary</vt:lpstr>
      <vt:lpstr>Add dependency to app/build.gradle</vt:lpstr>
      <vt:lpstr>Add RecyclerView to XML Layout</vt:lpstr>
      <vt:lpstr>Create layout for 1 list item </vt:lpstr>
      <vt:lpstr>Implement the adapter</vt:lpstr>
      <vt:lpstr>Adapter has 3 required methods</vt:lpstr>
      <vt:lpstr>onCreateViewHolder()</vt:lpstr>
      <vt:lpstr>onBindViewHolder()</vt:lpstr>
      <vt:lpstr>getItemCount()</vt:lpstr>
      <vt:lpstr>Create the view holder in adapter class</vt:lpstr>
      <vt:lpstr>View holder constructor</vt:lpstr>
      <vt:lpstr>Create the RecyclerView in Activity onCreate()</vt:lpstr>
      <vt:lpstr>Practical: RecyclerView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Tadiyos Hailemichael</cp:lastModifiedBy>
  <cp:revision>18</cp:revision>
  <dcterms:modified xsi:type="dcterms:W3CDTF">2020-10-07T00:38:11Z</dcterms:modified>
</cp:coreProperties>
</file>