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82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81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2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1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5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8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0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3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C143-BBDD-414A-9D2B-57D54D40486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2F4B-394E-4517-834A-7062F5F8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8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2034208" y="557409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1138030" y="1484231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C3DAA-D5D1-465A-97A2-CDF5CA12BF36}"/>
              </a:ext>
            </a:extLst>
          </p:cNvPr>
          <p:cNvSpPr/>
          <p:nvPr/>
        </p:nvSpPr>
        <p:spPr>
          <a:xfrm>
            <a:off x="1616766" y="2504674"/>
            <a:ext cx="2345634" cy="702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Number%2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767E6DB-60E6-4F80-A784-79C1072639D6}"/>
              </a:ext>
            </a:extLst>
          </p:cNvPr>
          <p:cNvSpPr/>
          <p:nvPr/>
        </p:nvSpPr>
        <p:spPr>
          <a:xfrm>
            <a:off x="1825487" y="3631090"/>
            <a:ext cx="2034205" cy="119600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N%2==0</a:t>
            </a:r>
            <a:endParaRPr lang="en-IN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8074725-329D-416D-9F6E-E1CD32B54A86}"/>
              </a:ext>
            </a:extLst>
          </p:cNvPr>
          <p:cNvSpPr/>
          <p:nvPr/>
        </p:nvSpPr>
        <p:spPr>
          <a:xfrm>
            <a:off x="120926" y="4755864"/>
            <a:ext cx="2034208" cy="596346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Even</a:t>
            </a:r>
            <a:endParaRPr lang="en-I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3505201" y="4745102"/>
            <a:ext cx="2034208" cy="596346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Odd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842590" y="1034487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endCxn id="6" idx="0"/>
          </p:cNvCxnSpPr>
          <p:nvPr/>
        </p:nvCxnSpPr>
        <p:spPr>
          <a:xfrm>
            <a:off x="2789583" y="2125326"/>
            <a:ext cx="0" cy="379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/>
          <p:nvPr/>
        </p:nvCxnSpPr>
        <p:spPr>
          <a:xfrm>
            <a:off x="2842590" y="3251742"/>
            <a:ext cx="0" cy="379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1EAC4E-502E-4F2E-8EDF-5A3D6C237EE5}"/>
              </a:ext>
            </a:extLst>
          </p:cNvPr>
          <p:cNvCxnSpPr>
            <a:cxnSpLocks/>
          </p:cNvCxnSpPr>
          <p:nvPr/>
        </p:nvCxnSpPr>
        <p:spPr>
          <a:xfrm flipH="1">
            <a:off x="1017104" y="4240688"/>
            <a:ext cx="8017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BDEB7E-A8DD-4BF1-8206-F66D33409CEA}"/>
              </a:ext>
            </a:extLst>
          </p:cNvPr>
          <p:cNvCxnSpPr>
            <a:cxnSpLocks/>
          </p:cNvCxnSpPr>
          <p:nvPr/>
        </p:nvCxnSpPr>
        <p:spPr>
          <a:xfrm>
            <a:off x="3859692" y="4240688"/>
            <a:ext cx="79347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F9A7C6-5EEB-4F5C-B6E0-F78C3B444368}"/>
              </a:ext>
            </a:extLst>
          </p:cNvPr>
          <p:cNvCxnSpPr>
            <a:cxnSpLocks/>
          </p:cNvCxnSpPr>
          <p:nvPr/>
        </p:nvCxnSpPr>
        <p:spPr>
          <a:xfrm>
            <a:off x="1017104" y="4229094"/>
            <a:ext cx="0" cy="5980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19173B-88DC-4054-9D09-00A930CA6664}"/>
              </a:ext>
            </a:extLst>
          </p:cNvPr>
          <p:cNvCxnSpPr>
            <a:cxnSpLocks/>
          </p:cNvCxnSpPr>
          <p:nvPr/>
        </p:nvCxnSpPr>
        <p:spPr>
          <a:xfrm>
            <a:off x="4649856" y="4234894"/>
            <a:ext cx="3313" cy="533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1888435" y="6380922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0FA4CE-477A-4A2B-A540-AD4F249D0B14}"/>
              </a:ext>
            </a:extLst>
          </p:cNvPr>
          <p:cNvCxnSpPr>
            <a:cxnSpLocks/>
          </p:cNvCxnSpPr>
          <p:nvPr/>
        </p:nvCxnSpPr>
        <p:spPr>
          <a:xfrm>
            <a:off x="1003852" y="5364640"/>
            <a:ext cx="0" cy="66012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762E5A-C1BF-43ED-ABB4-762C363AFA64}"/>
              </a:ext>
            </a:extLst>
          </p:cNvPr>
          <p:cNvCxnSpPr>
            <a:cxnSpLocks/>
          </p:cNvCxnSpPr>
          <p:nvPr/>
        </p:nvCxnSpPr>
        <p:spPr>
          <a:xfrm>
            <a:off x="1032010" y="6008201"/>
            <a:ext cx="175757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4FA934-450D-48B3-942B-2D7A8AF6B351}"/>
              </a:ext>
            </a:extLst>
          </p:cNvPr>
          <p:cNvCxnSpPr>
            <a:cxnSpLocks/>
          </p:cNvCxnSpPr>
          <p:nvPr/>
        </p:nvCxnSpPr>
        <p:spPr>
          <a:xfrm flipH="1">
            <a:off x="2789583" y="6008201"/>
            <a:ext cx="173272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>
            <a:off x="4522305" y="5312461"/>
            <a:ext cx="0" cy="6957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C80A98-EB8D-4653-B537-5EF24A0BAA85}"/>
              </a:ext>
            </a:extLst>
          </p:cNvPr>
          <p:cNvCxnSpPr>
            <a:cxnSpLocks/>
          </p:cNvCxnSpPr>
          <p:nvPr/>
        </p:nvCxnSpPr>
        <p:spPr>
          <a:xfrm>
            <a:off x="2789583" y="6008201"/>
            <a:ext cx="0" cy="3727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0523" y="2237107"/>
            <a:ext cx="4717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Number From User</a:t>
            </a:r>
          </a:p>
          <a:p>
            <a:endParaRPr lang="en-US" dirty="0"/>
          </a:p>
          <a:p>
            <a:r>
              <a:rPr lang="en-US" dirty="0"/>
              <a:t>Step 3 – Calculate the Modulus of the given number</a:t>
            </a:r>
          </a:p>
          <a:p>
            <a:endParaRPr lang="en-US" dirty="0"/>
          </a:p>
          <a:p>
            <a:r>
              <a:rPr lang="en-US" dirty="0"/>
              <a:t>Step 4 – If the result is equal to 0 then print number is even or print number is odd.</a:t>
            </a:r>
          </a:p>
          <a:p>
            <a:endParaRPr lang="en-US" dirty="0"/>
          </a:p>
          <a:p>
            <a:r>
              <a:rPr lang="en-US" dirty="0"/>
              <a:t>Step 5 – Stop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296C92-3710-446F-9954-8B1AF42CFF95}"/>
              </a:ext>
            </a:extLst>
          </p:cNvPr>
          <p:cNvSpPr txBox="1"/>
          <p:nvPr/>
        </p:nvSpPr>
        <p:spPr>
          <a:xfrm>
            <a:off x="1222517" y="3830360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0494B2-400F-4E26-B097-06E62E77AAEE}"/>
              </a:ext>
            </a:extLst>
          </p:cNvPr>
          <p:cNvSpPr txBox="1"/>
          <p:nvPr/>
        </p:nvSpPr>
        <p:spPr>
          <a:xfrm>
            <a:off x="3869631" y="3772343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</a:rPr>
              <a:t>Q.1 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Check the given number is EVEN or ODD.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88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  <a:p>
            <a:pPr algn="ctr"/>
            <a:r>
              <a:rPr lang="en-US" dirty="0" err="1"/>
              <a:t>N,sum</a:t>
            </a:r>
            <a:r>
              <a:rPr lang="en-US" dirty="0"/>
              <a:t>=0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3899482" y="3679212"/>
            <a:ext cx="2100402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The Sum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1062924" y="2833090"/>
            <a:ext cx="760076" cy="12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009362" y="6109890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V="1">
            <a:off x="1042679" y="2833090"/>
            <a:ext cx="40490" cy="22710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number from user</a:t>
            </a:r>
          </a:p>
          <a:p>
            <a:endParaRPr lang="en-US" dirty="0"/>
          </a:p>
          <a:p>
            <a:r>
              <a:rPr lang="en-US" dirty="0"/>
              <a:t>Step 3 – check in loop if Number!=0 </a:t>
            </a:r>
          </a:p>
          <a:p>
            <a:endParaRPr lang="en-US" dirty="0"/>
          </a:p>
          <a:p>
            <a:r>
              <a:rPr lang="en-US" dirty="0"/>
              <a:t>Step 4 – if yes , Take N%10 and </a:t>
            </a:r>
            <a:r>
              <a:rPr lang="en-US" dirty="0" err="1"/>
              <a:t>and</a:t>
            </a:r>
            <a:r>
              <a:rPr lang="en-US" dirty="0"/>
              <a:t> result in the Sum</a:t>
            </a:r>
          </a:p>
          <a:p>
            <a:endParaRPr lang="en-US" dirty="0"/>
          </a:p>
          <a:p>
            <a:r>
              <a:rPr lang="en-US" dirty="0"/>
              <a:t>Step 5 – take N/10 and go to step 3, continue till step 3 condition fails</a:t>
            </a:r>
          </a:p>
          <a:p>
            <a:endParaRPr lang="en-US" dirty="0"/>
          </a:p>
          <a:p>
            <a:r>
              <a:rPr lang="en-US" dirty="0"/>
              <a:t>Step 6 – if step 3 condition fails print the value of Sum</a:t>
            </a:r>
          </a:p>
          <a:p>
            <a:endParaRPr lang="en-US" dirty="0"/>
          </a:p>
          <a:p>
            <a:r>
              <a:rPr lang="en-US" dirty="0"/>
              <a:t>Step 7 - Stop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</a:rPr>
              <a:t>Q10.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Write a Java Program to find sum of the digits of a given number. 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. </a:t>
            </a:r>
          </a:p>
          <a:p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1817200" y="2382701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N!=0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665998" y="32289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 flipV="1">
            <a:off x="3554895" y="2833090"/>
            <a:ext cx="1394788" cy="3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 flipV="1">
            <a:off x="960783" y="5153080"/>
            <a:ext cx="1098390" cy="138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2791127" y="5681038"/>
            <a:ext cx="211718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4949683" y="2860728"/>
            <a:ext cx="0" cy="7948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791127" y="5668652"/>
            <a:ext cx="0" cy="4412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9D905-EB93-434E-B2B2-2EA5F166CDE5}"/>
              </a:ext>
            </a:extLst>
          </p:cNvPr>
          <p:cNvSpPr/>
          <p:nvPr/>
        </p:nvSpPr>
        <p:spPr>
          <a:xfrm>
            <a:off x="1978540" y="3641009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Digit =N%10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97646" y="3291421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D6208-105C-46B8-8FE6-22E55414311D}"/>
              </a:ext>
            </a:extLst>
          </p:cNvPr>
          <p:cNvCxnSpPr>
            <a:cxnSpLocks/>
          </p:cNvCxnSpPr>
          <p:nvPr/>
        </p:nvCxnSpPr>
        <p:spPr>
          <a:xfrm>
            <a:off x="2745681" y="3972497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2035572" y="497062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 =N/10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734095" y="4725698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C10B191-675B-44CD-9336-5B5EF08EC533}"/>
              </a:ext>
            </a:extLst>
          </p:cNvPr>
          <p:cNvSpPr/>
          <p:nvPr/>
        </p:nvSpPr>
        <p:spPr>
          <a:xfrm>
            <a:off x="1878981" y="4305817"/>
            <a:ext cx="1877528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Sum=</a:t>
            </a:r>
            <a:r>
              <a:rPr lang="en-US" dirty="0" err="1"/>
              <a:t>Sum+Digit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DA768-1A74-4827-9E06-88B90A18CF19}"/>
              </a:ext>
            </a:extLst>
          </p:cNvPr>
          <p:cNvCxnSpPr>
            <a:cxnSpLocks/>
          </p:cNvCxnSpPr>
          <p:nvPr/>
        </p:nvCxnSpPr>
        <p:spPr>
          <a:xfrm>
            <a:off x="4936427" y="4177336"/>
            <a:ext cx="0" cy="15037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4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2948126" y="80356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1817200" y="1044572"/>
            <a:ext cx="4349389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the 3 numbers from user, </a:t>
            </a:r>
          </a:p>
          <a:p>
            <a:pPr algn="ctr"/>
            <a:r>
              <a:rPr lang="en-US" sz="1600" dirty="0"/>
              <a:t>A,B,C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1163636" y="4256017"/>
            <a:ext cx="1939154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 is smallest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3763960" y="572821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3829843" y="1716901"/>
            <a:ext cx="0" cy="4477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 flipH="1" flipV="1">
            <a:off x="2000201" y="2567712"/>
            <a:ext cx="1018940" cy="217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009362" y="6323676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>
            <a:off x="3547341" y="4723276"/>
            <a:ext cx="0" cy="10811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775839" y="968364"/>
            <a:ext cx="4717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number from user</a:t>
            </a:r>
          </a:p>
          <a:p>
            <a:endParaRPr lang="en-US" dirty="0"/>
          </a:p>
          <a:p>
            <a:r>
              <a:rPr lang="en-US" dirty="0"/>
              <a:t>Step 3 – check in loop if A&lt;B</a:t>
            </a:r>
          </a:p>
          <a:p>
            <a:endParaRPr lang="en-US" dirty="0"/>
          </a:p>
          <a:p>
            <a:r>
              <a:rPr lang="en-US" dirty="0"/>
              <a:t>Step 4 – if yes , Check A&lt;C if true print A is smallest if no print C is smallest</a:t>
            </a:r>
          </a:p>
          <a:p>
            <a:endParaRPr lang="en-US" dirty="0"/>
          </a:p>
          <a:p>
            <a:r>
              <a:rPr lang="en-US" dirty="0"/>
              <a:t>Step 5 – from step 2 if condition no , Check B&lt;C if true print B is smallest if no print C is smallest</a:t>
            </a:r>
          </a:p>
          <a:p>
            <a:endParaRPr lang="en-US" dirty="0"/>
          </a:p>
          <a:p>
            <a:r>
              <a:rPr lang="en-US" dirty="0"/>
              <a:t>Step 7 - Stop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487787" y="-454762"/>
            <a:ext cx="6995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11. Write a Java Program to find the smallest of 3 numbers (</a:t>
            </a:r>
            <a:r>
              <a:rPr lang="en-US" sz="1800" b="1" i="0" u="none" strike="noStrike" baseline="0" dirty="0" err="1">
                <a:solidFill>
                  <a:schemeClr val="accent2"/>
                </a:solidFill>
                <a:latin typeface="Calibri" panose="020F0502020204030204" pitchFamily="34" charset="0"/>
              </a:rPr>
              <a:t>a,b,c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) </a:t>
            </a:r>
          </a:p>
          <a:p>
            <a:pPr algn="l"/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2949397" y="2131422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A&lt;B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348141" y="224944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 flipV="1">
            <a:off x="4710289" y="2583286"/>
            <a:ext cx="489537" cy="19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4696471" y="2198380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852141" y="3349539"/>
            <a:ext cx="54820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5156282" y="2567712"/>
            <a:ext cx="0" cy="2973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812663" y="5804451"/>
            <a:ext cx="0" cy="5192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</p:cNvCxnSpPr>
          <p:nvPr/>
        </p:nvCxnSpPr>
        <p:spPr>
          <a:xfrm>
            <a:off x="3991894" y="3382935"/>
            <a:ext cx="0" cy="8686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D6208-105C-46B8-8FE6-22E55414311D}"/>
              </a:ext>
            </a:extLst>
          </p:cNvPr>
          <p:cNvCxnSpPr>
            <a:cxnSpLocks/>
          </p:cNvCxnSpPr>
          <p:nvPr/>
        </p:nvCxnSpPr>
        <p:spPr>
          <a:xfrm flipH="1">
            <a:off x="2045510" y="3842642"/>
            <a:ext cx="13663" cy="4378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>
            <a:off x="867380" y="3429000"/>
            <a:ext cx="1593" cy="14161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DA768-1A74-4827-9E06-88B90A18CF19}"/>
              </a:ext>
            </a:extLst>
          </p:cNvPr>
          <p:cNvCxnSpPr>
            <a:cxnSpLocks/>
          </p:cNvCxnSpPr>
          <p:nvPr/>
        </p:nvCxnSpPr>
        <p:spPr>
          <a:xfrm>
            <a:off x="5139431" y="3773827"/>
            <a:ext cx="0" cy="9803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82FBCF-41F1-43D3-83F3-3F839309DB04}"/>
              </a:ext>
            </a:extLst>
          </p:cNvPr>
          <p:cNvCxnSpPr>
            <a:cxnSpLocks/>
          </p:cNvCxnSpPr>
          <p:nvPr/>
        </p:nvCxnSpPr>
        <p:spPr>
          <a:xfrm>
            <a:off x="2035572" y="2567712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6307CF3B-9501-4BCD-9CAC-802916B17790}"/>
              </a:ext>
            </a:extLst>
          </p:cNvPr>
          <p:cNvSpPr/>
          <p:nvPr/>
        </p:nvSpPr>
        <p:spPr>
          <a:xfrm>
            <a:off x="1349077" y="2895179"/>
            <a:ext cx="14201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A&lt;C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32D965-7EFF-4B5B-ABFB-1A77A64B0FF9}"/>
              </a:ext>
            </a:extLst>
          </p:cNvPr>
          <p:cNvSpPr txBox="1"/>
          <p:nvPr/>
        </p:nvSpPr>
        <p:spPr>
          <a:xfrm>
            <a:off x="1505591" y="3810753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43B64456-A842-44DA-A0BA-F223154FE035}"/>
              </a:ext>
            </a:extLst>
          </p:cNvPr>
          <p:cNvSpPr/>
          <p:nvPr/>
        </p:nvSpPr>
        <p:spPr>
          <a:xfrm>
            <a:off x="-100604" y="4897836"/>
            <a:ext cx="1939154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 is smallest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854CE9-B0B3-4FE3-ACE7-00F1ED52D5A4}"/>
              </a:ext>
            </a:extLst>
          </p:cNvPr>
          <p:cNvSpPr txBox="1"/>
          <p:nvPr/>
        </p:nvSpPr>
        <p:spPr>
          <a:xfrm>
            <a:off x="872623" y="3013603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3BCEB173-4643-4E5B-A3CF-B2D221F4F535}"/>
              </a:ext>
            </a:extLst>
          </p:cNvPr>
          <p:cNvSpPr/>
          <p:nvPr/>
        </p:nvSpPr>
        <p:spPr>
          <a:xfrm>
            <a:off x="4429335" y="2865107"/>
            <a:ext cx="14201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B&lt;C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5C5009-6C82-4E73-81F2-D4C793A89F64}"/>
              </a:ext>
            </a:extLst>
          </p:cNvPr>
          <p:cNvSpPr txBox="1"/>
          <p:nvPr/>
        </p:nvSpPr>
        <p:spPr>
          <a:xfrm>
            <a:off x="4022890" y="3013603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853E3EFE-08EE-4B84-BBE5-8D135349FC8C}"/>
              </a:ext>
            </a:extLst>
          </p:cNvPr>
          <p:cNvSpPr/>
          <p:nvPr/>
        </p:nvSpPr>
        <p:spPr>
          <a:xfrm>
            <a:off x="2962218" y="4257439"/>
            <a:ext cx="1939154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 is smallest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92348B-7EFB-43E7-B41A-85809BDC1690}"/>
              </a:ext>
            </a:extLst>
          </p:cNvPr>
          <p:cNvCxnSpPr>
            <a:cxnSpLocks/>
          </p:cNvCxnSpPr>
          <p:nvPr/>
        </p:nvCxnSpPr>
        <p:spPr>
          <a:xfrm flipH="1">
            <a:off x="3939563" y="3340577"/>
            <a:ext cx="47143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4">
            <a:extLst>
              <a:ext uri="{FF2B5EF4-FFF2-40B4-BE49-F238E27FC236}">
                <a16:creationId xmlns:a16="http://schemas.microsoft.com/office/drawing/2014/main" id="{53821B14-3859-41BF-B882-92D08D92A520}"/>
              </a:ext>
            </a:extLst>
          </p:cNvPr>
          <p:cNvSpPr/>
          <p:nvPr/>
        </p:nvSpPr>
        <p:spPr>
          <a:xfrm>
            <a:off x="4186705" y="4761384"/>
            <a:ext cx="1939154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 is smallest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B0BAEB-F2F6-4850-82D2-9D38C500D997}"/>
              </a:ext>
            </a:extLst>
          </p:cNvPr>
          <p:cNvCxnSpPr>
            <a:cxnSpLocks/>
          </p:cNvCxnSpPr>
          <p:nvPr/>
        </p:nvCxnSpPr>
        <p:spPr>
          <a:xfrm>
            <a:off x="2341632" y="4754141"/>
            <a:ext cx="0" cy="10503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5C466DB-CC3A-4C52-A463-06398D764CA8}"/>
              </a:ext>
            </a:extLst>
          </p:cNvPr>
          <p:cNvCxnSpPr>
            <a:cxnSpLocks/>
          </p:cNvCxnSpPr>
          <p:nvPr/>
        </p:nvCxnSpPr>
        <p:spPr>
          <a:xfrm>
            <a:off x="4645038" y="5259508"/>
            <a:ext cx="0" cy="5449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1C1E3A-8CD4-4669-95DA-67A0ACDC28D6}"/>
              </a:ext>
            </a:extLst>
          </p:cNvPr>
          <p:cNvCxnSpPr>
            <a:cxnSpLocks/>
          </p:cNvCxnSpPr>
          <p:nvPr/>
        </p:nvCxnSpPr>
        <p:spPr>
          <a:xfrm>
            <a:off x="867380" y="5395960"/>
            <a:ext cx="0" cy="4129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DE2C51E-3ED5-46E9-8418-86EC5B2F6A4F}"/>
              </a:ext>
            </a:extLst>
          </p:cNvPr>
          <p:cNvCxnSpPr>
            <a:cxnSpLocks/>
          </p:cNvCxnSpPr>
          <p:nvPr/>
        </p:nvCxnSpPr>
        <p:spPr>
          <a:xfrm>
            <a:off x="867380" y="5808876"/>
            <a:ext cx="194528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AA33132-8FAD-4752-B687-37502E2E70D6}"/>
              </a:ext>
            </a:extLst>
          </p:cNvPr>
          <p:cNvCxnSpPr>
            <a:cxnSpLocks/>
          </p:cNvCxnSpPr>
          <p:nvPr/>
        </p:nvCxnSpPr>
        <p:spPr>
          <a:xfrm flipH="1">
            <a:off x="2787320" y="5804452"/>
            <a:ext cx="1850941" cy="44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94EAE6-CE60-45AB-BFEA-C2EF4DAC6E04}"/>
              </a:ext>
            </a:extLst>
          </p:cNvPr>
          <p:cNvSpPr txBox="1"/>
          <p:nvPr/>
        </p:nvSpPr>
        <p:spPr>
          <a:xfrm>
            <a:off x="5119817" y="4085892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99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1696102" y="4220773"/>
            <a:ext cx="2100402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value of 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1869241" y="5420139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12. How to add two numbers without using the arithmetic operators in Java?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677624" y="35195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 flipH="1">
            <a:off x="2665998" y="4718897"/>
            <a:ext cx="11626" cy="7012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</p:cNvCxnSpPr>
          <p:nvPr/>
        </p:nvCxnSpPr>
        <p:spPr>
          <a:xfrm>
            <a:off x="2697646" y="3291421"/>
            <a:ext cx="19733" cy="9293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7802255B-8D1E-459C-860E-4442CC4E77BA}"/>
              </a:ext>
            </a:extLst>
          </p:cNvPr>
          <p:cNvSpPr/>
          <p:nvPr/>
        </p:nvSpPr>
        <p:spPr>
          <a:xfrm>
            <a:off x="1836933" y="2382701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X++,y– till y==0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28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3899482" y="3679212"/>
            <a:ext cx="2100402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The Sum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1062924" y="2833090"/>
            <a:ext cx="760076" cy="12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009362" y="6109890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H="1" flipV="1">
            <a:off x="1083169" y="2833090"/>
            <a:ext cx="27991" cy="2516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number from user</a:t>
            </a:r>
          </a:p>
          <a:p>
            <a:endParaRPr lang="en-US" dirty="0"/>
          </a:p>
          <a:p>
            <a:r>
              <a:rPr lang="en-US" dirty="0"/>
              <a:t>Step 3 – check in loop if Number!=0 </a:t>
            </a:r>
          </a:p>
          <a:p>
            <a:endParaRPr lang="en-US" dirty="0"/>
          </a:p>
          <a:p>
            <a:r>
              <a:rPr lang="en-US" dirty="0"/>
              <a:t>Step 4 – if yes , Take Digit=N%10 and </a:t>
            </a:r>
            <a:r>
              <a:rPr lang="en-US" dirty="0" err="1"/>
              <a:t>and</a:t>
            </a:r>
            <a:r>
              <a:rPr lang="en-US" dirty="0"/>
              <a:t> result in the Sum*10+Digit</a:t>
            </a:r>
          </a:p>
          <a:p>
            <a:endParaRPr lang="en-US" dirty="0"/>
          </a:p>
          <a:p>
            <a:r>
              <a:rPr lang="en-US" dirty="0"/>
              <a:t>Step 5 – take N/10 and go to step 3, continue till step 3 condition fails</a:t>
            </a:r>
          </a:p>
          <a:p>
            <a:endParaRPr lang="en-US" dirty="0"/>
          </a:p>
          <a:p>
            <a:r>
              <a:rPr lang="en-US" dirty="0"/>
              <a:t>Step 6 – if step 3 condition fails print the value of Sum</a:t>
            </a:r>
          </a:p>
          <a:p>
            <a:endParaRPr lang="en-US" dirty="0"/>
          </a:p>
          <a:p>
            <a:r>
              <a:rPr lang="en-US" dirty="0"/>
              <a:t>Step 7 - Stop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</a:rPr>
              <a:t>Q13 . 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Write a Java Program to find sum of the digits of a given number. 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1817200" y="2382701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N!=0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665998" y="32289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 flipV="1">
            <a:off x="3554895" y="2833090"/>
            <a:ext cx="1394788" cy="3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>
            <a:off x="1111160" y="5384784"/>
            <a:ext cx="9756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2791127" y="5681038"/>
            <a:ext cx="211718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4949683" y="2860728"/>
            <a:ext cx="0" cy="7948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791127" y="5668652"/>
            <a:ext cx="0" cy="4412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9D905-EB93-434E-B2B2-2EA5F166CDE5}"/>
              </a:ext>
            </a:extLst>
          </p:cNvPr>
          <p:cNvSpPr/>
          <p:nvPr/>
        </p:nvSpPr>
        <p:spPr>
          <a:xfrm>
            <a:off x="1978540" y="3641009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Digit =N%10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97646" y="3291421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D6208-105C-46B8-8FE6-22E55414311D}"/>
              </a:ext>
            </a:extLst>
          </p:cNvPr>
          <p:cNvCxnSpPr>
            <a:cxnSpLocks/>
          </p:cNvCxnSpPr>
          <p:nvPr/>
        </p:nvCxnSpPr>
        <p:spPr>
          <a:xfrm>
            <a:off x="2745681" y="3972497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2035572" y="516693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 =N/10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734095" y="4880495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C10B191-675B-44CD-9336-5B5EF08EC533}"/>
              </a:ext>
            </a:extLst>
          </p:cNvPr>
          <p:cNvSpPr/>
          <p:nvPr/>
        </p:nvSpPr>
        <p:spPr>
          <a:xfrm>
            <a:off x="1878981" y="4305817"/>
            <a:ext cx="1877528" cy="608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Sum=Sum*10+Digit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DA768-1A74-4827-9E06-88B90A18CF19}"/>
              </a:ext>
            </a:extLst>
          </p:cNvPr>
          <p:cNvCxnSpPr>
            <a:cxnSpLocks/>
          </p:cNvCxnSpPr>
          <p:nvPr/>
        </p:nvCxnSpPr>
        <p:spPr>
          <a:xfrm>
            <a:off x="4936427" y="4177336"/>
            <a:ext cx="0" cy="15037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3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3899482" y="3679212"/>
            <a:ext cx="2100402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The GCD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912208" y="2833090"/>
            <a:ext cx="910792" cy="12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1981669" y="6259084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H="1" flipV="1">
            <a:off x="898213" y="2833090"/>
            <a:ext cx="27991" cy="2516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number from user</a:t>
            </a:r>
          </a:p>
          <a:p>
            <a:endParaRPr lang="en-US" dirty="0"/>
          </a:p>
          <a:p>
            <a:r>
              <a:rPr lang="en-US" dirty="0"/>
              <a:t>Step 3 – continue loop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=n1 &amp;&amp; </a:t>
            </a:r>
            <a:r>
              <a:rPr lang="en-US" dirty="0" err="1"/>
              <a:t>i</a:t>
            </a:r>
            <a:r>
              <a:rPr lang="en-US" dirty="0"/>
              <a:t>=n2</a:t>
            </a:r>
          </a:p>
          <a:p>
            <a:endParaRPr lang="en-US" dirty="0"/>
          </a:p>
          <a:p>
            <a:r>
              <a:rPr lang="en-US" dirty="0"/>
              <a:t>Step 4 – check if n1%i==0 &amp;&amp; n2%i==0 is true GCD=</a:t>
            </a:r>
            <a:r>
              <a:rPr lang="en-US" dirty="0" err="1"/>
              <a:t>i</a:t>
            </a:r>
            <a:r>
              <a:rPr lang="en-US" dirty="0"/>
              <a:t> and increase value of </a:t>
            </a:r>
            <a:r>
              <a:rPr lang="en-US" dirty="0" err="1"/>
              <a:t>i</a:t>
            </a:r>
            <a:r>
              <a:rPr lang="en-US" dirty="0"/>
              <a:t> by 1.</a:t>
            </a:r>
          </a:p>
          <a:p>
            <a:endParaRPr lang="en-US" dirty="0"/>
          </a:p>
          <a:p>
            <a:r>
              <a:rPr lang="en-US" dirty="0"/>
              <a:t>Step 5 – when step 3 condition fails print the value of GCD</a:t>
            </a:r>
          </a:p>
          <a:p>
            <a:endParaRPr lang="en-US" dirty="0"/>
          </a:p>
          <a:p>
            <a:r>
              <a:rPr lang="en-US" dirty="0"/>
              <a:t>Step 6 – Stop</a:t>
            </a:r>
          </a:p>
          <a:p>
            <a:endParaRPr lang="en-US" dirty="0"/>
          </a:p>
          <a:p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14. Write a Java Program to find GCD of two given numbers. </a:t>
            </a:r>
          </a:p>
          <a:p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1683670" y="2393165"/>
            <a:ext cx="2027952" cy="104592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&lt;=n1 &amp;&amp; </a:t>
            </a:r>
            <a:r>
              <a:rPr lang="en-US" dirty="0" err="1"/>
              <a:t>i</a:t>
            </a:r>
            <a:r>
              <a:rPr lang="en-US" dirty="0"/>
              <a:t>&lt;=n2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750650" y="3427336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 flipV="1">
            <a:off x="3554895" y="2833090"/>
            <a:ext cx="1394788" cy="3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>
            <a:off x="926204" y="5384784"/>
            <a:ext cx="116062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2790052" y="5817846"/>
            <a:ext cx="211718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4949683" y="2860728"/>
            <a:ext cx="0" cy="7948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790052" y="5817846"/>
            <a:ext cx="0" cy="4412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9D905-EB93-434E-B2B2-2EA5F166CDE5}"/>
              </a:ext>
            </a:extLst>
          </p:cNvPr>
          <p:cNvSpPr/>
          <p:nvPr/>
        </p:nvSpPr>
        <p:spPr>
          <a:xfrm>
            <a:off x="142658" y="356336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r>
              <a:rPr lang="en-IN" dirty="0"/>
              <a:t> =i+1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</p:cNvCxnSpPr>
          <p:nvPr/>
        </p:nvCxnSpPr>
        <p:spPr>
          <a:xfrm>
            <a:off x="2719834" y="3413597"/>
            <a:ext cx="0" cy="454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2035572" y="516693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GCD=</a:t>
            </a:r>
            <a:r>
              <a:rPr lang="en-IN" dirty="0" err="1"/>
              <a:t>i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734095" y="4880495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DA768-1A74-4827-9E06-88B90A18CF19}"/>
              </a:ext>
            </a:extLst>
          </p:cNvPr>
          <p:cNvCxnSpPr>
            <a:cxnSpLocks/>
          </p:cNvCxnSpPr>
          <p:nvPr/>
        </p:nvCxnSpPr>
        <p:spPr>
          <a:xfrm flipH="1">
            <a:off x="4907238" y="4177336"/>
            <a:ext cx="29189" cy="16405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47AF3C77-7F3E-4BC3-B705-4DDDF98941B1}"/>
              </a:ext>
            </a:extLst>
          </p:cNvPr>
          <p:cNvSpPr/>
          <p:nvPr/>
        </p:nvSpPr>
        <p:spPr>
          <a:xfrm>
            <a:off x="1552198" y="3816889"/>
            <a:ext cx="2361189" cy="104592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n1%i==0 &amp;&amp; n2%i==0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C02B91-962C-424D-8989-1BA21656AC54}"/>
              </a:ext>
            </a:extLst>
          </p:cNvPr>
          <p:cNvCxnSpPr>
            <a:cxnSpLocks/>
          </p:cNvCxnSpPr>
          <p:nvPr/>
        </p:nvCxnSpPr>
        <p:spPr>
          <a:xfrm flipH="1">
            <a:off x="912208" y="4339850"/>
            <a:ext cx="65743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D18BE1-B2C0-46B3-B1BE-8366A7BA6902}"/>
              </a:ext>
            </a:extLst>
          </p:cNvPr>
          <p:cNvSpPr txBox="1"/>
          <p:nvPr/>
        </p:nvSpPr>
        <p:spPr>
          <a:xfrm>
            <a:off x="1062924" y="426558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8A5B63-65E2-469D-8D95-FB40BF6DDF9B}"/>
              </a:ext>
            </a:extLst>
          </p:cNvPr>
          <p:cNvSpPr txBox="1"/>
          <p:nvPr/>
        </p:nvSpPr>
        <p:spPr>
          <a:xfrm>
            <a:off x="2790052" y="48256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94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8" y="82077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38362" y="778273"/>
            <a:ext cx="4398065" cy="374102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2456672" y="3453578"/>
            <a:ext cx="2100402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 flipH="1">
            <a:off x="2750650" y="559155"/>
            <a:ext cx="14081" cy="249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764731" y="1120494"/>
            <a:ext cx="0" cy="3061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912208" y="2833090"/>
            <a:ext cx="910792" cy="12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009362" y="6109890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H="1" flipV="1">
            <a:off x="898213" y="2833090"/>
            <a:ext cx="27991" cy="2516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10"/>
              </a:spcBef>
              <a:spcAft>
                <a:spcPts val="0"/>
              </a:spcAft>
              <a:buFont typeface="+mj-lt"/>
              <a:buAutoNum type="arabicPeriod"/>
              <a:tabLst>
                <a:tab pos="58483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rlito"/>
                <a:ea typeface="Carlito"/>
                <a:cs typeface="Carlito"/>
              </a:rPr>
              <a:t>Write a java program to LCM of TWO given number.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  <a:p>
            <a:pPr marL="584835">
              <a:spcBef>
                <a:spcPts val="110"/>
              </a:spcBef>
              <a:spcAft>
                <a:spcPts val="0"/>
              </a:spcAft>
              <a:tabLst>
                <a:tab pos="58483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rlito"/>
                <a:ea typeface="Carlito"/>
                <a:cs typeface="Carlito"/>
              </a:rPr>
              <a:t>Step 1: If a = 0 or b = 0, then return with lcm(a, b) = 0, else go to step 2.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  <a:p>
            <a:pPr marL="584835">
              <a:spcBef>
                <a:spcPts val="110"/>
              </a:spcBef>
              <a:spcAft>
                <a:spcPts val="0"/>
              </a:spcAft>
              <a:tabLst>
                <a:tab pos="58483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rlito"/>
                <a:ea typeface="Carlito"/>
                <a:cs typeface="Carlito"/>
              </a:rPr>
              <a:t>Step 2: Calculate absolute values of the two numbers.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  <a:p>
            <a:pPr marL="584835">
              <a:spcBef>
                <a:spcPts val="110"/>
              </a:spcBef>
              <a:spcAft>
                <a:spcPts val="0"/>
              </a:spcAft>
              <a:tabLst>
                <a:tab pos="58483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rlito"/>
                <a:ea typeface="Carlito"/>
                <a:cs typeface="Carlito"/>
              </a:rPr>
              <a:t>Step 3: Initialize lcm as the higher of the two values computed in step 2.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  <a:p>
            <a:pPr marL="584835">
              <a:spcBef>
                <a:spcPts val="110"/>
              </a:spcBef>
              <a:spcAft>
                <a:spcPts val="0"/>
              </a:spcAft>
              <a:tabLst>
                <a:tab pos="58483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rlito"/>
                <a:ea typeface="Carlito"/>
                <a:cs typeface="Carlito"/>
              </a:rPr>
              <a:t>Step 4: If lcm is divisible by the lower absolute value, then return.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  <a:p>
            <a:pPr marL="584835">
              <a:spcBef>
                <a:spcPts val="135"/>
              </a:spcBef>
              <a:spcAft>
                <a:spcPts val="0"/>
              </a:spcAft>
              <a:tabLst>
                <a:tab pos="58483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rlito"/>
                <a:ea typeface="Carlito"/>
                <a:cs typeface="Carlito"/>
              </a:rPr>
              <a:t>Step 5: Increment lcm by the higher absolute value among the two and go to step 4.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  <a:p>
            <a:pPr marL="584835">
              <a:spcBef>
                <a:spcPts val="135"/>
              </a:spcBef>
              <a:spcAft>
                <a:spcPts val="0"/>
              </a:spcAft>
              <a:tabLst>
                <a:tab pos="58483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rlito"/>
                <a:ea typeface="Carlito"/>
                <a:cs typeface="Carlito"/>
              </a:rPr>
              <a:t>Step 6: Stop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15. Write a java program to LCM of TWO given number. </a:t>
            </a:r>
          </a:p>
          <a:p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2136408" y="1426645"/>
            <a:ext cx="1228484" cy="69243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dirty="0"/>
              <a:t>A=0||b=0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750650" y="3427336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 flipV="1">
            <a:off x="3554895" y="2833090"/>
            <a:ext cx="1394788" cy="3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>
            <a:off x="926204" y="5384784"/>
            <a:ext cx="116062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2791127" y="5681038"/>
            <a:ext cx="211718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4406344" y="2907823"/>
            <a:ext cx="0" cy="7948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791127" y="5668652"/>
            <a:ext cx="0" cy="4412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9D905-EB93-434E-B2B2-2EA5F166CDE5}"/>
              </a:ext>
            </a:extLst>
          </p:cNvPr>
          <p:cNvSpPr/>
          <p:nvPr/>
        </p:nvSpPr>
        <p:spPr>
          <a:xfrm>
            <a:off x="142658" y="356336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</p:cNvCxnSpPr>
          <p:nvPr/>
        </p:nvCxnSpPr>
        <p:spPr>
          <a:xfrm>
            <a:off x="2750650" y="3384831"/>
            <a:ext cx="0" cy="454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2035572" y="516693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734095" y="4880495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DA768-1A74-4827-9E06-88B90A18CF19}"/>
              </a:ext>
            </a:extLst>
          </p:cNvPr>
          <p:cNvCxnSpPr>
            <a:cxnSpLocks/>
          </p:cNvCxnSpPr>
          <p:nvPr/>
        </p:nvCxnSpPr>
        <p:spPr>
          <a:xfrm flipH="1">
            <a:off x="4936427" y="1772862"/>
            <a:ext cx="13256" cy="39081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47AF3C77-7F3E-4BC3-B705-4DDDF98941B1}"/>
              </a:ext>
            </a:extLst>
          </p:cNvPr>
          <p:cNvSpPr/>
          <p:nvPr/>
        </p:nvSpPr>
        <p:spPr>
          <a:xfrm>
            <a:off x="1552198" y="3816889"/>
            <a:ext cx="2361189" cy="104592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C02B91-962C-424D-8989-1BA21656AC54}"/>
              </a:ext>
            </a:extLst>
          </p:cNvPr>
          <p:cNvCxnSpPr>
            <a:cxnSpLocks/>
          </p:cNvCxnSpPr>
          <p:nvPr/>
        </p:nvCxnSpPr>
        <p:spPr>
          <a:xfrm flipH="1">
            <a:off x="912208" y="4339850"/>
            <a:ext cx="65743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D18BE1-B2C0-46B3-B1BE-8366A7BA6902}"/>
              </a:ext>
            </a:extLst>
          </p:cNvPr>
          <p:cNvSpPr txBox="1"/>
          <p:nvPr/>
        </p:nvSpPr>
        <p:spPr>
          <a:xfrm>
            <a:off x="1062924" y="426558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8A5B63-65E2-469D-8D95-FB40BF6DDF9B}"/>
              </a:ext>
            </a:extLst>
          </p:cNvPr>
          <p:cNvSpPr txBox="1"/>
          <p:nvPr/>
        </p:nvSpPr>
        <p:spPr>
          <a:xfrm>
            <a:off x="2790052" y="48256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57116D-366B-4B04-9DAD-1E2E7F4DA67D}"/>
              </a:ext>
            </a:extLst>
          </p:cNvPr>
          <p:cNvCxnSpPr>
            <a:cxnSpLocks/>
          </p:cNvCxnSpPr>
          <p:nvPr/>
        </p:nvCxnSpPr>
        <p:spPr>
          <a:xfrm>
            <a:off x="3365716" y="1772862"/>
            <a:ext cx="154259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1687F4-F9FF-4C98-B701-79D45D101174}"/>
              </a:ext>
            </a:extLst>
          </p:cNvPr>
          <p:cNvSpPr txBox="1"/>
          <p:nvPr/>
        </p:nvSpPr>
        <p:spPr>
          <a:xfrm>
            <a:off x="3624968" y="1431337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76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3899482" y="3679212"/>
            <a:ext cx="2100402" cy="49812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912208" y="2833090"/>
            <a:ext cx="910792" cy="12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009362" y="6109890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H="1" flipV="1">
            <a:off x="898213" y="2833090"/>
            <a:ext cx="27991" cy="2516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number from user</a:t>
            </a:r>
          </a:p>
          <a:p>
            <a:endParaRPr lang="en-US" dirty="0"/>
          </a:p>
          <a:p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400264" y="59030"/>
            <a:ext cx="679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1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16. Write a java program to LCM of TWO given number using Prime Factors method </a:t>
            </a:r>
          </a:p>
          <a:p>
            <a:endParaRPr lang="en-US" sz="1800" b="1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1683670" y="2393165"/>
            <a:ext cx="2027952" cy="104592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750650" y="3427336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 flipV="1">
            <a:off x="3554895" y="2833090"/>
            <a:ext cx="1394788" cy="3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>
            <a:off x="926204" y="5384784"/>
            <a:ext cx="116062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2791127" y="5681038"/>
            <a:ext cx="211718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4949683" y="2860728"/>
            <a:ext cx="0" cy="7948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791127" y="5668652"/>
            <a:ext cx="0" cy="4412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9D905-EB93-434E-B2B2-2EA5F166CDE5}"/>
              </a:ext>
            </a:extLst>
          </p:cNvPr>
          <p:cNvSpPr/>
          <p:nvPr/>
        </p:nvSpPr>
        <p:spPr>
          <a:xfrm>
            <a:off x="142658" y="356336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</p:cNvCxnSpPr>
          <p:nvPr/>
        </p:nvCxnSpPr>
        <p:spPr>
          <a:xfrm>
            <a:off x="2719834" y="3413597"/>
            <a:ext cx="0" cy="454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2035572" y="516693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734095" y="4880495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DA768-1A74-4827-9E06-88B90A18CF19}"/>
              </a:ext>
            </a:extLst>
          </p:cNvPr>
          <p:cNvCxnSpPr>
            <a:cxnSpLocks/>
          </p:cNvCxnSpPr>
          <p:nvPr/>
        </p:nvCxnSpPr>
        <p:spPr>
          <a:xfrm>
            <a:off x="4936427" y="4177336"/>
            <a:ext cx="0" cy="15037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47AF3C77-7F3E-4BC3-B705-4DDDF98941B1}"/>
              </a:ext>
            </a:extLst>
          </p:cNvPr>
          <p:cNvSpPr/>
          <p:nvPr/>
        </p:nvSpPr>
        <p:spPr>
          <a:xfrm>
            <a:off x="1552198" y="3816889"/>
            <a:ext cx="2361189" cy="104592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C02B91-962C-424D-8989-1BA21656AC54}"/>
              </a:ext>
            </a:extLst>
          </p:cNvPr>
          <p:cNvCxnSpPr>
            <a:cxnSpLocks/>
          </p:cNvCxnSpPr>
          <p:nvPr/>
        </p:nvCxnSpPr>
        <p:spPr>
          <a:xfrm flipH="1">
            <a:off x="912208" y="4339850"/>
            <a:ext cx="65743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D18BE1-B2C0-46B3-B1BE-8366A7BA6902}"/>
              </a:ext>
            </a:extLst>
          </p:cNvPr>
          <p:cNvSpPr txBox="1"/>
          <p:nvPr/>
        </p:nvSpPr>
        <p:spPr>
          <a:xfrm>
            <a:off x="1062924" y="426558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8A5B63-65E2-469D-8D95-FB40BF6DDF9B}"/>
              </a:ext>
            </a:extLst>
          </p:cNvPr>
          <p:cNvSpPr txBox="1"/>
          <p:nvPr/>
        </p:nvSpPr>
        <p:spPr>
          <a:xfrm>
            <a:off x="2790052" y="48256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61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 Num</a:t>
            </a:r>
          </a:p>
          <a:p>
            <a:pPr algn="ctr"/>
            <a:r>
              <a:rPr lang="en-US" dirty="0" err="1"/>
              <a:t>N,Sum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3992198" y="4693268"/>
            <a:ext cx="1914970" cy="479526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Palindrome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1062924" y="2833090"/>
            <a:ext cx="760076" cy="12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379579" y="6354095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H="1" flipV="1">
            <a:off x="1083169" y="2833090"/>
            <a:ext cx="27991" cy="2516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Q17 . Check whether the Given Number is a Palindrome or NOT. 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1817200" y="2382701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N!=0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665998" y="32289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 flipV="1">
            <a:off x="3554895" y="2833090"/>
            <a:ext cx="1394788" cy="3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>
            <a:off x="1111160" y="5384784"/>
            <a:ext cx="9756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 flipV="1">
            <a:off x="3181664" y="5667236"/>
            <a:ext cx="2341050" cy="14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4908313" y="2831522"/>
            <a:ext cx="0" cy="2429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3181664" y="5705947"/>
            <a:ext cx="0" cy="6481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9D905-EB93-434E-B2B2-2EA5F166CDE5}"/>
              </a:ext>
            </a:extLst>
          </p:cNvPr>
          <p:cNvSpPr/>
          <p:nvPr/>
        </p:nvSpPr>
        <p:spPr>
          <a:xfrm>
            <a:off x="1978540" y="3641009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Digit =N%10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97646" y="3291421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D6208-105C-46B8-8FE6-22E55414311D}"/>
              </a:ext>
            </a:extLst>
          </p:cNvPr>
          <p:cNvCxnSpPr>
            <a:cxnSpLocks/>
          </p:cNvCxnSpPr>
          <p:nvPr/>
        </p:nvCxnSpPr>
        <p:spPr>
          <a:xfrm>
            <a:off x="2745681" y="3972497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2035572" y="516693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 =N/10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734095" y="4880495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C10B191-675B-44CD-9336-5B5EF08EC533}"/>
              </a:ext>
            </a:extLst>
          </p:cNvPr>
          <p:cNvSpPr/>
          <p:nvPr/>
        </p:nvSpPr>
        <p:spPr>
          <a:xfrm>
            <a:off x="1878981" y="4305817"/>
            <a:ext cx="1877528" cy="608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Sum=Sum*10+Digit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DA768-1A74-4827-9E06-88B90A18CF19}"/>
              </a:ext>
            </a:extLst>
          </p:cNvPr>
          <p:cNvCxnSpPr>
            <a:cxnSpLocks/>
          </p:cNvCxnSpPr>
          <p:nvPr/>
        </p:nvCxnSpPr>
        <p:spPr>
          <a:xfrm flipH="1">
            <a:off x="4936427" y="5175881"/>
            <a:ext cx="13256" cy="5051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55760AD8-69EA-4662-98C7-57809C73795A}"/>
              </a:ext>
            </a:extLst>
          </p:cNvPr>
          <p:cNvSpPr/>
          <p:nvPr/>
        </p:nvSpPr>
        <p:spPr>
          <a:xfrm>
            <a:off x="4150194" y="3086889"/>
            <a:ext cx="1511110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If Num==Sum</a:t>
            </a:r>
            <a:endParaRPr lang="en-IN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254CA-7B6E-4AFF-9445-E2E48C3C6D1C}"/>
              </a:ext>
            </a:extLst>
          </p:cNvPr>
          <p:cNvSpPr txBox="1"/>
          <p:nvPr/>
        </p:nvSpPr>
        <p:spPr>
          <a:xfrm>
            <a:off x="4856796" y="4158134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6AA835F0-10E6-4A81-91E0-B9E10E9F0785}"/>
              </a:ext>
            </a:extLst>
          </p:cNvPr>
          <p:cNvSpPr/>
          <p:nvPr/>
        </p:nvSpPr>
        <p:spPr>
          <a:xfrm>
            <a:off x="5319164" y="5448564"/>
            <a:ext cx="1914970" cy="479526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Not Palindrome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070F9-0904-4DB2-924D-77F17DCF8875}"/>
              </a:ext>
            </a:extLst>
          </p:cNvPr>
          <p:cNvCxnSpPr>
            <a:cxnSpLocks/>
          </p:cNvCxnSpPr>
          <p:nvPr/>
        </p:nvCxnSpPr>
        <p:spPr>
          <a:xfrm>
            <a:off x="4905749" y="3978015"/>
            <a:ext cx="0" cy="7152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6B3703-1CEB-4F3E-9FBD-987E8B694C4B}"/>
              </a:ext>
            </a:extLst>
          </p:cNvPr>
          <p:cNvCxnSpPr>
            <a:cxnSpLocks/>
          </p:cNvCxnSpPr>
          <p:nvPr/>
        </p:nvCxnSpPr>
        <p:spPr>
          <a:xfrm flipV="1">
            <a:off x="5642012" y="3538821"/>
            <a:ext cx="697394" cy="44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833B2-1B90-4F43-9259-F06A989E96BD}"/>
              </a:ext>
            </a:extLst>
          </p:cNvPr>
          <p:cNvSpPr txBox="1"/>
          <p:nvPr/>
        </p:nvSpPr>
        <p:spPr>
          <a:xfrm>
            <a:off x="5872995" y="31699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503E28-4EEB-4EC0-BC2F-4BF3F70248C6}"/>
              </a:ext>
            </a:extLst>
          </p:cNvPr>
          <p:cNvCxnSpPr>
            <a:cxnSpLocks/>
          </p:cNvCxnSpPr>
          <p:nvPr/>
        </p:nvCxnSpPr>
        <p:spPr>
          <a:xfrm>
            <a:off x="6339406" y="3598263"/>
            <a:ext cx="0" cy="1786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3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 Num</a:t>
            </a:r>
          </a:p>
          <a:p>
            <a:pPr algn="ctr"/>
            <a:r>
              <a:rPr lang="en-US" dirty="0" err="1"/>
              <a:t>N,Sum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3992198" y="4693268"/>
            <a:ext cx="1914970" cy="479526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Palindrome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1062924" y="2833090"/>
            <a:ext cx="760076" cy="12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379579" y="6354095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H="1" flipV="1">
            <a:off x="1083169" y="2833090"/>
            <a:ext cx="27991" cy="2516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Q18 .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Write a Java Program to print all the Prime Factors of the Given Number. </a:t>
            </a:r>
          </a:p>
          <a:p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1817200" y="2382701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N!=0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665998" y="32289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 flipV="1">
            <a:off x="3554895" y="2833090"/>
            <a:ext cx="1394788" cy="3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>
            <a:off x="1111160" y="5384784"/>
            <a:ext cx="9756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 flipV="1">
            <a:off x="3181664" y="5667236"/>
            <a:ext cx="2341050" cy="14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4908313" y="2831522"/>
            <a:ext cx="0" cy="2429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3181664" y="5705947"/>
            <a:ext cx="0" cy="6481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9D905-EB93-434E-B2B2-2EA5F166CDE5}"/>
              </a:ext>
            </a:extLst>
          </p:cNvPr>
          <p:cNvSpPr/>
          <p:nvPr/>
        </p:nvSpPr>
        <p:spPr>
          <a:xfrm>
            <a:off x="1978540" y="3641009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Digit =N%10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97646" y="3291421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D6208-105C-46B8-8FE6-22E55414311D}"/>
              </a:ext>
            </a:extLst>
          </p:cNvPr>
          <p:cNvCxnSpPr>
            <a:cxnSpLocks/>
          </p:cNvCxnSpPr>
          <p:nvPr/>
        </p:nvCxnSpPr>
        <p:spPr>
          <a:xfrm>
            <a:off x="2745681" y="3972497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2035572" y="516693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 =N/10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734095" y="4880495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C10B191-675B-44CD-9336-5B5EF08EC533}"/>
              </a:ext>
            </a:extLst>
          </p:cNvPr>
          <p:cNvSpPr/>
          <p:nvPr/>
        </p:nvSpPr>
        <p:spPr>
          <a:xfrm>
            <a:off x="1878981" y="4305817"/>
            <a:ext cx="1877528" cy="608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Sum=Sum*10+Digit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DA768-1A74-4827-9E06-88B90A18CF19}"/>
              </a:ext>
            </a:extLst>
          </p:cNvPr>
          <p:cNvCxnSpPr>
            <a:cxnSpLocks/>
          </p:cNvCxnSpPr>
          <p:nvPr/>
        </p:nvCxnSpPr>
        <p:spPr>
          <a:xfrm flipH="1">
            <a:off x="4936427" y="5175881"/>
            <a:ext cx="13256" cy="5051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55760AD8-69EA-4662-98C7-57809C73795A}"/>
              </a:ext>
            </a:extLst>
          </p:cNvPr>
          <p:cNvSpPr/>
          <p:nvPr/>
        </p:nvSpPr>
        <p:spPr>
          <a:xfrm>
            <a:off x="4150194" y="3086889"/>
            <a:ext cx="1511110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If Num==Sum</a:t>
            </a:r>
            <a:endParaRPr lang="en-IN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254CA-7B6E-4AFF-9445-E2E48C3C6D1C}"/>
              </a:ext>
            </a:extLst>
          </p:cNvPr>
          <p:cNvSpPr txBox="1"/>
          <p:nvPr/>
        </p:nvSpPr>
        <p:spPr>
          <a:xfrm>
            <a:off x="4856796" y="4158134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6AA835F0-10E6-4A81-91E0-B9E10E9F0785}"/>
              </a:ext>
            </a:extLst>
          </p:cNvPr>
          <p:cNvSpPr/>
          <p:nvPr/>
        </p:nvSpPr>
        <p:spPr>
          <a:xfrm>
            <a:off x="5319164" y="5448564"/>
            <a:ext cx="1914970" cy="479526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Not Palindrome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070F9-0904-4DB2-924D-77F17DCF8875}"/>
              </a:ext>
            </a:extLst>
          </p:cNvPr>
          <p:cNvCxnSpPr>
            <a:cxnSpLocks/>
          </p:cNvCxnSpPr>
          <p:nvPr/>
        </p:nvCxnSpPr>
        <p:spPr>
          <a:xfrm>
            <a:off x="4905749" y="3978015"/>
            <a:ext cx="0" cy="7152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6B3703-1CEB-4F3E-9FBD-987E8B694C4B}"/>
              </a:ext>
            </a:extLst>
          </p:cNvPr>
          <p:cNvCxnSpPr>
            <a:cxnSpLocks/>
          </p:cNvCxnSpPr>
          <p:nvPr/>
        </p:nvCxnSpPr>
        <p:spPr>
          <a:xfrm flipV="1">
            <a:off x="5642012" y="3538821"/>
            <a:ext cx="697394" cy="44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833B2-1B90-4F43-9259-F06A989E96BD}"/>
              </a:ext>
            </a:extLst>
          </p:cNvPr>
          <p:cNvSpPr txBox="1"/>
          <p:nvPr/>
        </p:nvSpPr>
        <p:spPr>
          <a:xfrm>
            <a:off x="5872995" y="31699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503E28-4EEB-4EC0-BC2F-4BF3F70248C6}"/>
              </a:ext>
            </a:extLst>
          </p:cNvPr>
          <p:cNvCxnSpPr>
            <a:cxnSpLocks/>
          </p:cNvCxnSpPr>
          <p:nvPr/>
        </p:nvCxnSpPr>
        <p:spPr>
          <a:xfrm>
            <a:off x="6339406" y="3598263"/>
            <a:ext cx="0" cy="1786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3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163318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816086" y="947262"/>
            <a:ext cx="3722952" cy="579227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Take the number from user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1794832" y="4922247"/>
            <a:ext cx="1760061" cy="410612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err="1"/>
              <a:t>i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46097" y="635316"/>
            <a:ext cx="9425" cy="3231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743748" y="1483638"/>
            <a:ext cx="1971" cy="2477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 flipV="1">
            <a:off x="1570830" y="4229588"/>
            <a:ext cx="378717" cy="112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009362" y="6380922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26933" y="4437870"/>
            <a:ext cx="16202" cy="7410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19. To print the following series EVEN number Series 2 4 6 8 10 12 14 16 ..... 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2071791" y="1717836"/>
            <a:ext cx="1295744" cy="6723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N!=0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>
            <a:off x="3366441" y="2057585"/>
            <a:ext cx="1838270" cy="259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02992" y="17313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>
            <a:off x="893966" y="5127553"/>
            <a:ext cx="1130360" cy="13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2817745" y="6009859"/>
            <a:ext cx="227543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 flipH="1">
            <a:off x="5093178" y="2120893"/>
            <a:ext cx="65408" cy="38613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817745" y="5982196"/>
            <a:ext cx="0" cy="428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19663" y="2390165"/>
            <a:ext cx="0" cy="2627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87580" y="4072962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r>
              <a:rPr lang="en-IN" dirty="0"/>
              <a:t>=i+2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689148" y="4637633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DF09D316-8E3E-4FDD-8692-628BDFAE19CF}"/>
              </a:ext>
            </a:extLst>
          </p:cNvPr>
          <p:cNvSpPr/>
          <p:nvPr/>
        </p:nvSpPr>
        <p:spPr>
          <a:xfrm>
            <a:off x="1962029" y="3753454"/>
            <a:ext cx="152818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/>
              <a:t>=2; </a:t>
            </a:r>
            <a:r>
              <a:rPr lang="en-US" sz="1600" dirty="0" err="1"/>
              <a:t>i</a:t>
            </a:r>
            <a:r>
              <a:rPr lang="en-US" sz="1600" dirty="0"/>
              <a:t>&lt;=N</a:t>
            </a:r>
            <a:endParaRPr lang="en-IN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FEC6A1-B9F5-4179-9DD1-CA295D975FDB}"/>
              </a:ext>
            </a:extLst>
          </p:cNvPr>
          <p:cNvCxnSpPr>
            <a:cxnSpLocks/>
          </p:cNvCxnSpPr>
          <p:nvPr/>
        </p:nvCxnSpPr>
        <p:spPr>
          <a:xfrm flipH="1" flipV="1">
            <a:off x="3476948" y="4216211"/>
            <a:ext cx="552513" cy="41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7E31C3BB-BC98-4EDB-B71B-C5EF80314439}"/>
              </a:ext>
            </a:extLst>
          </p:cNvPr>
          <p:cNvSpPr/>
          <p:nvPr/>
        </p:nvSpPr>
        <p:spPr>
          <a:xfrm>
            <a:off x="2041276" y="2611064"/>
            <a:ext cx="1295744" cy="6723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If N%2 ==0</a:t>
            </a:r>
            <a:endParaRPr lang="en-IN" sz="15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14F14F-2D29-4637-BFB7-A26DBC7920E5}"/>
              </a:ext>
            </a:extLst>
          </p:cNvPr>
          <p:cNvCxnSpPr>
            <a:cxnSpLocks/>
          </p:cNvCxnSpPr>
          <p:nvPr/>
        </p:nvCxnSpPr>
        <p:spPr>
          <a:xfrm>
            <a:off x="2677562" y="3283393"/>
            <a:ext cx="0" cy="4874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2FEB06-F4EF-4FA2-B97B-81571F34DD6F}"/>
              </a:ext>
            </a:extLst>
          </p:cNvPr>
          <p:cNvSpPr txBox="1"/>
          <p:nvPr/>
        </p:nvSpPr>
        <p:spPr>
          <a:xfrm>
            <a:off x="2636864" y="3341002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5240DF-064E-45B7-8118-8E4B72CE7A93}"/>
              </a:ext>
            </a:extLst>
          </p:cNvPr>
          <p:cNvCxnSpPr>
            <a:cxnSpLocks/>
          </p:cNvCxnSpPr>
          <p:nvPr/>
        </p:nvCxnSpPr>
        <p:spPr>
          <a:xfrm>
            <a:off x="3337020" y="2947228"/>
            <a:ext cx="4781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AE4517-6D5E-45F8-AABB-E827729BFCA5}"/>
              </a:ext>
            </a:extLst>
          </p:cNvPr>
          <p:cNvSpPr txBox="1"/>
          <p:nvPr/>
        </p:nvSpPr>
        <p:spPr>
          <a:xfrm>
            <a:off x="3363543" y="2624132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905F5F-2EED-40CD-833C-886201270BEA}"/>
              </a:ext>
            </a:extLst>
          </p:cNvPr>
          <p:cNvSpPr/>
          <p:nvPr/>
        </p:nvSpPr>
        <p:spPr>
          <a:xfrm>
            <a:off x="3799835" y="2753363"/>
            <a:ext cx="817607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N=N-1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0890B30-A1EF-4C11-B2A8-9CF613D38D89}"/>
              </a:ext>
            </a:extLst>
          </p:cNvPr>
          <p:cNvCxnSpPr>
            <a:cxnSpLocks/>
          </p:cNvCxnSpPr>
          <p:nvPr/>
        </p:nvCxnSpPr>
        <p:spPr>
          <a:xfrm>
            <a:off x="4029461" y="3141642"/>
            <a:ext cx="0" cy="10745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8061C85-FDC8-4743-9394-BB85097317E3}"/>
              </a:ext>
            </a:extLst>
          </p:cNvPr>
          <p:cNvSpPr txBox="1"/>
          <p:nvPr/>
        </p:nvSpPr>
        <p:spPr>
          <a:xfrm>
            <a:off x="2725496" y="2324544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03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2155134" y="40800"/>
            <a:ext cx="1371602" cy="372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1195389" y="819274"/>
            <a:ext cx="3291091" cy="522272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the number from user,</a:t>
            </a:r>
          </a:p>
          <a:p>
            <a:pPr algn="ctr"/>
            <a:r>
              <a:rPr lang="en-US" sz="1600" dirty="0"/>
              <a:t>Factorial = 1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C3DAA-D5D1-465A-97A2-CDF5CA12BF36}"/>
              </a:ext>
            </a:extLst>
          </p:cNvPr>
          <p:cNvSpPr/>
          <p:nvPr/>
        </p:nvSpPr>
        <p:spPr>
          <a:xfrm>
            <a:off x="1669772" y="1692968"/>
            <a:ext cx="2743201" cy="458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Factorial=Fact *Num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767E6DB-60E6-4F80-A784-79C1072639D6}"/>
              </a:ext>
            </a:extLst>
          </p:cNvPr>
          <p:cNvSpPr/>
          <p:nvPr/>
        </p:nvSpPr>
        <p:spPr>
          <a:xfrm>
            <a:off x="1695464" y="2439503"/>
            <a:ext cx="2115382" cy="80299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(Num&lt;=1)</a:t>
            </a:r>
            <a:endParaRPr lang="en-IN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8074725-329D-416D-9F6E-E1CD32B54A86}"/>
              </a:ext>
            </a:extLst>
          </p:cNvPr>
          <p:cNvSpPr/>
          <p:nvPr/>
        </p:nvSpPr>
        <p:spPr>
          <a:xfrm>
            <a:off x="120926" y="4755864"/>
            <a:ext cx="2034208" cy="596346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Factorial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89583" y="413519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789583" y="1349231"/>
            <a:ext cx="0" cy="379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2753155" y="3242501"/>
            <a:ext cx="0" cy="29861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1EAC4E-502E-4F2E-8EDF-5A3D6C237EE5}"/>
              </a:ext>
            </a:extLst>
          </p:cNvPr>
          <p:cNvCxnSpPr>
            <a:cxnSpLocks/>
          </p:cNvCxnSpPr>
          <p:nvPr/>
        </p:nvCxnSpPr>
        <p:spPr>
          <a:xfrm flipH="1">
            <a:off x="893706" y="2841002"/>
            <a:ext cx="8017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BDEB7E-A8DD-4BF1-8206-F66D33409CEA}"/>
              </a:ext>
            </a:extLst>
          </p:cNvPr>
          <p:cNvCxnSpPr>
            <a:cxnSpLocks/>
          </p:cNvCxnSpPr>
          <p:nvPr/>
        </p:nvCxnSpPr>
        <p:spPr>
          <a:xfrm>
            <a:off x="3957432" y="3790596"/>
            <a:ext cx="79347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F9A7C6-5EEB-4F5C-B6E0-F78C3B444368}"/>
              </a:ext>
            </a:extLst>
          </p:cNvPr>
          <p:cNvCxnSpPr>
            <a:cxnSpLocks/>
          </p:cNvCxnSpPr>
          <p:nvPr/>
        </p:nvCxnSpPr>
        <p:spPr>
          <a:xfrm>
            <a:off x="924340" y="2949321"/>
            <a:ext cx="0" cy="18777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19173B-88DC-4054-9D09-00A930CA6664}"/>
              </a:ext>
            </a:extLst>
          </p:cNvPr>
          <p:cNvCxnSpPr>
            <a:cxnSpLocks/>
          </p:cNvCxnSpPr>
          <p:nvPr/>
        </p:nvCxnSpPr>
        <p:spPr>
          <a:xfrm flipH="1" flipV="1">
            <a:off x="4667467" y="1921977"/>
            <a:ext cx="54472" cy="18701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1888435" y="6380922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0FA4CE-477A-4A2B-A540-AD4F249D0B14}"/>
              </a:ext>
            </a:extLst>
          </p:cNvPr>
          <p:cNvCxnSpPr>
            <a:cxnSpLocks/>
          </p:cNvCxnSpPr>
          <p:nvPr/>
        </p:nvCxnSpPr>
        <p:spPr>
          <a:xfrm>
            <a:off x="1003852" y="5364640"/>
            <a:ext cx="0" cy="66012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762E5A-C1BF-43ED-ABB4-762C363AFA64}"/>
              </a:ext>
            </a:extLst>
          </p:cNvPr>
          <p:cNvCxnSpPr>
            <a:cxnSpLocks/>
          </p:cNvCxnSpPr>
          <p:nvPr/>
        </p:nvCxnSpPr>
        <p:spPr>
          <a:xfrm>
            <a:off x="1032010" y="6008201"/>
            <a:ext cx="175757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C80A98-EB8D-4653-B537-5EF24A0BAA85}"/>
              </a:ext>
            </a:extLst>
          </p:cNvPr>
          <p:cNvCxnSpPr>
            <a:cxnSpLocks/>
          </p:cNvCxnSpPr>
          <p:nvPr/>
        </p:nvCxnSpPr>
        <p:spPr>
          <a:xfrm>
            <a:off x="2789583" y="6008201"/>
            <a:ext cx="0" cy="3727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646784" y="1150520"/>
            <a:ext cx="47177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Number From User and consider factorial as 0.</a:t>
            </a:r>
          </a:p>
          <a:p>
            <a:endParaRPr lang="en-US" dirty="0"/>
          </a:p>
          <a:p>
            <a:r>
              <a:rPr lang="en-US" dirty="0"/>
              <a:t>Step 3 – Multiply the given number with factorial.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Step 4- Check if given number is less then or equal to 1.</a:t>
            </a:r>
          </a:p>
          <a:p>
            <a:endParaRPr lang="en-US" dirty="0"/>
          </a:p>
          <a:p>
            <a:r>
              <a:rPr lang="en-US" dirty="0"/>
              <a:t>Step 4 – it given number is greater than 1 ,decrement it by a number and again multiply with the current factorial. Continue till the given number should be less than or equal to 1.</a:t>
            </a:r>
          </a:p>
          <a:p>
            <a:endParaRPr lang="en-US" dirty="0"/>
          </a:p>
          <a:p>
            <a:r>
              <a:rPr lang="en-US" dirty="0"/>
              <a:t>Step 5 – Print the Factorial.</a:t>
            </a:r>
          </a:p>
          <a:p>
            <a:endParaRPr lang="en-US" dirty="0"/>
          </a:p>
          <a:p>
            <a:r>
              <a:rPr lang="en-US" dirty="0"/>
              <a:t>Step 6 - Stop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296C92-3710-446F-9954-8B1AF42CFF95}"/>
              </a:ext>
            </a:extLst>
          </p:cNvPr>
          <p:cNvSpPr txBox="1"/>
          <p:nvPr/>
        </p:nvSpPr>
        <p:spPr>
          <a:xfrm>
            <a:off x="1222517" y="3830360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0494B2-400F-4E26-B097-06E62E77AAEE}"/>
              </a:ext>
            </a:extLst>
          </p:cNvPr>
          <p:cNvSpPr txBox="1"/>
          <p:nvPr/>
        </p:nvSpPr>
        <p:spPr>
          <a:xfrm>
            <a:off x="2756167" y="3173443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Q 2. Write a Java Program to find the Factorial of given number.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F020F6-2DB2-4899-9853-0EBF426EB5EE}"/>
              </a:ext>
            </a:extLst>
          </p:cNvPr>
          <p:cNvSpPr/>
          <p:nvPr/>
        </p:nvSpPr>
        <p:spPr>
          <a:xfrm>
            <a:off x="1923228" y="3508658"/>
            <a:ext cx="2034204" cy="458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Num=Num-1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0F0B15-F2F0-4A25-8CD0-AA4B3B9C200A}"/>
              </a:ext>
            </a:extLst>
          </p:cNvPr>
          <p:cNvCxnSpPr>
            <a:cxnSpLocks/>
          </p:cNvCxnSpPr>
          <p:nvPr/>
        </p:nvCxnSpPr>
        <p:spPr>
          <a:xfrm>
            <a:off x="2789583" y="2150986"/>
            <a:ext cx="0" cy="3403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69DD9C-B6ED-4869-8204-581963A8EF83}"/>
              </a:ext>
            </a:extLst>
          </p:cNvPr>
          <p:cNvCxnSpPr>
            <a:cxnSpLocks/>
          </p:cNvCxnSpPr>
          <p:nvPr/>
        </p:nvCxnSpPr>
        <p:spPr>
          <a:xfrm flipH="1">
            <a:off x="4394490" y="1936332"/>
            <a:ext cx="30021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6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163318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816086" y="947262"/>
            <a:ext cx="3722952" cy="579227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Take the number from user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1794832" y="4922247"/>
            <a:ext cx="1760061" cy="410612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err="1"/>
              <a:t>i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46097" y="635316"/>
            <a:ext cx="9425" cy="3231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743748" y="1483638"/>
            <a:ext cx="1971" cy="2477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 flipV="1">
            <a:off x="1570830" y="4229588"/>
            <a:ext cx="378717" cy="112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009362" y="6380922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26933" y="4437870"/>
            <a:ext cx="16202" cy="7410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1" i="0" u="none" strike="noStrike" baseline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en-IN" sz="18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20. To print the following series ODD number Series 1 3 5 7 9 11 13 .... 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2071791" y="1717836"/>
            <a:ext cx="1295744" cy="6723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N!=0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>
            <a:off x="3366441" y="2057585"/>
            <a:ext cx="1838270" cy="259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02992" y="17313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>
            <a:off x="893966" y="5127553"/>
            <a:ext cx="1130360" cy="13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2817745" y="6009859"/>
            <a:ext cx="227543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 flipH="1">
            <a:off x="5093178" y="2120893"/>
            <a:ext cx="65408" cy="38613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817745" y="5982196"/>
            <a:ext cx="0" cy="428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19663" y="2390165"/>
            <a:ext cx="0" cy="2627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87580" y="4072962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r>
              <a:rPr lang="en-IN" dirty="0"/>
              <a:t>=i+2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689148" y="4637633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DF09D316-8E3E-4FDD-8692-628BDFAE19CF}"/>
              </a:ext>
            </a:extLst>
          </p:cNvPr>
          <p:cNvSpPr/>
          <p:nvPr/>
        </p:nvSpPr>
        <p:spPr>
          <a:xfrm>
            <a:off x="1962029" y="3753454"/>
            <a:ext cx="152818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/>
              <a:t>=1; </a:t>
            </a:r>
            <a:r>
              <a:rPr lang="en-US" sz="1600" dirty="0" err="1"/>
              <a:t>i</a:t>
            </a:r>
            <a:r>
              <a:rPr lang="en-US" sz="1600" dirty="0"/>
              <a:t>&lt;=N</a:t>
            </a:r>
            <a:endParaRPr lang="en-IN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FEC6A1-B9F5-4179-9DD1-CA295D975FDB}"/>
              </a:ext>
            </a:extLst>
          </p:cNvPr>
          <p:cNvCxnSpPr>
            <a:cxnSpLocks/>
          </p:cNvCxnSpPr>
          <p:nvPr/>
        </p:nvCxnSpPr>
        <p:spPr>
          <a:xfrm flipH="1" flipV="1">
            <a:off x="3476948" y="4216211"/>
            <a:ext cx="552513" cy="41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7E31C3BB-BC98-4EDB-B71B-C5EF80314439}"/>
              </a:ext>
            </a:extLst>
          </p:cNvPr>
          <p:cNvSpPr/>
          <p:nvPr/>
        </p:nvSpPr>
        <p:spPr>
          <a:xfrm>
            <a:off x="2041276" y="2611064"/>
            <a:ext cx="1295744" cy="6723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If N%2 !==0</a:t>
            </a:r>
            <a:endParaRPr lang="en-IN" sz="15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14F14F-2D29-4637-BFB7-A26DBC7920E5}"/>
              </a:ext>
            </a:extLst>
          </p:cNvPr>
          <p:cNvCxnSpPr>
            <a:cxnSpLocks/>
          </p:cNvCxnSpPr>
          <p:nvPr/>
        </p:nvCxnSpPr>
        <p:spPr>
          <a:xfrm>
            <a:off x="2677562" y="3283393"/>
            <a:ext cx="0" cy="4874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2FEB06-F4EF-4FA2-B97B-81571F34DD6F}"/>
              </a:ext>
            </a:extLst>
          </p:cNvPr>
          <p:cNvSpPr txBox="1"/>
          <p:nvPr/>
        </p:nvSpPr>
        <p:spPr>
          <a:xfrm>
            <a:off x="2636864" y="3341002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5240DF-064E-45B7-8118-8E4B72CE7A93}"/>
              </a:ext>
            </a:extLst>
          </p:cNvPr>
          <p:cNvCxnSpPr>
            <a:cxnSpLocks/>
          </p:cNvCxnSpPr>
          <p:nvPr/>
        </p:nvCxnSpPr>
        <p:spPr>
          <a:xfrm>
            <a:off x="3337020" y="2947228"/>
            <a:ext cx="4781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AE4517-6D5E-45F8-AABB-E827729BFCA5}"/>
              </a:ext>
            </a:extLst>
          </p:cNvPr>
          <p:cNvSpPr txBox="1"/>
          <p:nvPr/>
        </p:nvSpPr>
        <p:spPr>
          <a:xfrm>
            <a:off x="3363543" y="2624132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905F5F-2EED-40CD-833C-886201270BEA}"/>
              </a:ext>
            </a:extLst>
          </p:cNvPr>
          <p:cNvSpPr/>
          <p:nvPr/>
        </p:nvSpPr>
        <p:spPr>
          <a:xfrm>
            <a:off x="3799835" y="2753363"/>
            <a:ext cx="817607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N=N-1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0890B30-A1EF-4C11-B2A8-9CF613D38D89}"/>
              </a:ext>
            </a:extLst>
          </p:cNvPr>
          <p:cNvCxnSpPr>
            <a:cxnSpLocks/>
          </p:cNvCxnSpPr>
          <p:nvPr/>
        </p:nvCxnSpPr>
        <p:spPr>
          <a:xfrm>
            <a:off x="4029461" y="3141642"/>
            <a:ext cx="0" cy="10745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8061C85-FDC8-4743-9394-BB85097317E3}"/>
              </a:ext>
            </a:extLst>
          </p:cNvPr>
          <p:cNvSpPr txBox="1"/>
          <p:nvPr/>
        </p:nvSpPr>
        <p:spPr>
          <a:xfrm>
            <a:off x="2725496" y="2324544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4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3983096" y="51483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2910506" y="924522"/>
            <a:ext cx="4051855" cy="636081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</a:t>
            </a:r>
            <a:r>
              <a:rPr lang="en-US" dirty="0" err="1"/>
              <a:t>user,n</a:t>
            </a:r>
            <a:endParaRPr lang="en-US" dirty="0"/>
          </a:p>
          <a:p>
            <a:pPr algn="ctr"/>
            <a:r>
              <a:rPr lang="en-US" dirty="0"/>
              <a:t>Fact = 1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C3DAA-D5D1-465A-97A2-CDF5CA12BF36}"/>
              </a:ext>
            </a:extLst>
          </p:cNvPr>
          <p:cNvSpPr/>
          <p:nvPr/>
        </p:nvSpPr>
        <p:spPr>
          <a:xfrm>
            <a:off x="5848745" y="3281790"/>
            <a:ext cx="2006048" cy="559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 = fact * </a:t>
            </a:r>
            <a:r>
              <a:rPr lang="en-US" dirty="0" err="1"/>
              <a:t>i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767E6DB-60E6-4F80-A784-79C1072639D6}"/>
              </a:ext>
            </a:extLst>
          </p:cNvPr>
          <p:cNvSpPr/>
          <p:nvPr/>
        </p:nvSpPr>
        <p:spPr>
          <a:xfrm>
            <a:off x="6081091" y="1719103"/>
            <a:ext cx="1507434" cy="97280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=1,i&lt;=n</a:t>
            </a:r>
            <a:endParaRPr lang="en-I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8603144" y="3438504"/>
            <a:ext cx="2002735" cy="571676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Fact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4791479" y="528561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4778227" y="1560603"/>
            <a:ext cx="0" cy="379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6851769" y="2673447"/>
            <a:ext cx="0" cy="6083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1EAC4E-502E-4F2E-8EDF-5A3D6C237EE5}"/>
              </a:ext>
            </a:extLst>
          </p:cNvPr>
          <p:cNvCxnSpPr>
            <a:cxnSpLocks/>
          </p:cNvCxnSpPr>
          <p:nvPr/>
        </p:nvCxnSpPr>
        <p:spPr>
          <a:xfrm flipH="1" flipV="1">
            <a:off x="5678553" y="5285180"/>
            <a:ext cx="1170334" cy="21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BDEB7E-A8DD-4BF1-8206-F66D33409CEA}"/>
              </a:ext>
            </a:extLst>
          </p:cNvPr>
          <p:cNvCxnSpPr>
            <a:cxnSpLocks/>
          </p:cNvCxnSpPr>
          <p:nvPr/>
        </p:nvCxnSpPr>
        <p:spPr>
          <a:xfrm>
            <a:off x="5302523" y="2221208"/>
            <a:ext cx="79347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F9A7C6-5EEB-4F5C-B6E0-F78C3B444368}"/>
              </a:ext>
            </a:extLst>
          </p:cNvPr>
          <p:cNvCxnSpPr>
            <a:cxnSpLocks/>
          </p:cNvCxnSpPr>
          <p:nvPr/>
        </p:nvCxnSpPr>
        <p:spPr>
          <a:xfrm flipV="1">
            <a:off x="5599862" y="2247453"/>
            <a:ext cx="15738" cy="30695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19173B-88DC-4054-9D09-00A930CA6664}"/>
              </a:ext>
            </a:extLst>
          </p:cNvPr>
          <p:cNvCxnSpPr>
            <a:cxnSpLocks/>
          </p:cNvCxnSpPr>
          <p:nvPr/>
        </p:nvCxnSpPr>
        <p:spPr>
          <a:xfrm>
            <a:off x="6851769" y="3840824"/>
            <a:ext cx="3313" cy="533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6238027" y="6107222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0FA4CE-477A-4A2B-A540-AD4F249D0B14}"/>
              </a:ext>
            </a:extLst>
          </p:cNvPr>
          <p:cNvCxnSpPr>
            <a:cxnSpLocks/>
          </p:cNvCxnSpPr>
          <p:nvPr/>
        </p:nvCxnSpPr>
        <p:spPr>
          <a:xfrm>
            <a:off x="6851769" y="4882149"/>
            <a:ext cx="0" cy="43490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762E5A-C1BF-43ED-ABB4-762C363AFA64}"/>
              </a:ext>
            </a:extLst>
          </p:cNvPr>
          <p:cNvCxnSpPr>
            <a:cxnSpLocks/>
          </p:cNvCxnSpPr>
          <p:nvPr/>
        </p:nvCxnSpPr>
        <p:spPr>
          <a:xfrm flipH="1">
            <a:off x="3549519" y="2205507"/>
            <a:ext cx="588876" cy="190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4FA934-450D-48B3-942B-2D7A8AF6B351}"/>
              </a:ext>
            </a:extLst>
          </p:cNvPr>
          <p:cNvCxnSpPr>
            <a:cxnSpLocks/>
          </p:cNvCxnSpPr>
          <p:nvPr/>
        </p:nvCxnSpPr>
        <p:spPr>
          <a:xfrm flipV="1">
            <a:off x="7588525" y="2215010"/>
            <a:ext cx="1886779" cy="95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>
            <a:off x="9475304" y="2224514"/>
            <a:ext cx="0" cy="12044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C80A98-EB8D-4653-B537-5EF24A0BAA85}"/>
              </a:ext>
            </a:extLst>
          </p:cNvPr>
          <p:cNvCxnSpPr>
            <a:cxnSpLocks/>
          </p:cNvCxnSpPr>
          <p:nvPr/>
        </p:nvCxnSpPr>
        <p:spPr>
          <a:xfrm>
            <a:off x="3569398" y="2230729"/>
            <a:ext cx="0" cy="35037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296C92-3710-446F-9954-8B1AF42CFF95}"/>
              </a:ext>
            </a:extLst>
          </p:cNvPr>
          <p:cNvSpPr txBox="1"/>
          <p:nvPr/>
        </p:nvSpPr>
        <p:spPr>
          <a:xfrm>
            <a:off x="3604782" y="187812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0494B2-400F-4E26-B097-06E62E77AAEE}"/>
              </a:ext>
            </a:extLst>
          </p:cNvPr>
          <p:cNvSpPr txBox="1"/>
          <p:nvPr/>
        </p:nvSpPr>
        <p:spPr>
          <a:xfrm>
            <a:off x="5349921" y="1890853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6756954" y="100062"/>
            <a:ext cx="679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</a:rPr>
              <a:t>Q. 3 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Find the Factorial of a number using Recursion.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FCCB0A-B7C2-4A66-A9CB-1BA788A31C39}"/>
              </a:ext>
            </a:extLst>
          </p:cNvPr>
          <p:cNvSpPr/>
          <p:nvPr/>
        </p:nvSpPr>
        <p:spPr>
          <a:xfrm>
            <a:off x="5959337" y="4342371"/>
            <a:ext cx="2006048" cy="559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- 1</a:t>
            </a:r>
            <a:endParaRPr lang="en-IN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0255B9A-DFC9-41FC-8952-10C452A8CED6}"/>
              </a:ext>
            </a:extLst>
          </p:cNvPr>
          <p:cNvSpPr/>
          <p:nvPr/>
        </p:nvSpPr>
        <p:spPr>
          <a:xfrm>
            <a:off x="4024510" y="1838966"/>
            <a:ext cx="1302864" cy="76448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n&lt;=0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0EA005-F5FC-4BC7-AC73-45159882DD67}"/>
              </a:ext>
            </a:extLst>
          </p:cNvPr>
          <p:cNvCxnSpPr>
            <a:cxnSpLocks/>
          </p:cNvCxnSpPr>
          <p:nvPr/>
        </p:nvCxnSpPr>
        <p:spPr>
          <a:xfrm>
            <a:off x="7026532" y="5734501"/>
            <a:ext cx="0" cy="3727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873974-CC22-4BBA-BF78-B32B4266941C}"/>
              </a:ext>
            </a:extLst>
          </p:cNvPr>
          <p:cNvCxnSpPr>
            <a:cxnSpLocks/>
          </p:cNvCxnSpPr>
          <p:nvPr/>
        </p:nvCxnSpPr>
        <p:spPr>
          <a:xfrm>
            <a:off x="9475304" y="4001503"/>
            <a:ext cx="0" cy="173299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890CCD-EC90-423B-90E2-6C0A1E42A75F}"/>
              </a:ext>
            </a:extLst>
          </p:cNvPr>
          <p:cNvCxnSpPr>
            <a:cxnSpLocks/>
          </p:cNvCxnSpPr>
          <p:nvPr/>
        </p:nvCxnSpPr>
        <p:spPr>
          <a:xfrm flipH="1">
            <a:off x="6992790" y="5734501"/>
            <a:ext cx="2482514" cy="169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9089F6-C37E-4106-9696-C98FA7C90323}"/>
              </a:ext>
            </a:extLst>
          </p:cNvPr>
          <p:cNvCxnSpPr>
            <a:cxnSpLocks/>
          </p:cNvCxnSpPr>
          <p:nvPr/>
        </p:nvCxnSpPr>
        <p:spPr>
          <a:xfrm>
            <a:off x="3549519" y="5734501"/>
            <a:ext cx="3477013" cy="84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15C7C12-B104-467D-B95E-8082D2A8DA80}"/>
              </a:ext>
            </a:extLst>
          </p:cNvPr>
          <p:cNvSpPr txBox="1"/>
          <p:nvPr/>
        </p:nvSpPr>
        <p:spPr>
          <a:xfrm>
            <a:off x="6825056" y="2745784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7171B6-82AC-475E-8835-2DB2F0A6D3B3}"/>
              </a:ext>
            </a:extLst>
          </p:cNvPr>
          <p:cNvSpPr txBox="1"/>
          <p:nvPr/>
        </p:nvSpPr>
        <p:spPr>
          <a:xfrm>
            <a:off x="7603434" y="185759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47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2034208" y="557409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1138030" y="1484231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  <a:p>
            <a:pPr algn="ctr"/>
            <a:r>
              <a:rPr lang="en-US" dirty="0"/>
              <a:t>A , 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C3DAA-D5D1-465A-97A2-CDF5CA12BF36}"/>
              </a:ext>
            </a:extLst>
          </p:cNvPr>
          <p:cNvSpPr/>
          <p:nvPr/>
        </p:nvSpPr>
        <p:spPr>
          <a:xfrm>
            <a:off x="1517370" y="2733862"/>
            <a:ext cx="2690191" cy="832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B=A+B</a:t>
            </a:r>
          </a:p>
          <a:p>
            <a:pPr algn="ctr"/>
            <a:r>
              <a:rPr lang="en-IN" dirty="0"/>
              <a:t>A=B-A</a:t>
            </a:r>
          </a:p>
          <a:p>
            <a:pPr algn="ctr"/>
            <a:r>
              <a:rPr lang="en-IN" dirty="0"/>
              <a:t>B=B-A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1944754" y="4176693"/>
            <a:ext cx="2034208" cy="596346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A and B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842590" y="1034487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42589" y="2156560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2842589" y="3520339"/>
            <a:ext cx="19877" cy="6706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1997761" y="5464034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>
            <a:off x="2842589" y="4768294"/>
            <a:ext cx="0" cy="6957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0523" y="2237107"/>
            <a:ext cx="4717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Number From User</a:t>
            </a:r>
          </a:p>
          <a:p>
            <a:endParaRPr lang="en-US" dirty="0"/>
          </a:p>
          <a:p>
            <a:r>
              <a:rPr lang="en-US" dirty="0"/>
              <a:t>Step 3 – addition as B=A+B</a:t>
            </a:r>
          </a:p>
          <a:p>
            <a:r>
              <a:rPr lang="en-US" dirty="0"/>
              <a:t>		  A=B-A</a:t>
            </a:r>
          </a:p>
          <a:p>
            <a:r>
              <a:rPr lang="en-US" dirty="0"/>
              <a:t>		  B=B-A</a:t>
            </a:r>
          </a:p>
          <a:p>
            <a:endParaRPr lang="en-US" dirty="0"/>
          </a:p>
          <a:p>
            <a:r>
              <a:rPr lang="en-US" dirty="0"/>
              <a:t>Step 4 – Print the Results A and B.</a:t>
            </a:r>
          </a:p>
          <a:p>
            <a:endParaRPr lang="en-US" dirty="0"/>
          </a:p>
          <a:p>
            <a:r>
              <a:rPr lang="en-US" dirty="0"/>
              <a:t>Step 5 – Stop</a:t>
            </a:r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</a:rPr>
              <a:t>Q. 4 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Swap two numbers without using third variable approach.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.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7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0" y="3728791"/>
            <a:ext cx="1921567" cy="579453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A is </a:t>
            </a:r>
          </a:p>
          <a:p>
            <a:pPr algn="ctr"/>
            <a:r>
              <a:rPr lang="en-US" dirty="0"/>
              <a:t>Zero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 flipH="1">
            <a:off x="1012964" y="2873206"/>
            <a:ext cx="8895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1886779" y="587135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>
            <a:off x="1039462" y="2873206"/>
            <a:ext cx="33128" cy="903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Check if number is equal to zero.</a:t>
            </a:r>
          </a:p>
          <a:p>
            <a:endParaRPr lang="en-US" dirty="0"/>
          </a:p>
          <a:p>
            <a:r>
              <a:rPr lang="en-US" dirty="0"/>
              <a:t>Step 3 – if yes print Number is zero</a:t>
            </a:r>
          </a:p>
          <a:p>
            <a:endParaRPr lang="en-US" dirty="0"/>
          </a:p>
          <a:p>
            <a:r>
              <a:rPr lang="en-US" dirty="0"/>
              <a:t>Step 4 – If no then check number is less then 0</a:t>
            </a:r>
          </a:p>
          <a:p>
            <a:endParaRPr lang="en-US" dirty="0"/>
          </a:p>
          <a:p>
            <a:r>
              <a:rPr lang="en-US" dirty="0"/>
              <a:t>Step 5 – yes then print number is negative</a:t>
            </a:r>
          </a:p>
          <a:p>
            <a:endParaRPr lang="en-US" dirty="0"/>
          </a:p>
          <a:p>
            <a:r>
              <a:rPr lang="en-US" dirty="0"/>
              <a:t>Step 6 – No then print number is Positive.</a:t>
            </a:r>
          </a:p>
          <a:p>
            <a:endParaRPr lang="en-US" dirty="0"/>
          </a:p>
          <a:p>
            <a:r>
              <a:rPr lang="en-US" dirty="0"/>
              <a:t>Step 7 - Stop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</a:rPr>
              <a:t>Q 5. 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How to check the given number is Positive or Negative in Java?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algn="l"/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.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1817200" y="2382701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num==0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1164119" y="2552834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>
            <a:off x="3554895" y="2837061"/>
            <a:ext cx="75123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4E7CDF-BCAD-4BA5-8F61-158A6C095977}"/>
              </a:ext>
            </a:extLst>
          </p:cNvPr>
          <p:cNvCxnSpPr>
            <a:cxnSpLocks/>
          </p:cNvCxnSpPr>
          <p:nvPr/>
        </p:nvCxnSpPr>
        <p:spPr>
          <a:xfrm>
            <a:off x="4253542" y="2839589"/>
            <a:ext cx="0" cy="4854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0C60F8EE-59DA-4838-BEE1-CFC8216B348D}"/>
              </a:ext>
            </a:extLst>
          </p:cNvPr>
          <p:cNvSpPr/>
          <p:nvPr/>
        </p:nvSpPr>
        <p:spPr>
          <a:xfrm>
            <a:off x="3582818" y="3258592"/>
            <a:ext cx="1377006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num&lt;0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364D11-7D22-45D6-AFFE-0EB936173964}"/>
              </a:ext>
            </a:extLst>
          </p:cNvPr>
          <p:cNvCxnSpPr>
            <a:cxnSpLocks/>
          </p:cNvCxnSpPr>
          <p:nvPr/>
        </p:nvCxnSpPr>
        <p:spPr>
          <a:xfrm flipH="1">
            <a:off x="3009068" y="3728791"/>
            <a:ext cx="617060" cy="320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E0AD07-52AA-475C-9EFF-EE9107B1F247}"/>
              </a:ext>
            </a:extLst>
          </p:cNvPr>
          <p:cNvSpPr txBox="1"/>
          <p:nvPr/>
        </p:nvSpPr>
        <p:spPr>
          <a:xfrm>
            <a:off x="2985054" y="332503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F4D62C4-70E8-4F24-8B49-5CD2453DA3BB}"/>
              </a:ext>
            </a:extLst>
          </p:cNvPr>
          <p:cNvSpPr/>
          <p:nvPr/>
        </p:nvSpPr>
        <p:spPr>
          <a:xfrm>
            <a:off x="1542846" y="4282712"/>
            <a:ext cx="2304633" cy="597348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number is negative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E437E9-1DED-458A-87C8-713B1754615A}"/>
              </a:ext>
            </a:extLst>
          </p:cNvPr>
          <p:cNvCxnSpPr>
            <a:cxnSpLocks/>
          </p:cNvCxnSpPr>
          <p:nvPr/>
        </p:nvCxnSpPr>
        <p:spPr>
          <a:xfrm>
            <a:off x="2985054" y="3727987"/>
            <a:ext cx="24014" cy="5691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194EEA89-D67A-44EF-BD32-D23BAE521F87}"/>
              </a:ext>
            </a:extLst>
          </p:cNvPr>
          <p:cNvSpPr/>
          <p:nvPr/>
        </p:nvSpPr>
        <p:spPr>
          <a:xfrm>
            <a:off x="4384994" y="4261715"/>
            <a:ext cx="2304633" cy="597348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number is negative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F8AD96-CFFC-43B2-9AF2-374BDC4A4D99}"/>
              </a:ext>
            </a:extLst>
          </p:cNvPr>
          <p:cNvCxnSpPr>
            <a:cxnSpLocks/>
          </p:cNvCxnSpPr>
          <p:nvPr/>
        </p:nvCxnSpPr>
        <p:spPr>
          <a:xfrm>
            <a:off x="4913021" y="3727569"/>
            <a:ext cx="6793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ECBCD8-F20B-4603-B611-EB0896CD8876}"/>
              </a:ext>
            </a:extLst>
          </p:cNvPr>
          <p:cNvCxnSpPr>
            <a:cxnSpLocks/>
          </p:cNvCxnSpPr>
          <p:nvPr/>
        </p:nvCxnSpPr>
        <p:spPr>
          <a:xfrm>
            <a:off x="5537311" y="3715443"/>
            <a:ext cx="24014" cy="5691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2F574E-8DB7-427D-9FDF-C4BA43153880}"/>
              </a:ext>
            </a:extLst>
          </p:cNvPr>
          <p:cNvSpPr txBox="1"/>
          <p:nvPr/>
        </p:nvSpPr>
        <p:spPr>
          <a:xfrm>
            <a:off x="4956331" y="3358237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>
            <a:off x="941857" y="4264058"/>
            <a:ext cx="10675" cy="1298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>
            <a:off x="2511799" y="4865925"/>
            <a:ext cx="0" cy="100542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5147740" y="4859063"/>
            <a:ext cx="9427" cy="70311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18D729-3A90-4DEF-A87C-FF7933DA84E4}"/>
              </a:ext>
            </a:extLst>
          </p:cNvPr>
          <p:cNvCxnSpPr>
            <a:cxnSpLocks/>
          </p:cNvCxnSpPr>
          <p:nvPr/>
        </p:nvCxnSpPr>
        <p:spPr>
          <a:xfrm flipH="1">
            <a:off x="2474317" y="5562181"/>
            <a:ext cx="268998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960783" y="5562181"/>
            <a:ext cx="151353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2039178" y="238539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643556" y="1166589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Year from </a:t>
            </a:r>
          </a:p>
          <a:p>
            <a:pPr algn="ctr"/>
            <a:r>
              <a:rPr lang="en-US" dirty="0"/>
              <a:t>the user, Y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767E6DB-60E6-4F80-A784-79C1072639D6}"/>
              </a:ext>
            </a:extLst>
          </p:cNvPr>
          <p:cNvSpPr/>
          <p:nvPr/>
        </p:nvSpPr>
        <p:spPr>
          <a:xfrm>
            <a:off x="1888435" y="2081414"/>
            <a:ext cx="1827144" cy="107214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Y%400==0</a:t>
            </a:r>
            <a:endParaRPr lang="en-IN" sz="15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8074725-329D-416D-9F6E-E1CD32B54A86}"/>
              </a:ext>
            </a:extLst>
          </p:cNvPr>
          <p:cNvSpPr/>
          <p:nvPr/>
        </p:nvSpPr>
        <p:spPr>
          <a:xfrm>
            <a:off x="66259" y="3436561"/>
            <a:ext cx="1757573" cy="532032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Leap Year</a:t>
            </a:r>
            <a:endParaRPr lang="en-IN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842589" y="715617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789583" y="1857759"/>
            <a:ext cx="0" cy="379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3753682" y="2614602"/>
            <a:ext cx="875469" cy="168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1EAC4E-502E-4F2E-8EDF-5A3D6C237EE5}"/>
              </a:ext>
            </a:extLst>
          </p:cNvPr>
          <p:cNvCxnSpPr>
            <a:cxnSpLocks/>
          </p:cNvCxnSpPr>
          <p:nvPr/>
        </p:nvCxnSpPr>
        <p:spPr>
          <a:xfrm flipH="1">
            <a:off x="1154597" y="2653956"/>
            <a:ext cx="8017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BDEB7E-A8DD-4BF1-8206-F66D33409CEA}"/>
              </a:ext>
            </a:extLst>
          </p:cNvPr>
          <p:cNvCxnSpPr>
            <a:cxnSpLocks/>
          </p:cNvCxnSpPr>
          <p:nvPr/>
        </p:nvCxnSpPr>
        <p:spPr>
          <a:xfrm flipH="1">
            <a:off x="2950272" y="3363065"/>
            <a:ext cx="80341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F9A7C6-5EEB-4F5C-B6E0-F78C3B444368}"/>
              </a:ext>
            </a:extLst>
          </p:cNvPr>
          <p:cNvCxnSpPr>
            <a:cxnSpLocks/>
          </p:cNvCxnSpPr>
          <p:nvPr/>
        </p:nvCxnSpPr>
        <p:spPr>
          <a:xfrm flipH="1">
            <a:off x="1113594" y="2661516"/>
            <a:ext cx="13254" cy="7750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19173B-88DC-4054-9D09-00A930CA6664}"/>
              </a:ext>
            </a:extLst>
          </p:cNvPr>
          <p:cNvCxnSpPr>
            <a:cxnSpLocks/>
          </p:cNvCxnSpPr>
          <p:nvPr/>
        </p:nvCxnSpPr>
        <p:spPr>
          <a:xfrm>
            <a:off x="5866573" y="3384382"/>
            <a:ext cx="0" cy="3609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1888435" y="6380922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0FA4CE-477A-4A2B-A540-AD4F249D0B14}"/>
              </a:ext>
            </a:extLst>
          </p:cNvPr>
          <p:cNvCxnSpPr>
            <a:cxnSpLocks/>
          </p:cNvCxnSpPr>
          <p:nvPr/>
        </p:nvCxnSpPr>
        <p:spPr>
          <a:xfrm>
            <a:off x="1003852" y="3968593"/>
            <a:ext cx="0" cy="205617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762E5A-C1BF-43ED-ABB4-762C363AFA64}"/>
              </a:ext>
            </a:extLst>
          </p:cNvPr>
          <p:cNvCxnSpPr>
            <a:cxnSpLocks/>
          </p:cNvCxnSpPr>
          <p:nvPr/>
        </p:nvCxnSpPr>
        <p:spPr>
          <a:xfrm>
            <a:off x="1032010" y="6008201"/>
            <a:ext cx="175757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4FA934-450D-48B3-942B-2D7A8AF6B351}"/>
              </a:ext>
            </a:extLst>
          </p:cNvPr>
          <p:cNvCxnSpPr>
            <a:cxnSpLocks/>
          </p:cNvCxnSpPr>
          <p:nvPr/>
        </p:nvCxnSpPr>
        <p:spPr>
          <a:xfrm flipH="1" flipV="1">
            <a:off x="2789583" y="6008201"/>
            <a:ext cx="2905125" cy="143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H="1">
            <a:off x="5866573" y="4825639"/>
            <a:ext cx="16566" cy="2660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C80A98-EB8D-4653-B537-5EF24A0BAA85}"/>
              </a:ext>
            </a:extLst>
          </p:cNvPr>
          <p:cNvCxnSpPr>
            <a:cxnSpLocks/>
          </p:cNvCxnSpPr>
          <p:nvPr/>
        </p:nvCxnSpPr>
        <p:spPr>
          <a:xfrm>
            <a:off x="2789583" y="6008201"/>
            <a:ext cx="0" cy="3727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7125527" y="1149599"/>
            <a:ext cx="47177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Year as input Y from the user</a:t>
            </a:r>
          </a:p>
          <a:p>
            <a:endParaRPr lang="en-US" dirty="0"/>
          </a:p>
          <a:p>
            <a:r>
              <a:rPr lang="en-US" dirty="0"/>
              <a:t>Step 3 – If Year modulus 400 equal to 0 then print Year is leap year if No then Continue</a:t>
            </a:r>
          </a:p>
          <a:p>
            <a:endParaRPr lang="en-US" dirty="0"/>
          </a:p>
          <a:p>
            <a:r>
              <a:rPr lang="en-US" dirty="0"/>
              <a:t>Step 4 – If Year modulus 100 equal to 0 then print Year is not leap year if No then continue</a:t>
            </a:r>
          </a:p>
          <a:p>
            <a:endParaRPr lang="en-US" dirty="0"/>
          </a:p>
          <a:p>
            <a:r>
              <a:rPr lang="en-US" dirty="0"/>
              <a:t>Step 5 – If Year modulus 4 equal to 0 then year is leap year in no print Year is not leap year</a:t>
            </a:r>
          </a:p>
          <a:p>
            <a:endParaRPr lang="en-US" dirty="0"/>
          </a:p>
          <a:p>
            <a:r>
              <a:rPr lang="en-US" dirty="0"/>
              <a:t>Step 6 – Stop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296C92-3710-446F-9954-8B1AF42CFF95}"/>
              </a:ext>
            </a:extLst>
          </p:cNvPr>
          <p:cNvSpPr txBox="1"/>
          <p:nvPr/>
        </p:nvSpPr>
        <p:spPr>
          <a:xfrm>
            <a:off x="1222517" y="2284624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0494B2-400F-4E26-B097-06E62E77AAEE}"/>
              </a:ext>
            </a:extLst>
          </p:cNvPr>
          <p:cNvSpPr txBox="1"/>
          <p:nvPr/>
        </p:nvSpPr>
        <p:spPr>
          <a:xfrm>
            <a:off x="3655944" y="2104475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</a:rPr>
              <a:t>Q6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Write a Java Program to find whether given number is Leap year or NOT?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171609-6554-48EA-BE97-C24EFACB5CAE}"/>
              </a:ext>
            </a:extLst>
          </p:cNvPr>
          <p:cNvSpPr/>
          <p:nvPr/>
        </p:nvSpPr>
        <p:spPr>
          <a:xfrm>
            <a:off x="3715579" y="2829376"/>
            <a:ext cx="1827144" cy="107214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Y%100==0</a:t>
            </a:r>
            <a:endParaRPr lang="en-IN" sz="1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8AB783-2D16-4C18-AC96-649BFE7659B8}"/>
              </a:ext>
            </a:extLst>
          </p:cNvPr>
          <p:cNvCxnSpPr>
            <a:cxnSpLocks/>
          </p:cNvCxnSpPr>
          <p:nvPr/>
        </p:nvCxnSpPr>
        <p:spPr>
          <a:xfrm>
            <a:off x="4622526" y="2623033"/>
            <a:ext cx="0" cy="2612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>
            <a:extLst>
              <a:ext uri="{FF2B5EF4-FFF2-40B4-BE49-F238E27FC236}">
                <a16:creationId xmlns:a16="http://schemas.microsoft.com/office/drawing/2014/main" id="{373924E7-9E53-4807-98BF-792E72469E94}"/>
              </a:ext>
            </a:extLst>
          </p:cNvPr>
          <p:cNvSpPr/>
          <p:nvPr/>
        </p:nvSpPr>
        <p:spPr>
          <a:xfrm>
            <a:off x="1678057" y="3634129"/>
            <a:ext cx="1972919" cy="59634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Leap Not </a:t>
            </a:r>
          </a:p>
          <a:p>
            <a:pPr algn="ctr"/>
            <a:r>
              <a:rPr lang="en-US" sz="1600" dirty="0"/>
              <a:t>Year</a:t>
            </a:r>
            <a:endParaRPr lang="en-IN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D03021-C56D-4605-8F77-113A3C88D299}"/>
              </a:ext>
            </a:extLst>
          </p:cNvPr>
          <p:cNvCxnSpPr>
            <a:cxnSpLocks/>
          </p:cNvCxnSpPr>
          <p:nvPr/>
        </p:nvCxnSpPr>
        <p:spPr>
          <a:xfrm>
            <a:off x="2954415" y="3363065"/>
            <a:ext cx="0" cy="2612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287C96-BCF5-4031-B667-B9FBDF029ACB}"/>
              </a:ext>
            </a:extLst>
          </p:cNvPr>
          <p:cNvSpPr txBox="1"/>
          <p:nvPr/>
        </p:nvSpPr>
        <p:spPr>
          <a:xfrm>
            <a:off x="3003281" y="305966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7F2D71C-3AE4-4758-A38D-C46329762D3D}"/>
              </a:ext>
            </a:extLst>
          </p:cNvPr>
          <p:cNvSpPr/>
          <p:nvPr/>
        </p:nvSpPr>
        <p:spPr>
          <a:xfrm>
            <a:off x="4953001" y="3721015"/>
            <a:ext cx="1827144" cy="107214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Y%4==0</a:t>
            </a:r>
            <a:endParaRPr lang="en-IN" sz="15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DD0D20-570D-4312-BB79-D4CDA1BEC9D0}"/>
              </a:ext>
            </a:extLst>
          </p:cNvPr>
          <p:cNvCxnSpPr>
            <a:cxnSpLocks/>
          </p:cNvCxnSpPr>
          <p:nvPr/>
        </p:nvCxnSpPr>
        <p:spPr>
          <a:xfrm>
            <a:off x="5496343" y="3363065"/>
            <a:ext cx="37023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B59629-8982-46F0-BF83-E429AFA457A6}"/>
              </a:ext>
            </a:extLst>
          </p:cNvPr>
          <p:cNvSpPr txBox="1"/>
          <p:nvPr/>
        </p:nvSpPr>
        <p:spPr>
          <a:xfrm>
            <a:off x="5471498" y="2960713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E837397C-F686-42B9-9F21-D8CA92156468}"/>
              </a:ext>
            </a:extLst>
          </p:cNvPr>
          <p:cNvSpPr/>
          <p:nvPr/>
        </p:nvSpPr>
        <p:spPr>
          <a:xfrm>
            <a:off x="3003281" y="4559623"/>
            <a:ext cx="1757573" cy="532032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Leap Year</a:t>
            </a:r>
            <a:endParaRPr lang="en-IN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74EE9F-80E2-4829-BAF8-0C1EB0D959AD}"/>
              </a:ext>
            </a:extLst>
          </p:cNvPr>
          <p:cNvCxnSpPr>
            <a:cxnSpLocks/>
          </p:cNvCxnSpPr>
          <p:nvPr/>
        </p:nvCxnSpPr>
        <p:spPr>
          <a:xfrm flipH="1">
            <a:off x="4191416" y="4285836"/>
            <a:ext cx="76158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DBD5F3-5538-47A7-83DA-24F44726832F}"/>
              </a:ext>
            </a:extLst>
          </p:cNvPr>
          <p:cNvCxnSpPr>
            <a:cxnSpLocks/>
          </p:cNvCxnSpPr>
          <p:nvPr/>
        </p:nvCxnSpPr>
        <p:spPr>
          <a:xfrm flipH="1">
            <a:off x="4180650" y="4285836"/>
            <a:ext cx="10766" cy="2737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">
            <a:extLst>
              <a:ext uri="{FF2B5EF4-FFF2-40B4-BE49-F238E27FC236}">
                <a16:creationId xmlns:a16="http://schemas.microsoft.com/office/drawing/2014/main" id="{B2E14B4F-59BD-4E51-A80C-05F58337EF19}"/>
              </a:ext>
            </a:extLst>
          </p:cNvPr>
          <p:cNvSpPr/>
          <p:nvPr/>
        </p:nvSpPr>
        <p:spPr>
          <a:xfrm>
            <a:off x="4880113" y="5109704"/>
            <a:ext cx="1972919" cy="596344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Leap Not </a:t>
            </a:r>
          </a:p>
          <a:p>
            <a:pPr algn="ctr"/>
            <a:r>
              <a:rPr lang="en-US" sz="1600" dirty="0"/>
              <a:t>Year</a:t>
            </a:r>
            <a:endParaRPr lang="en-IN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BAFC79-4212-43A4-9568-242AB6447E73}"/>
              </a:ext>
            </a:extLst>
          </p:cNvPr>
          <p:cNvSpPr txBox="1"/>
          <p:nvPr/>
        </p:nvSpPr>
        <p:spPr>
          <a:xfrm>
            <a:off x="5922075" y="4714193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548F02-1095-4D84-92C1-5066908A4393}"/>
              </a:ext>
            </a:extLst>
          </p:cNvPr>
          <p:cNvSpPr txBox="1"/>
          <p:nvPr/>
        </p:nvSpPr>
        <p:spPr>
          <a:xfrm>
            <a:off x="4296192" y="3949347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D6E823-D641-4FB4-B60F-7D7569B0CB21}"/>
              </a:ext>
            </a:extLst>
          </p:cNvPr>
          <p:cNvCxnSpPr>
            <a:cxnSpLocks/>
          </p:cNvCxnSpPr>
          <p:nvPr/>
        </p:nvCxnSpPr>
        <p:spPr>
          <a:xfrm>
            <a:off x="2776332" y="4257085"/>
            <a:ext cx="0" cy="16528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8259DA-8220-4E9C-843B-CC1FDFB2194B}"/>
              </a:ext>
            </a:extLst>
          </p:cNvPr>
          <p:cNvCxnSpPr>
            <a:cxnSpLocks/>
          </p:cNvCxnSpPr>
          <p:nvPr/>
        </p:nvCxnSpPr>
        <p:spPr>
          <a:xfrm>
            <a:off x="5681458" y="5684795"/>
            <a:ext cx="0" cy="339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6A6B9C-FFAD-4621-993E-DD6ABEDCBE3E}"/>
              </a:ext>
            </a:extLst>
          </p:cNvPr>
          <p:cNvCxnSpPr>
            <a:cxnSpLocks/>
          </p:cNvCxnSpPr>
          <p:nvPr/>
        </p:nvCxnSpPr>
        <p:spPr>
          <a:xfrm>
            <a:off x="3753682" y="5091655"/>
            <a:ext cx="0" cy="916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6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2098813" y="157413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1789042" y="2864578"/>
            <a:ext cx="2329070" cy="564421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value of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953577" y="634491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3584293" y="5076410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>
            <a:off x="4392676" y="1553635"/>
            <a:ext cx="0" cy="35227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</a:rPr>
              <a:t>Q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7. Write a Java Program to Print 1 To 10 Without Using Loop.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D03FF32-4A73-4E1A-89A4-AE8156CBC306}"/>
              </a:ext>
            </a:extLst>
          </p:cNvPr>
          <p:cNvSpPr/>
          <p:nvPr/>
        </p:nvSpPr>
        <p:spPr>
          <a:xfrm>
            <a:off x="1993624" y="1017565"/>
            <a:ext cx="1827144" cy="107214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i</a:t>
            </a:r>
            <a:r>
              <a:rPr lang="en-US" sz="1500" dirty="0"/>
              <a:t>=0;i&lt;=10;i++</a:t>
            </a:r>
            <a:endParaRPr lang="en-IN" sz="15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3F677-7052-493F-BC10-805B633B1800}"/>
              </a:ext>
            </a:extLst>
          </p:cNvPr>
          <p:cNvCxnSpPr>
            <a:cxnSpLocks/>
          </p:cNvCxnSpPr>
          <p:nvPr/>
        </p:nvCxnSpPr>
        <p:spPr>
          <a:xfrm>
            <a:off x="2907196" y="2089706"/>
            <a:ext cx="0" cy="7748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68AC98-1FE3-4FB5-9B3A-90B2C4198C15}"/>
              </a:ext>
            </a:extLst>
          </p:cNvPr>
          <p:cNvCxnSpPr>
            <a:cxnSpLocks/>
          </p:cNvCxnSpPr>
          <p:nvPr/>
        </p:nvCxnSpPr>
        <p:spPr>
          <a:xfrm flipH="1">
            <a:off x="1113594" y="3158264"/>
            <a:ext cx="98521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6789D3-BF1F-4E6C-8AC3-AA38BF698574}"/>
              </a:ext>
            </a:extLst>
          </p:cNvPr>
          <p:cNvCxnSpPr>
            <a:cxnSpLocks/>
          </p:cNvCxnSpPr>
          <p:nvPr/>
        </p:nvCxnSpPr>
        <p:spPr>
          <a:xfrm flipV="1">
            <a:off x="1151694" y="1563757"/>
            <a:ext cx="0" cy="15704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23DD6-13FB-4E9E-80CC-4952C137860F}"/>
              </a:ext>
            </a:extLst>
          </p:cNvPr>
          <p:cNvCxnSpPr>
            <a:cxnSpLocks/>
          </p:cNvCxnSpPr>
          <p:nvPr/>
        </p:nvCxnSpPr>
        <p:spPr>
          <a:xfrm>
            <a:off x="1151694" y="1563757"/>
            <a:ext cx="94711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75046A-7C28-47FF-B4C1-1621663C5861}"/>
              </a:ext>
            </a:extLst>
          </p:cNvPr>
          <p:cNvSpPr txBox="1"/>
          <p:nvPr/>
        </p:nvSpPr>
        <p:spPr>
          <a:xfrm>
            <a:off x="1222517" y="2284624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07CE4-9E12-4DE0-8DA4-5A99967A6FCE}"/>
              </a:ext>
            </a:extLst>
          </p:cNvPr>
          <p:cNvCxnSpPr>
            <a:cxnSpLocks/>
          </p:cNvCxnSpPr>
          <p:nvPr/>
        </p:nvCxnSpPr>
        <p:spPr>
          <a:xfrm>
            <a:off x="3767550" y="1553635"/>
            <a:ext cx="62512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7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1875588" y="4315086"/>
            <a:ext cx="1760061" cy="410612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Digit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1062924" y="2833090"/>
            <a:ext cx="760076" cy="12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009362" y="6109890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V="1">
            <a:off x="1042679" y="2833090"/>
            <a:ext cx="40490" cy="22710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Check if number is equal to zero.</a:t>
            </a:r>
          </a:p>
          <a:p>
            <a:endParaRPr lang="en-US" dirty="0"/>
          </a:p>
          <a:p>
            <a:r>
              <a:rPr lang="en-US" dirty="0"/>
              <a:t>Step 3 – if yes go final step Stop</a:t>
            </a:r>
          </a:p>
          <a:p>
            <a:endParaRPr lang="en-US" dirty="0"/>
          </a:p>
          <a:p>
            <a:r>
              <a:rPr lang="en-US" dirty="0"/>
              <a:t>Step 4 – If no then take N modulus 10 in Digit variable</a:t>
            </a:r>
          </a:p>
          <a:p>
            <a:endParaRPr lang="en-US" dirty="0"/>
          </a:p>
          <a:p>
            <a:r>
              <a:rPr lang="en-US" dirty="0"/>
              <a:t>Step 5 – Print Digit Variable </a:t>
            </a:r>
          </a:p>
          <a:p>
            <a:endParaRPr lang="en-US" dirty="0"/>
          </a:p>
          <a:p>
            <a:r>
              <a:rPr lang="en-US" dirty="0"/>
              <a:t>Step 6 – Take N/10 in N variable and go to step 2</a:t>
            </a:r>
          </a:p>
          <a:p>
            <a:endParaRPr lang="en-US" dirty="0"/>
          </a:p>
          <a:p>
            <a:r>
              <a:rPr lang="en-US" dirty="0"/>
              <a:t>Step 7 - Stop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</a:rPr>
              <a:t>Q 8 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Write a Java Program to print the digits of a Given Number. 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. </a:t>
            </a:r>
          </a:p>
          <a:p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1817200" y="2382701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N!=0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665998" y="32289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>
            <a:off x="3554895" y="2837061"/>
            <a:ext cx="75123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 flipV="1">
            <a:off x="960783" y="5153080"/>
            <a:ext cx="1098390" cy="138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2817745" y="5668652"/>
            <a:ext cx="1444565" cy="128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4278575" y="2860291"/>
            <a:ext cx="0" cy="280836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791127" y="5681469"/>
            <a:ext cx="0" cy="428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9D905-EB93-434E-B2B2-2EA5F166CDE5}"/>
              </a:ext>
            </a:extLst>
          </p:cNvPr>
          <p:cNvSpPr/>
          <p:nvPr/>
        </p:nvSpPr>
        <p:spPr>
          <a:xfrm>
            <a:off x="1978540" y="3641009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Digit =N%10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97646" y="3291421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D6208-105C-46B8-8FE6-22E55414311D}"/>
              </a:ext>
            </a:extLst>
          </p:cNvPr>
          <p:cNvCxnSpPr>
            <a:cxnSpLocks/>
          </p:cNvCxnSpPr>
          <p:nvPr/>
        </p:nvCxnSpPr>
        <p:spPr>
          <a:xfrm>
            <a:off x="2745681" y="3972497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F9CCB-4F0F-4C92-B15C-FC20C2F27811}"/>
              </a:ext>
            </a:extLst>
          </p:cNvPr>
          <p:cNvSpPr/>
          <p:nvPr/>
        </p:nvSpPr>
        <p:spPr>
          <a:xfrm>
            <a:off x="2035572" y="4970626"/>
            <a:ext cx="1511110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 =N/10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 flipH="1">
            <a:off x="2734095" y="4725698"/>
            <a:ext cx="11586" cy="295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7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6BE883-9E2D-44A2-BC78-53CB179E39E9}"/>
              </a:ext>
            </a:extLst>
          </p:cNvPr>
          <p:cNvSpPr/>
          <p:nvPr/>
        </p:nvSpPr>
        <p:spPr>
          <a:xfrm>
            <a:off x="1942267" y="238201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9F8DE-85A5-47DC-A135-049BBA4064B6}"/>
              </a:ext>
            </a:extLst>
          </p:cNvPr>
          <p:cNvSpPr/>
          <p:nvPr/>
        </p:nvSpPr>
        <p:spPr>
          <a:xfrm>
            <a:off x="551618" y="1176962"/>
            <a:ext cx="4398065" cy="672329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the number from user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68785AB-EF2D-45C8-9AF9-6B494AAA98BB}"/>
              </a:ext>
            </a:extLst>
          </p:cNvPr>
          <p:cNvSpPr/>
          <p:nvPr/>
        </p:nvSpPr>
        <p:spPr>
          <a:xfrm>
            <a:off x="1837116" y="4780279"/>
            <a:ext cx="1760061" cy="410612"/>
          </a:xfrm>
          <a:custGeom>
            <a:avLst/>
            <a:gdLst>
              <a:gd name="connsiteX0" fmla="*/ 0 w 3074502"/>
              <a:gd name="connsiteY0" fmla="*/ 0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0 w 3074502"/>
              <a:gd name="connsiteY4" fmla="*/ 0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3074502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  <a:gd name="connsiteX0" fmla="*/ 755374 w 3074502"/>
              <a:gd name="connsiteY0" fmla="*/ 13252 h 1219200"/>
              <a:gd name="connsiteX1" fmla="*/ 3074502 w 3074502"/>
              <a:gd name="connsiteY1" fmla="*/ 0 h 1219200"/>
              <a:gd name="connsiteX2" fmla="*/ 2093841 w 3074502"/>
              <a:gd name="connsiteY2" fmla="*/ 1219200 h 1219200"/>
              <a:gd name="connsiteX3" fmla="*/ 0 w 3074502"/>
              <a:gd name="connsiteY3" fmla="*/ 1219200 h 1219200"/>
              <a:gd name="connsiteX4" fmla="*/ 755374 w 3074502"/>
              <a:gd name="connsiteY4" fmla="*/ 13252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502" h="1219200">
                <a:moveTo>
                  <a:pt x="755374" y="13252"/>
                </a:moveTo>
                <a:lnTo>
                  <a:pt x="3074502" y="0"/>
                </a:lnTo>
                <a:lnTo>
                  <a:pt x="2093841" y="1219200"/>
                </a:lnTo>
                <a:lnTo>
                  <a:pt x="0" y="1219200"/>
                </a:lnTo>
                <a:lnTo>
                  <a:pt x="755374" y="13252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Digit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0F92-B852-4580-A809-2F66E876AC34}"/>
              </a:ext>
            </a:extLst>
          </p:cNvPr>
          <p:cNvCxnSpPr>
            <a:cxnSpLocks/>
          </p:cNvCxnSpPr>
          <p:nvPr/>
        </p:nvCxnSpPr>
        <p:spPr>
          <a:xfrm>
            <a:off x="2750651" y="797694"/>
            <a:ext cx="0" cy="4497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6E9814-4F0A-47E2-8180-276FAB44B60D}"/>
              </a:ext>
            </a:extLst>
          </p:cNvPr>
          <p:cNvCxnSpPr>
            <a:cxnSpLocks/>
          </p:cNvCxnSpPr>
          <p:nvPr/>
        </p:nvCxnSpPr>
        <p:spPr>
          <a:xfrm>
            <a:off x="2697646" y="1850659"/>
            <a:ext cx="19877" cy="577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9727F-46FA-4D9C-A18F-EEFD7DDF0E19}"/>
              </a:ext>
            </a:extLst>
          </p:cNvPr>
          <p:cNvCxnSpPr>
            <a:cxnSpLocks/>
          </p:cNvCxnSpPr>
          <p:nvPr/>
        </p:nvCxnSpPr>
        <p:spPr>
          <a:xfrm>
            <a:off x="1062924" y="2833090"/>
            <a:ext cx="760076" cy="12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2E253D-581F-4A97-84D6-2066C1268F3C}"/>
              </a:ext>
            </a:extLst>
          </p:cNvPr>
          <p:cNvSpPr/>
          <p:nvPr/>
        </p:nvSpPr>
        <p:spPr>
          <a:xfrm>
            <a:off x="2009362" y="6109890"/>
            <a:ext cx="1616766" cy="4770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6DD5EE-15FB-4DD4-A3F2-DE4EE7EB0598}"/>
              </a:ext>
            </a:extLst>
          </p:cNvPr>
          <p:cNvCxnSpPr>
            <a:cxnSpLocks/>
          </p:cNvCxnSpPr>
          <p:nvPr/>
        </p:nvCxnSpPr>
        <p:spPr>
          <a:xfrm flipV="1">
            <a:off x="1088595" y="2845901"/>
            <a:ext cx="8788" cy="11745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BC47EE-3E43-4C8E-BA36-AA42DF6E9E8A}"/>
              </a:ext>
            </a:extLst>
          </p:cNvPr>
          <p:cNvSpPr txBox="1"/>
          <p:nvPr/>
        </p:nvSpPr>
        <p:spPr>
          <a:xfrm>
            <a:off x="6995762" y="1303313"/>
            <a:ext cx="47177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– Start.</a:t>
            </a:r>
          </a:p>
          <a:p>
            <a:endParaRPr lang="en-US" dirty="0"/>
          </a:p>
          <a:p>
            <a:r>
              <a:rPr lang="en-US" dirty="0"/>
              <a:t>Step 2 – Take the Number from User , N</a:t>
            </a:r>
          </a:p>
          <a:p>
            <a:endParaRPr lang="en-US" dirty="0"/>
          </a:p>
          <a:p>
            <a:r>
              <a:rPr lang="en-US" dirty="0"/>
              <a:t>Step 3 – Continue the loop for N/2 times ,starting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  <a:p>
            <a:endParaRPr lang="en-US" dirty="0"/>
          </a:p>
          <a:p>
            <a:r>
              <a:rPr lang="en-US" dirty="0"/>
              <a:t>Step 4 – If N modulus </a:t>
            </a:r>
            <a:r>
              <a:rPr lang="en-US" dirty="0" err="1"/>
              <a:t>i</a:t>
            </a:r>
            <a:r>
              <a:rPr lang="en-US" dirty="0"/>
              <a:t> in equal to 0 then print the value of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Step 5 – if Not then increase the value of I by 1 continue this process till N/2 loops</a:t>
            </a:r>
          </a:p>
          <a:p>
            <a:endParaRPr lang="en-US" dirty="0"/>
          </a:p>
          <a:p>
            <a:r>
              <a:rPr lang="en-US" dirty="0"/>
              <a:t>Step 6 – Stop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17FC6-97BB-4479-8948-01DAB538EA71}"/>
              </a:ext>
            </a:extLst>
          </p:cNvPr>
          <p:cNvSpPr txBox="1"/>
          <p:nvPr/>
        </p:nvSpPr>
        <p:spPr>
          <a:xfrm>
            <a:off x="5355533" y="283903"/>
            <a:ext cx="679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 Q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9. Write a Java Program to print all the Factors of the Given number. </a:t>
            </a:r>
          </a:p>
          <a:p>
            <a:pPr algn="l"/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endParaRPr lang="en-US" sz="1800" b="1" i="0" u="none" strike="noStrike" baseline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A454705-2334-4DBA-90E0-D70C155D6C7B}"/>
              </a:ext>
            </a:extLst>
          </p:cNvPr>
          <p:cNvSpPr/>
          <p:nvPr/>
        </p:nvSpPr>
        <p:spPr>
          <a:xfrm>
            <a:off x="1817200" y="2382701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=1 to </a:t>
            </a:r>
            <a:r>
              <a:rPr lang="en-US" sz="1600" dirty="0" err="1"/>
              <a:t>i</a:t>
            </a:r>
            <a:r>
              <a:rPr lang="en-US" sz="1600" dirty="0"/>
              <a:t>=N/2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6542F-3B8F-45F6-AAE0-9AA7C451D7E8}"/>
              </a:ext>
            </a:extLst>
          </p:cNvPr>
          <p:cNvSpPr txBox="1"/>
          <p:nvPr/>
        </p:nvSpPr>
        <p:spPr>
          <a:xfrm>
            <a:off x="2665998" y="3228931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76EB-845B-445C-8C73-A6C5A66E0E98}"/>
              </a:ext>
            </a:extLst>
          </p:cNvPr>
          <p:cNvCxnSpPr>
            <a:cxnSpLocks/>
          </p:cNvCxnSpPr>
          <p:nvPr/>
        </p:nvCxnSpPr>
        <p:spPr>
          <a:xfrm>
            <a:off x="3554895" y="2837061"/>
            <a:ext cx="75123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79A66-CF23-4C81-AAEA-E96F55B9311E}"/>
              </a:ext>
            </a:extLst>
          </p:cNvPr>
          <p:cNvSpPr txBox="1"/>
          <p:nvPr/>
        </p:nvSpPr>
        <p:spPr>
          <a:xfrm>
            <a:off x="3626128" y="2463758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A818F7-49DD-4582-BE49-C9E051C61E8B}"/>
              </a:ext>
            </a:extLst>
          </p:cNvPr>
          <p:cNvCxnSpPr>
            <a:cxnSpLocks/>
          </p:cNvCxnSpPr>
          <p:nvPr/>
        </p:nvCxnSpPr>
        <p:spPr>
          <a:xfrm flipH="1" flipV="1">
            <a:off x="1078049" y="4057317"/>
            <a:ext cx="966514" cy="2269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36C38C-4359-47F8-A2BE-E7067D2BAB04}"/>
              </a:ext>
            </a:extLst>
          </p:cNvPr>
          <p:cNvCxnSpPr>
            <a:cxnSpLocks/>
          </p:cNvCxnSpPr>
          <p:nvPr/>
        </p:nvCxnSpPr>
        <p:spPr>
          <a:xfrm flipH="1">
            <a:off x="2770797" y="5668652"/>
            <a:ext cx="1491513" cy="12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C1F22-D99D-4267-A17C-E95F1DAA2B11}"/>
              </a:ext>
            </a:extLst>
          </p:cNvPr>
          <p:cNvCxnSpPr>
            <a:cxnSpLocks/>
          </p:cNvCxnSpPr>
          <p:nvPr/>
        </p:nvCxnSpPr>
        <p:spPr>
          <a:xfrm>
            <a:off x="4278575" y="2860291"/>
            <a:ext cx="0" cy="280836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18CF9-CC9C-4877-8701-66C3B27AE9AC}"/>
              </a:ext>
            </a:extLst>
          </p:cNvPr>
          <p:cNvCxnSpPr>
            <a:cxnSpLocks/>
          </p:cNvCxnSpPr>
          <p:nvPr/>
        </p:nvCxnSpPr>
        <p:spPr>
          <a:xfrm>
            <a:off x="2791127" y="5641304"/>
            <a:ext cx="0" cy="4685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FE7905-96DB-4AC6-8815-57AF2DA0516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97646" y="3291421"/>
            <a:ext cx="9938" cy="364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8806FD-0B74-461D-A18F-7E5FE8B93446}"/>
              </a:ext>
            </a:extLst>
          </p:cNvPr>
          <p:cNvCxnSpPr>
            <a:cxnSpLocks/>
          </p:cNvCxnSpPr>
          <p:nvPr/>
        </p:nvCxnSpPr>
        <p:spPr>
          <a:xfrm>
            <a:off x="2690735" y="4520517"/>
            <a:ext cx="0" cy="2871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C8E1D244-52DD-4FF5-8615-1B8B1DF9D214}"/>
              </a:ext>
            </a:extLst>
          </p:cNvPr>
          <p:cNvSpPr/>
          <p:nvPr/>
        </p:nvSpPr>
        <p:spPr>
          <a:xfrm>
            <a:off x="1797866" y="3611797"/>
            <a:ext cx="1760892" cy="9087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If(</a:t>
            </a:r>
            <a:r>
              <a:rPr lang="en-US" sz="1600" dirty="0" err="1"/>
              <a:t>N%i</a:t>
            </a:r>
            <a:r>
              <a:rPr lang="en-US" sz="1600" dirty="0"/>
              <a:t>==0)</a:t>
            </a:r>
            <a:endParaRPr lang="en-IN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A55EC2-EE6F-4E87-9E76-72B2C4CD50D0}"/>
              </a:ext>
            </a:extLst>
          </p:cNvPr>
          <p:cNvSpPr txBox="1"/>
          <p:nvPr/>
        </p:nvSpPr>
        <p:spPr>
          <a:xfrm>
            <a:off x="2951200" y="4429809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57DE1-934A-482E-8BC9-B353E58D5788}"/>
              </a:ext>
            </a:extLst>
          </p:cNvPr>
          <p:cNvSpPr/>
          <p:nvPr/>
        </p:nvSpPr>
        <p:spPr>
          <a:xfrm>
            <a:off x="628346" y="3276983"/>
            <a:ext cx="1186478" cy="364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r>
              <a:rPr lang="en-IN" dirty="0"/>
              <a:t>=i+1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131141-2DBD-46CB-A020-C20020807929}"/>
              </a:ext>
            </a:extLst>
          </p:cNvPr>
          <p:cNvSpPr txBox="1"/>
          <p:nvPr/>
        </p:nvSpPr>
        <p:spPr>
          <a:xfrm>
            <a:off x="1302902" y="3702962"/>
            <a:ext cx="6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45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1866</Words>
  <Application>Microsoft Office PowerPoint</Application>
  <PresentationFormat>Widescreen</PresentationFormat>
  <Paragraphs>416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Carlito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</cp:lastModifiedBy>
  <cp:revision>20</cp:revision>
  <dcterms:created xsi:type="dcterms:W3CDTF">2022-03-01T11:22:50Z</dcterms:created>
  <dcterms:modified xsi:type="dcterms:W3CDTF">2022-03-04T09:48:58Z</dcterms:modified>
</cp:coreProperties>
</file>