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60" r:id="rId6"/>
    <p:sldId id="268" r:id="rId7"/>
    <p:sldId id="267" r:id="rId8"/>
    <p:sldId id="269" r:id="rId9"/>
    <p:sldId id="270" r:id="rId10"/>
    <p:sldId id="266" r:id="rId11"/>
    <p:sldId id="271" r:id="rId12"/>
    <p:sldId id="261" r:id="rId13"/>
    <p:sldId id="275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DCD7-2824-4474-A04F-CFE4FCA5D910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C833F-DC30-4980-B313-A818BEEF3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2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16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6125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634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71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B2B-8674-4963-8D7A-0C595F71C7B0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2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3A60-7915-480E-923E-1FD14DB9D796}" type="datetime1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8D7C-2B2F-4DCC-B0B0-D9DFF17BAE3D}" type="datetime1">
              <a:rPr lang="pt-BR" smtClean="0"/>
              <a:t>04/11/2021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11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2793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417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5C319C-A3D5-4144-AD64-9C00924DE718}" type="datetime1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6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58FB-F354-434F-B3AA-EAA3D46F8900}" type="datetime1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5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839CD-33C5-47D9-A11B-88AA0FC1E893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95330-92C3-43C1-89CC-13A7A76A75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8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ettolabs.com/blog/react-native-development-should-you-use-it-or-n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ze.com/product/alloys/partners/react-nativ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ogolynx.com/topic/npm" TargetMode="External"/><Relationship Id="rId3" Type="http://schemas.openxmlformats.org/officeDocument/2006/relationships/image" Target="../media/image28.tmp"/><Relationship Id="rId7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10" Type="http://schemas.openxmlformats.org/officeDocument/2006/relationships/hyperlink" Target="https://italiancoders.it/yarn-vs-npm/" TargetMode="External"/><Relationship Id="rId4" Type="http://schemas.openxmlformats.org/officeDocument/2006/relationships/image" Target="../media/image29.tmp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%20@thinkwik/react-native-what-is-it-and-why-is-it-used-b132c3581df" TargetMode="External"/><Relationship Id="rId3" Type="http://schemas.openxmlformats.org/officeDocument/2006/relationships/hyperlink" Target="https://reactnative.dev/docs/getting-started" TargetMode="External"/><Relationship Id="rId7" Type="http://schemas.openxmlformats.org/officeDocument/2006/relationships/hyperlink" Target="https://www.treinaweb.com.br/blog/o-que-e-o-react-nativ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media.com.br/react-native/" TargetMode="External"/><Relationship Id="rId5" Type="http://schemas.openxmlformats.org/officeDocument/2006/relationships/hyperlink" Target="https://reactnative.dev/%20docs/environment-setup#node--watchman" TargetMode="External"/><Relationship Id="rId4" Type="http://schemas.openxmlformats.org/officeDocument/2006/relationships/hyperlink" Target="https://reactnative.dev/docs/environment-setup#node--watchma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neteamsolutions.in/blogoneteam/it-software-training/reactjs-course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12" Type="http://schemas.openxmlformats.org/officeDocument/2006/relationships/hyperlink" Target="https://simple.wikipedia.org/wiki/Faceboo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download.org/android-logo/android-logo-3-3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://1000logos.net/ios-logo/" TargetMode="External"/><Relationship Id="rId4" Type="http://schemas.openxmlformats.org/officeDocument/2006/relationships/hyperlink" Target="https://www.teepublic.com/sticker/3746666-javascript-developer" TargetMode="Externa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ppng.com/preview/iToThwT_adobe-illustrator-objective-c-circle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12" Type="http://schemas.openxmlformats.org/officeDocument/2006/relationships/hyperlink" Target="https://www.braze.com/product/alloys/partners/react-nativ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tomasmahrik.com/list-of-valuable-learning-resources-for-ios-development-with-swift/" TargetMode="External"/><Relationship Id="rId11" Type="http://schemas.openxmlformats.org/officeDocument/2006/relationships/image" Target="../media/image3.png"/><Relationship Id="rId5" Type="http://schemas.openxmlformats.org/officeDocument/2006/relationships/image" Target="../media/image11.jpeg"/><Relationship Id="rId10" Type="http://schemas.openxmlformats.org/officeDocument/2006/relationships/hyperlink" Target="https://tar.mx/archivo/2020/instalar-java-en-ubuntu-o-algun-linux.html" TargetMode="External"/><Relationship Id="rId4" Type="http://schemas.openxmlformats.org/officeDocument/2006/relationships/hyperlink" Target="http://blogs.quovantis.com/kotlin-programming-language-now-supported-in-android/" TargetMode="Externa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reactnative.dev/docs/intro-react-native-components" TargetMode="Externa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rioh.com/p/5fa25add5b85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movile.blog/react-native-series-primeiros-passos-para-criacao-do-nosso-aplicativ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nceptivetechnologies.com/7-things-know-swift-programming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quovantis.com/kotlin-programming-language-now-supported-in-android/" TargetMode="External"/><Relationship Id="rId5" Type="http://schemas.openxmlformats.org/officeDocument/2006/relationships/image" Target="../media/image20.png"/><Relationship Id="rId10" Type="http://schemas.openxmlformats.org/officeDocument/2006/relationships/hyperlink" Target="https://www.onu.ro/react-native-logo" TargetMode="External"/><Relationship Id="rId4" Type="http://schemas.openxmlformats.org/officeDocument/2006/relationships/hyperlink" Target="https://medium.com/@talitaferreira631/os-sistemas-operacionais-windows-linux-e-mac-osx-e74f27561cc2" TargetMode="Externa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eactnative.com/react-native-d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reactnativeninja.com/how-to-install-expo-cl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blety.pl/apple_ios/2020-04-21/ios-14-ipados-14-apple-xcode/" TargetMode="External"/><Relationship Id="rId5" Type="http://schemas.openxmlformats.org/officeDocument/2006/relationships/image" Target="../media/image27.jpeg"/><Relationship Id="rId4" Type="http://schemas.openxmlformats.org/officeDocument/2006/relationships/hyperlink" Target="https://www.tech4d.it/2017/03/android-studio-2-3-la-suite-la-programmazione-app-si-rinno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1053B0F-CD3A-4519-9C32-C2187C92A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789" y="3012387"/>
            <a:ext cx="4748150" cy="2658964"/>
          </a:xfrm>
          <a:prstGeom prst="rect">
            <a:avLst/>
          </a:prstGeom>
        </p:spPr>
      </p:pic>
      <p:pic>
        <p:nvPicPr>
          <p:cNvPr id="4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1" y="246208"/>
            <a:ext cx="2034534" cy="23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706" y="370475"/>
            <a:ext cx="10463026" cy="165576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4800" dirty="0">
                <a:solidFill>
                  <a:srgbClr val="212529"/>
                </a:solidFill>
                <a:latin typeface="-apple-system"/>
              </a:rPr>
              <a:t>Trabalho de Desenvolvimento Web II</a:t>
            </a:r>
            <a:br>
              <a:rPr lang="pt-BR" sz="48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pt-BR" sz="4000" dirty="0">
                <a:solidFill>
                  <a:srgbClr val="212529"/>
                </a:solidFill>
                <a:latin typeface="-apple-system"/>
              </a:rPr>
              <a:t>Frameworks e Ferramentas JavaScript</a:t>
            </a:r>
            <a:r>
              <a:rPr lang="pt-BR" sz="4800" dirty="0">
                <a:solidFill>
                  <a:srgbClr val="212529"/>
                </a:solidFill>
                <a:latin typeface="-apple-system"/>
              </a:rPr>
              <a:t> - </a:t>
            </a:r>
            <a:r>
              <a:rPr lang="pt-BR" sz="4000" b="0" i="0" dirty="0">
                <a:solidFill>
                  <a:srgbClr val="212529"/>
                </a:solidFill>
                <a:effectLst/>
                <a:latin typeface="-apple-system"/>
              </a:rPr>
              <a:t>React Native </a:t>
            </a:r>
            <a:endParaRPr lang="pt-BR" sz="48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66846" y="2748803"/>
            <a:ext cx="6931959" cy="17377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/>
              <a:t>Professor JOHNATA SOUZA SANTICIOLI</a:t>
            </a:r>
          </a:p>
          <a:p>
            <a:pPr>
              <a:lnSpc>
                <a:spcPct val="100000"/>
              </a:lnSpc>
            </a:pPr>
            <a:r>
              <a:rPr lang="pt-BR" dirty="0"/>
              <a:t>Gabriel Ramos Trindade - SP3049451</a:t>
            </a:r>
          </a:p>
          <a:p>
            <a:pPr>
              <a:lnSpc>
                <a:spcPct val="100000"/>
              </a:lnSpc>
            </a:pPr>
            <a:r>
              <a:rPr lang="pt-BR" dirty="0"/>
              <a:t>Guilherme Fernandes Lima - SP3040674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3892A5-D7B2-4572-A0EC-E01718CE7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21622" y="4244887"/>
            <a:ext cx="6222406" cy="21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8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Princípios Básicos de Utilização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10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928B7A-DE02-459D-BD90-F400F914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5" y="1660129"/>
            <a:ext cx="10058400" cy="4023360"/>
          </a:xfrm>
        </p:spPr>
        <p:txBody>
          <a:bodyPr>
            <a:normAutofit/>
          </a:bodyPr>
          <a:lstStyle/>
          <a:p>
            <a:pPr marL="389522" lvl="0" indent="0" algn="just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Utilizando 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Expo CLI </a:t>
            </a:r>
            <a:r>
              <a:rPr lang="pt-BR" sz="2300" b="1" spc="-50" dirty="0" err="1">
                <a:latin typeface="+mj-lt"/>
                <a:ea typeface="+mj-ea"/>
                <a:cs typeface="+mj-cs"/>
              </a:rPr>
              <a:t>Quickstart</a:t>
            </a:r>
            <a:endParaRPr lang="pt-BR" sz="2300" b="1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b="1" spc="-50" dirty="0">
                <a:latin typeface="+mj-lt"/>
                <a:ea typeface="+mj-ea"/>
                <a:cs typeface="+mj-cs"/>
              </a:rPr>
              <a:t>Instalar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 o Expo: </a:t>
            </a: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2300" b="1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2300" b="1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2300" b="1" spc="-50" dirty="0">
              <a:latin typeface="+mj-lt"/>
              <a:ea typeface="+mj-ea"/>
              <a:cs typeface="+mj-cs"/>
            </a:endParaRPr>
          </a:p>
          <a:p>
            <a:pPr marL="389522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None/>
            </a:pPr>
            <a:endParaRPr lang="pt-BR" sz="2300" b="1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500" b="1" spc="-50" dirty="0">
                <a:latin typeface="+mj-lt"/>
                <a:ea typeface="+mj-ea"/>
                <a:cs typeface="+mj-cs"/>
              </a:rPr>
              <a:t>Criar </a:t>
            </a:r>
            <a:r>
              <a:rPr lang="pt-BR" sz="2500" spc="-50" dirty="0">
                <a:latin typeface="+mj-lt"/>
                <a:ea typeface="+mj-ea"/>
                <a:cs typeface="+mj-cs"/>
              </a:rPr>
              <a:t>e dar um </a:t>
            </a:r>
            <a:r>
              <a:rPr lang="pt-BR" sz="2500" b="1" spc="-50" dirty="0">
                <a:latin typeface="+mj-lt"/>
                <a:ea typeface="+mj-ea"/>
                <a:cs typeface="+mj-cs"/>
              </a:rPr>
              <a:t>start </a:t>
            </a:r>
            <a:r>
              <a:rPr lang="pt-BR" sz="2500" spc="-50" dirty="0">
                <a:latin typeface="+mj-lt"/>
                <a:ea typeface="+mj-ea"/>
                <a:cs typeface="+mj-cs"/>
              </a:rPr>
              <a:t>em um projeto React Native:</a:t>
            </a: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2500" spc="-50" dirty="0">
              <a:latin typeface="+mj-lt"/>
              <a:ea typeface="+mj-ea"/>
              <a:cs typeface="+mj-cs"/>
            </a:endParaRPr>
          </a:p>
          <a:p>
            <a:pPr marL="389522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None/>
            </a:pPr>
            <a:endParaRPr lang="pt-BR" sz="2500" spc="-50" dirty="0">
              <a:latin typeface="+mj-lt"/>
              <a:ea typeface="+mj-ea"/>
              <a:cs typeface="+mj-cs"/>
            </a:endParaRPr>
          </a:p>
          <a:p>
            <a:pPr marL="675272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endParaRPr lang="pt-BR" sz="25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44F488-1A9F-4A5E-AA3D-0501980E3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2"/>
          <a:stretch/>
        </p:blipFill>
        <p:spPr>
          <a:xfrm>
            <a:off x="848522" y="3079750"/>
            <a:ext cx="3960000" cy="698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5FD25AE-7C51-4B56-9813-95831DAC9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1242"/>
            <a:ext cx="4005558" cy="698499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71E56CCA-FF70-483F-BA10-2F77F03EC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2" y="4731029"/>
            <a:ext cx="4236720" cy="1347558"/>
          </a:xfrm>
          <a:prstGeom prst="rect">
            <a:avLst/>
          </a:prstGeo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9B364F0A-C27D-46B6-88C7-025502FA5A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8"/>
          <a:stretch/>
        </p:blipFill>
        <p:spPr>
          <a:xfrm>
            <a:off x="5703015" y="4716371"/>
            <a:ext cx="4594074" cy="1355266"/>
          </a:xfrm>
          <a:prstGeom prst="rect">
            <a:avLst/>
          </a:prstGeom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4D3EFEE9-6FB8-4074-B952-AB20EAB0016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-2005" t="29562" r="2005" b="25796"/>
          <a:stretch/>
        </p:blipFill>
        <p:spPr>
          <a:xfrm>
            <a:off x="7127818" y="1869068"/>
            <a:ext cx="1941922" cy="866910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27319CB2-EBE8-4476-9D89-FBEB4F3EAE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25317" y="1829154"/>
            <a:ext cx="2022076" cy="9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Carta&#10;&#10;Descrição gerada automaticamente">
            <a:extLst>
              <a:ext uri="{FF2B5EF4-FFF2-40B4-BE49-F238E27FC236}">
                <a16:creationId xmlns:a16="http://schemas.microsoft.com/office/drawing/2014/main" id="{FC71CD23-C8D4-48A9-93EF-1AB61C8E34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/>
          <a:stretch/>
        </p:blipFill>
        <p:spPr bwMode="auto">
          <a:xfrm>
            <a:off x="9769830" y="1840731"/>
            <a:ext cx="2135130" cy="43524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11</a:t>
            </a:fld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5616" y="139261"/>
            <a:ext cx="8747125" cy="788279"/>
          </a:xfrm>
        </p:spPr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Princípios Básicos de Utilização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1E2F068-2C0D-4EF8-A17C-7078208F44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616" y="890205"/>
            <a:ext cx="3584863" cy="467298"/>
          </a:xfrm>
        </p:spPr>
        <p:txBody>
          <a:bodyPr/>
          <a:lstStyle/>
          <a:p>
            <a:r>
              <a:rPr lang="pt-BR" sz="2400" b="1" spc="-50" dirty="0">
                <a:latin typeface="+mj-lt"/>
                <a:ea typeface="+mj-ea"/>
                <a:cs typeface="+mj-cs"/>
              </a:rPr>
              <a:t>Estrutura do projeto</a:t>
            </a:r>
            <a:endParaRPr lang="pt-BR" sz="2400" spc="-5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53" y="280906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750FA0A-E8A3-43B8-9C2F-75F0F11262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4" y="1358431"/>
            <a:ext cx="9198258" cy="48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18" y="0"/>
            <a:ext cx="8746373" cy="1720047"/>
          </a:xfrm>
        </p:spPr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Princípios Básicos de Utilização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12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53" y="280906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Espaço Reservado para Conteúdo 13" descr="Texto&#10;&#10;Descrição gerada automaticamente">
            <a:extLst>
              <a:ext uri="{FF2B5EF4-FFF2-40B4-BE49-F238E27FC236}">
                <a16:creationId xmlns:a16="http://schemas.microsoft.com/office/drawing/2014/main" id="{6E775261-76AD-42E2-9C05-CD7FC7FE9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0" y="2809528"/>
            <a:ext cx="5963450" cy="2824790"/>
          </a:xfrm>
        </p:spPr>
      </p:pic>
      <p:pic>
        <p:nvPicPr>
          <p:cNvPr id="15" name="Google Shape;161;p17">
            <a:extLst>
              <a:ext uri="{FF2B5EF4-FFF2-40B4-BE49-F238E27FC236}">
                <a16:creationId xmlns:a16="http://schemas.microsoft.com/office/drawing/2014/main" id="{D39D3CB4-6D20-4EC9-9DF5-B6D7853726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1964821"/>
            <a:ext cx="5017056" cy="42746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A6D09C6-0289-4529-8999-C37C6FEA3628}"/>
              </a:ext>
            </a:extLst>
          </p:cNvPr>
          <p:cNvSpPr txBox="1"/>
          <p:nvPr/>
        </p:nvSpPr>
        <p:spPr>
          <a:xfrm>
            <a:off x="665067" y="1964821"/>
            <a:ext cx="385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Alteração 1</a:t>
            </a:r>
            <a:r>
              <a:rPr lang="pt-BR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6734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18" y="0"/>
            <a:ext cx="8746373" cy="1720047"/>
          </a:xfrm>
        </p:spPr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Princípios Básicos de Utilização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13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53" y="280906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A6D09C6-0289-4529-8999-C37C6FEA3628}"/>
              </a:ext>
            </a:extLst>
          </p:cNvPr>
          <p:cNvSpPr txBox="1"/>
          <p:nvPr/>
        </p:nvSpPr>
        <p:spPr>
          <a:xfrm>
            <a:off x="542372" y="1883212"/>
            <a:ext cx="385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Alteração 2:</a:t>
            </a:r>
            <a:endParaRPr lang="pt-BR" sz="2000" dirty="0"/>
          </a:p>
        </p:txBody>
      </p:sp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61B48FB1-8147-413D-AC45-035568DDF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2018222"/>
            <a:ext cx="1930524" cy="4075292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8956602B-E287-45C2-8F4B-CF2F84F53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/>
          <a:stretch/>
        </p:blipFill>
        <p:spPr>
          <a:xfrm>
            <a:off x="234111" y="2508042"/>
            <a:ext cx="6210232" cy="3092664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FDD1C552-5899-414E-8FFB-6B7E5FF5F9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1"/>
          <a:stretch/>
        </p:blipFill>
        <p:spPr>
          <a:xfrm>
            <a:off x="6747977" y="2018222"/>
            <a:ext cx="2848846" cy="40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18" y="0"/>
            <a:ext cx="8746373" cy="1720047"/>
          </a:xfrm>
        </p:spPr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14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53" y="280906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D2E1A341-BD91-404E-8EE3-242CC664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720047"/>
            <a:ext cx="11470341" cy="4023360"/>
          </a:xfrm>
        </p:spPr>
        <p:txBody>
          <a:bodyPr>
            <a:normAutofit fontScale="92500" lnSpcReduction="10000"/>
          </a:bodyPr>
          <a:lstStyle/>
          <a:p>
            <a:pPr marL="389522" lvl="0" indent="0" algn="just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9300" indent="-35977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 Disponível em: 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https://reactnative.dev/docs/getting-started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13 de Outubro de 2021.</a:t>
            </a:r>
            <a:endParaRPr lang="pt-BR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 marL="749300" indent="-35977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https://reactnative.dev/docs/environment-setup#node--watchman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9300" indent="-35977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development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 Disponível em: 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https://reactnative.dev/ 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docs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environment-setup#node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--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watchman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13 de Outubro de 2021.</a:t>
            </a:r>
          </a:p>
          <a:p>
            <a:pPr marL="749300" indent="-35977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Native. 2021. Disponível em: 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https://www.devmedia.com.br/react-native/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.Acesso em: 14 de Outubro de 2021.</a:t>
            </a:r>
          </a:p>
          <a:p>
            <a:pPr marL="749300" indent="-35977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 que é o React Native? “. 2021. Disponível em: 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https://www.treinaweb.com.br/blog/o-que-e-o-react-native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.Acesso em: 14 de Outubro de 2021.</a:t>
            </a:r>
          </a:p>
          <a:p>
            <a:pPr marL="749300" indent="-35977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“React Native: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it?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“. 2018. Disponível em: 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https://medium.com/ @thinkwik/react-native-what-is-it-and-why-is-it-used-b132c3581df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14 de Outubro de 2021.</a:t>
            </a: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2500" spc="-50" dirty="0">
              <a:latin typeface="+mj-lt"/>
              <a:ea typeface="+mj-ea"/>
              <a:cs typeface="+mj-cs"/>
            </a:endParaRPr>
          </a:p>
          <a:p>
            <a:pPr marL="389522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None/>
            </a:pPr>
            <a:endParaRPr lang="pt-BR" sz="2500" spc="-50" dirty="0">
              <a:latin typeface="+mj-lt"/>
              <a:ea typeface="+mj-ea"/>
              <a:cs typeface="+mj-cs"/>
            </a:endParaRPr>
          </a:p>
          <a:p>
            <a:pPr marL="675272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endParaRPr lang="pt-BR" sz="25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606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1B5EB3F-7680-4B00-9CA9-0E4B8336C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3" y="156704"/>
            <a:ext cx="8426472" cy="6041824"/>
          </a:xfrm>
          <a:prstGeom prst="rect">
            <a:avLst/>
          </a:prstGeom>
        </p:spPr>
      </p:pic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76" y="331762"/>
            <a:ext cx="2457380" cy="284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31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82" y="235850"/>
            <a:ext cx="10058400" cy="1450757"/>
          </a:xfrm>
        </p:spPr>
        <p:txBody>
          <a:bodyPr/>
          <a:lstStyle/>
          <a:p>
            <a:r>
              <a:rPr lang="pt-BR" dirty="0">
                <a:latin typeface="Calibri "/>
              </a:rPr>
              <a:t>O que é? Quem criou?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67" y="1769271"/>
            <a:ext cx="7453228" cy="442484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800" spc="-50" dirty="0">
                <a:latin typeface="+mj-lt"/>
                <a:ea typeface="+mj-ea"/>
                <a:cs typeface="+mj-cs"/>
              </a:rPr>
              <a:t> 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React Native é um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framework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open source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200" spc="-50" dirty="0">
                <a:latin typeface="+mj-lt"/>
                <a:ea typeface="+mj-ea"/>
                <a:cs typeface="+mj-cs"/>
              </a:rPr>
              <a:t> Criado pelo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Facebook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em 2015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200" spc="-50" dirty="0">
                <a:latin typeface="+mj-lt"/>
                <a:ea typeface="+mj-ea"/>
                <a:cs typeface="+mj-cs"/>
              </a:rPr>
              <a:t> Construção de aplicativos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Android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e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iOS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200" spc="-50" dirty="0">
                <a:latin typeface="+mj-lt"/>
                <a:ea typeface="+mj-ea"/>
                <a:cs typeface="+mj-cs"/>
              </a:rPr>
              <a:t> Utiliza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React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e os recursos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nativos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do sistema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200" spc="-50" dirty="0">
                <a:latin typeface="+mj-lt"/>
                <a:ea typeface="+mj-ea"/>
                <a:cs typeface="+mj-cs"/>
              </a:rPr>
              <a:t> </a:t>
            </a:r>
            <a:r>
              <a:rPr lang="pt-BR" sz="4200" b="1" spc="-50" dirty="0">
                <a:latin typeface="+mj-lt"/>
                <a:ea typeface="+mj-ea"/>
                <a:cs typeface="+mj-cs"/>
              </a:rPr>
              <a:t>JavaScript</a:t>
            </a:r>
            <a:r>
              <a:rPr lang="pt-BR" sz="4200" spc="-50" dirty="0">
                <a:latin typeface="+mj-lt"/>
                <a:ea typeface="+mj-ea"/>
                <a:cs typeface="+mj-cs"/>
              </a:rPr>
              <a:t> para: 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3800" spc="-50" dirty="0">
                <a:latin typeface="+mj-lt"/>
                <a:ea typeface="+mj-ea"/>
                <a:cs typeface="+mj-cs"/>
              </a:rPr>
              <a:t> Acessar as APIs de sua plataforma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3800" spc="-50" dirty="0">
                <a:latin typeface="+mj-lt"/>
                <a:ea typeface="+mj-ea"/>
                <a:cs typeface="+mj-cs"/>
              </a:rPr>
              <a:t> Descrever a aparência e o comportamento de sua </a:t>
            </a:r>
            <a:r>
              <a:rPr lang="pt-BR" sz="3800" b="1" spc="-50" dirty="0">
                <a:latin typeface="+mj-lt"/>
                <a:ea typeface="+mj-ea"/>
                <a:cs typeface="+mj-cs"/>
              </a:rPr>
              <a:t>IU</a:t>
            </a:r>
            <a:r>
              <a:rPr lang="pt-BR" sz="3800" spc="-50" dirty="0">
                <a:latin typeface="+mj-lt"/>
                <a:ea typeface="+mj-ea"/>
                <a:cs typeface="+mj-cs"/>
              </a:rPr>
              <a:t> usando </a:t>
            </a:r>
            <a:r>
              <a:rPr lang="pt-BR" sz="3800" b="1" spc="-50" dirty="0">
                <a:latin typeface="+mj-lt"/>
                <a:ea typeface="+mj-ea"/>
                <a:cs typeface="+mj-cs"/>
              </a:rPr>
              <a:t>componentes React</a:t>
            </a:r>
            <a:r>
              <a:rPr lang="pt-BR" sz="3800" spc="-5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2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D49C9C4-AB22-4C55-9EAB-E0379BD6A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836" t="9975" r="29138" b="9237"/>
          <a:stretch/>
        </p:blipFill>
        <p:spPr>
          <a:xfrm>
            <a:off x="9373217" y="4944319"/>
            <a:ext cx="1238364" cy="1249796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997F276-ECD5-4D7E-AD91-717E495D3E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73164" y="1743730"/>
            <a:ext cx="1613261" cy="145193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00CDED9B-B376-48DA-AE6A-F192F48192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2399" y="3110815"/>
            <a:ext cx="1741756" cy="174175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A44B2C7-D161-4D69-A569-A6B724E929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373217" y="1803371"/>
            <a:ext cx="2687272" cy="1243610"/>
          </a:xfrm>
          <a:prstGeom prst="rect">
            <a:avLst/>
          </a:prstGeom>
        </p:spPr>
      </p:pic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84DAAD77-6FB6-4284-9244-613467B4D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268123" y="3351933"/>
            <a:ext cx="1311148" cy="13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2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"/>
              </a:rPr>
              <a:t>Área de atuação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3" y="1873598"/>
            <a:ext cx="9103849" cy="3247044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800" spc="-50" dirty="0">
                <a:latin typeface="+mj-lt"/>
                <a:ea typeface="+mj-ea"/>
                <a:cs typeface="+mj-cs"/>
              </a:rPr>
              <a:t> Desenvolvimento Mobile: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600" spc="-50" dirty="0">
                <a:latin typeface="+mj-lt"/>
                <a:ea typeface="+mj-ea"/>
                <a:cs typeface="+mj-cs"/>
              </a:rPr>
              <a:t> </a:t>
            </a:r>
            <a:r>
              <a:rPr lang="pt-BR" sz="4600" b="1" spc="-50" dirty="0">
                <a:latin typeface="+mj-lt"/>
                <a:ea typeface="+mj-ea"/>
                <a:cs typeface="+mj-cs"/>
              </a:rPr>
              <a:t>Android</a:t>
            </a:r>
            <a:r>
              <a:rPr lang="pt-BR" sz="4600" spc="-50" dirty="0">
                <a:latin typeface="+mj-lt"/>
                <a:ea typeface="+mj-ea"/>
                <a:cs typeface="+mj-cs"/>
              </a:rPr>
              <a:t>: </a:t>
            </a:r>
            <a:r>
              <a:rPr lang="pt-BR" sz="4600" spc="-50" dirty="0" err="1">
                <a:latin typeface="+mj-lt"/>
                <a:ea typeface="+mj-ea"/>
                <a:cs typeface="+mj-cs"/>
              </a:rPr>
              <a:t>Kotlin</a:t>
            </a:r>
            <a:r>
              <a:rPr lang="pt-BR" sz="4600" spc="-50" dirty="0">
                <a:latin typeface="+mj-lt"/>
                <a:ea typeface="+mj-ea"/>
                <a:cs typeface="+mj-cs"/>
              </a:rPr>
              <a:t> ou Java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600" spc="-50" dirty="0">
                <a:latin typeface="+mj-lt"/>
                <a:ea typeface="+mj-ea"/>
                <a:cs typeface="+mj-cs"/>
              </a:rPr>
              <a:t> </a:t>
            </a:r>
            <a:r>
              <a:rPr lang="pt-BR" sz="4600" b="1" spc="-50" dirty="0">
                <a:latin typeface="+mj-lt"/>
                <a:ea typeface="+mj-ea"/>
                <a:cs typeface="+mj-cs"/>
              </a:rPr>
              <a:t>i</a:t>
            </a:r>
            <a:r>
              <a:rPr lang="pt-BR" sz="4800" b="1" spc="-50" dirty="0">
                <a:latin typeface="+mj-lt"/>
                <a:ea typeface="+mj-ea"/>
                <a:cs typeface="+mj-cs"/>
              </a:rPr>
              <a:t>OS:</a:t>
            </a:r>
            <a:r>
              <a:rPr lang="pt-BR" sz="4800" spc="-50" dirty="0">
                <a:latin typeface="+mj-lt"/>
                <a:ea typeface="+mj-ea"/>
                <a:cs typeface="+mj-cs"/>
              </a:rPr>
              <a:t> Swift ou </a:t>
            </a:r>
            <a:r>
              <a:rPr lang="pt-BR" sz="4800" spc="-50" dirty="0" err="1">
                <a:latin typeface="+mj-lt"/>
                <a:ea typeface="+mj-ea"/>
                <a:cs typeface="+mj-cs"/>
              </a:rPr>
              <a:t>Objective</a:t>
            </a:r>
            <a:r>
              <a:rPr lang="pt-BR" sz="4800" spc="-50" dirty="0">
                <a:latin typeface="+mj-lt"/>
                <a:ea typeface="+mj-ea"/>
                <a:cs typeface="+mj-cs"/>
              </a:rPr>
              <a:t>-C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800" spc="-50" dirty="0">
                <a:latin typeface="+mj-lt"/>
                <a:ea typeface="+mj-ea"/>
                <a:cs typeface="+mj-cs"/>
              </a:rPr>
              <a:t> Com o React Native, você pode invocar essas visualizações com JavaScript usando </a:t>
            </a:r>
            <a:r>
              <a:rPr lang="pt-BR" sz="4800" b="1" spc="-50" dirty="0">
                <a:latin typeface="+mj-lt"/>
                <a:ea typeface="+mj-ea"/>
                <a:cs typeface="+mj-cs"/>
              </a:rPr>
              <a:t>componentes React</a:t>
            </a:r>
            <a:r>
              <a:rPr lang="pt-BR" sz="4800" spc="-50" dirty="0"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4800" spc="-50" dirty="0">
                <a:latin typeface="+mj-lt"/>
                <a:ea typeface="+mj-ea"/>
                <a:cs typeface="+mj-cs"/>
              </a:rPr>
              <a:t> No tempo de execução, o React Native </a:t>
            </a:r>
            <a:r>
              <a:rPr lang="pt-BR" sz="4800" b="1" spc="-50" dirty="0">
                <a:latin typeface="+mj-lt"/>
                <a:ea typeface="+mj-ea"/>
                <a:cs typeface="+mj-cs"/>
              </a:rPr>
              <a:t>cria as visualizações </a:t>
            </a:r>
            <a:r>
              <a:rPr lang="pt-BR" sz="4800" spc="-50" dirty="0">
                <a:latin typeface="+mj-lt"/>
                <a:ea typeface="+mj-ea"/>
                <a:cs typeface="+mj-cs"/>
              </a:rPr>
              <a:t>Android e iOS correspondentes para esses componentes.</a:t>
            </a:r>
            <a:endParaRPr lang="pt-BR" sz="38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3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5460E922-2495-4292-A083-E2420DDA3C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955" t="15862" r="24729" b="17011"/>
          <a:stretch/>
        </p:blipFill>
        <p:spPr>
          <a:xfrm>
            <a:off x="10090594" y="1958944"/>
            <a:ext cx="1780066" cy="1632564"/>
          </a:xfrm>
          <a:prstGeom prst="rect">
            <a:avLst/>
          </a:prstGeom>
        </p:spPr>
      </p:pic>
      <p:pic>
        <p:nvPicPr>
          <p:cNvPr id="15" name="Imagem 14" descr="Desenho de rosto&#10;&#10;Descrição gerada automaticamente com confiança média">
            <a:extLst>
              <a:ext uri="{FF2B5EF4-FFF2-40B4-BE49-F238E27FC236}">
                <a16:creationId xmlns:a16="http://schemas.microsoft.com/office/drawing/2014/main" id="{044B6CFB-B265-4AA3-BABB-72E7CEFCAF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0320" t="12914" r="7896" b="12897"/>
          <a:stretch/>
        </p:blipFill>
        <p:spPr>
          <a:xfrm>
            <a:off x="168438" y="4950918"/>
            <a:ext cx="2707700" cy="1228136"/>
          </a:xfrm>
          <a:prstGeom prst="rect">
            <a:avLst/>
          </a:prstGeom>
        </p:spPr>
      </p:pic>
      <p:pic>
        <p:nvPicPr>
          <p:cNvPr id="17" name="Imagem 16" descr="Desenho de urso panda&#10;&#10;Descrição gerada automaticamente">
            <a:extLst>
              <a:ext uri="{FF2B5EF4-FFF2-40B4-BE49-F238E27FC236}">
                <a16:creationId xmlns:a16="http://schemas.microsoft.com/office/drawing/2014/main" id="{CBD1DAB8-3DA4-4320-844B-A38E2D1A0D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29190" y="5289338"/>
            <a:ext cx="2428898" cy="889716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F0996F73-2957-4EB4-A09F-AB084FE6272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4576" t="18750" r="18649" b="15653"/>
          <a:stretch/>
        </p:blipFill>
        <p:spPr>
          <a:xfrm>
            <a:off x="10475259" y="3780136"/>
            <a:ext cx="1222958" cy="1412984"/>
          </a:xfrm>
          <a:prstGeom prst="rect">
            <a:avLst/>
          </a:prstGeom>
        </p:spPr>
      </p:pic>
      <p:pic>
        <p:nvPicPr>
          <p:cNvPr id="21" name="Imagem 2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25A047C-57A0-4E22-B514-955CE68270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t="15286" b="13089"/>
          <a:stretch/>
        </p:blipFill>
        <p:spPr>
          <a:xfrm>
            <a:off x="6391065" y="5035443"/>
            <a:ext cx="4972568" cy="1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6" y="4990978"/>
            <a:ext cx="10120349" cy="724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"/>
              </a:rPr>
              <a:t>Exemplo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9" name="Imagem 8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CB5E6145-20B9-45DE-B6F2-AD0BD575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74" y="279463"/>
            <a:ext cx="5893800" cy="46207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7BF3FB3-D5F6-4D6A-B6AB-9BB3B571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16" y="418585"/>
            <a:ext cx="5794964" cy="44211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Espaço Reservado para Número de Slide 3">
            <a:extLst>
              <a:ext uri="{FF2B5EF4-FFF2-40B4-BE49-F238E27FC236}">
                <a16:creationId xmlns:a16="http://schemas.microsoft.com/office/drawing/2014/main" id="{99900AD9-0696-458C-9B6B-2AABA0C2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4895330-92C3-43C1-89CC-13A7A76A7523}" type="slidenum">
              <a:rPr lang="pt-BR" sz="2800" smtClean="0"/>
              <a:t>4</a:t>
            </a:fld>
            <a:endParaRPr lang="pt-BR" sz="2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1214BD-337B-4BA7-81DF-0321BC13086B}"/>
              </a:ext>
            </a:extLst>
          </p:cNvPr>
          <p:cNvSpPr txBox="1"/>
          <p:nvPr/>
        </p:nvSpPr>
        <p:spPr>
          <a:xfrm>
            <a:off x="3832412" y="5801510"/>
            <a:ext cx="77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Saiba mais em: https://reactnative.dev/docs/intro-react-native-components</a:t>
            </a:r>
            <a:endParaRPr lang="pt-BR" u="sng" dirty="0"/>
          </a:p>
        </p:txBody>
      </p:sp>
      <p:pic>
        <p:nvPicPr>
          <p:cNvPr id="27" name="Imagem 2">
            <a:extLst>
              <a:ext uri="{FF2B5EF4-FFF2-40B4-BE49-F238E27FC236}">
                <a16:creationId xmlns:a16="http://schemas.microsoft.com/office/drawing/2014/main" id="{A1132EEE-3828-43EA-82A2-E65501D13C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" y="4900174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19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"/>
              </a:rPr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376"/>
            <a:ext cx="6718300" cy="4034887"/>
          </a:xfrm>
        </p:spPr>
        <p:txBody>
          <a:bodyPr>
            <a:normAutofit/>
          </a:bodyPr>
          <a:lstStyle/>
          <a:p>
            <a:pPr marL="389522" lvl="0" indent="0" algn="just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9300" indent="-35977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O código produzido é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semelhante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ao código do React</a:t>
            </a:r>
          </a:p>
          <a:p>
            <a:pPr marL="389522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89522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9300" lvl="0" indent="-3597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Possui a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base de conhecimento compartilhada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entre o desenvolvimento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mobile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 e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front-</a:t>
            </a:r>
            <a:r>
              <a:rPr lang="pt-BR" sz="2300" b="1" spc="-50" dirty="0" err="1">
                <a:latin typeface="+mj-lt"/>
                <a:ea typeface="+mj-ea"/>
                <a:cs typeface="+mj-cs"/>
              </a:rPr>
              <a:t>end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;</a:t>
            </a:r>
          </a:p>
          <a:p>
            <a:pPr marL="749300" lvl="0" indent="-3597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lvl="0" indent="-3597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Acessar a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interface e os recursos nativos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do Android   e iOS utilizando JavaScript;</a:t>
            </a:r>
          </a:p>
          <a:p>
            <a:pPr marL="749300" lvl="0" indent="-3597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5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0B62439D-0344-4F4E-9257-6A165976E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3599"/>
          <a:stretch/>
        </p:blipFill>
        <p:spPr>
          <a:xfrm>
            <a:off x="6779926" y="3828933"/>
            <a:ext cx="5185180" cy="2433318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5DCA90-C8B5-4333-AAC9-D739AC3AE3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11732" y="1817618"/>
            <a:ext cx="3853374" cy="19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"/>
              </a:rPr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1814591"/>
            <a:ext cx="7688580" cy="4415366"/>
          </a:xfrm>
        </p:spPr>
        <p:txBody>
          <a:bodyPr>
            <a:normAutofit/>
          </a:bodyPr>
          <a:lstStyle/>
          <a:p>
            <a:pPr marL="749300" lvl="0" indent="-35977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Todo código desenvolvido é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convertido para a linguagem nativa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do sistema operacional;</a:t>
            </a:r>
          </a:p>
          <a:p>
            <a:pPr marL="38952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lvl="0" indent="-35977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Com o React Native conseguimos desenvolver aplicações para Android e iOS utilizando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um código único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;</a:t>
            </a:r>
          </a:p>
          <a:p>
            <a:pPr marL="38952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lvl="0" indent="-35977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Por ser multiplataforma, podemos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desenvolver aplicações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com React Native utilizando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qualquer sistema operacional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(Windows, </a:t>
            </a:r>
            <a:r>
              <a:rPr lang="pt-BR" sz="2300" spc="-50" dirty="0" err="1">
                <a:latin typeface="+mj-lt"/>
                <a:ea typeface="+mj-ea"/>
                <a:cs typeface="+mj-cs"/>
              </a:rPr>
              <a:t>macOS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 ou Linux).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6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A57E6E2-0DE8-45F4-9703-A9EFCEBCF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59700" y="4725092"/>
            <a:ext cx="4345470" cy="1475384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13C8E04C-4C9B-48CA-9AE0-4B51762712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8832" t="17831" r="26095" b="16111"/>
          <a:stretch/>
        </p:blipFill>
        <p:spPr>
          <a:xfrm>
            <a:off x="8312435" y="3300593"/>
            <a:ext cx="1080000" cy="1001614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6CBC1CD3-0FEF-47A6-857D-CD9F9A17105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4728" r="34492" b="29573"/>
          <a:stretch/>
        </p:blipFill>
        <p:spPr>
          <a:xfrm>
            <a:off x="10672483" y="3275630"/>
            <a:ext cx="1080000" cy="1051539"/>
          </a:xfrm>
          <a:prstGeom prst="rect">
            <a:avLst/>
          </a:prstGeom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D866D4A1-D80D-4F81-A5C2-90061B0100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05654" y="1870549"/>
            <a:ext cx="1098000" cy="1271892"/>
          </a:xfrm>
          <a:prstGeom prst="rect">
            <a:avLst/>
          </a:prstGeom>
        </p:spPr>
      </p:pic>
      <p:sp>
        <p:nvSpPr>
          <p:cNvPr id="21" name="Seta: Dobrada 20">
            <a:extLst>
              <a:ext uri="{FF2B5EF4-FFF2-40B4-BE49-F238E27FC236}">
                <a16:creationId xmlns:a16="http://schemas.microsoft.com/office/drawing/2014/main" id="{C4B25E8A-BE50-45A7-94E8-98100C714FC3}"/>
              </a:ext>
            </a:extLst>
          </p:cNvPr>
          <p:cNvSpPr/>
          <p:nvPr/>
        </p:nvSpPr>
        <p:spPr>
          <a:xfrm rot="5400000">
            <a:off x="10716353" y="2422180"/>
            <a:ext cx="720000" cy="468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Dobrada 21">
            <a:extLst>
              <a:ext uri="{FF2B5EF4-FFF2-40B4-BE49-F238E27FC236}">
                <a16:creationId xmlns:a16="http://schemas.microsoft.com/office/drawing/2014/main" id="{6B59FF94-A6E0-44D7-88D1-3B5DE1218F6C}"/>
              </a:ext>
            </a:extLst>
          </p:cNvPr>
          <p:cNvSpPr/>
          <p:nvPr/>
        </p:nvSpPr>
        <p:spPr>
          <a:xfrm rot="16200000" flipH="1">
            <a:off x="8650810" y="2422181"/>
            <a:ext cx="720000" cy="468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8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7</a:t>
            </a:fld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28418" y="1877180"/>
            <a:ext cx="3014662" cy="42148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spc="-50" dirty="0">
                <a:latin typeface="+mj-lt"/>
                <a:ea typeface="+mj-ea"/>
                <a:cs typeface="+mj-cs"/>
              </a:rPr>
              <a:t>Todo o código desenvolvido é </a:t>
            </a:r>
            <a:r>
              <a:rPr lang="pt-BR" sz="2800" b="1" spc="-50" dirty="0">
                <a:latin typeface="+mj-lt"/>
                <a:ea typeface="+mj-ea"/>
                <a:cs typeface="+mj-cs"/>
              </a:rPr>
              <a:t>convertido para a linguagem nativa </a:t>
            </a:r>
            <a:r>
              <a:rPr lang="pt-BR" sz="2800" spc="-50" dirty="0">
                <a:latin typeface="+mj-lt"/>
                <a:ea typeface="+mj-ea"/>
                <a:cs typeface="+mj-cs"/>
              </a:rPr>
              <a:t>do sistema operacional</a:t>
            </a:r>
          </a:p>
          <a:p>
            <a:pPr marL="0" indent="0" algn="just">
              <a:buNone/>
            </a:pPr>
            <a:endParaRPr lang="pt-BR" sz="2800" spc="-50" dirty="0"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r>
              <a:rPr lang="pt-BR" sz="2800" b="1" spc="-50" dirty="0">
                <a:latin typeface="+mj-lt"/>
                <a:ea typeface="+mj-ea"/>
                <a:cs typeface="+mj-cs"/>
              </a:rPr>
              <a:t>SDK</a:t>
            </a:r>
            <a:r>
              <a:rPr lang="pt-BR" sz="2800" spc="-50" dirty="0">
                <a:latin typeface="+mj-lt"/>
                <a:ea typeface="+mj-ea"/>
                <a:cs typeface="+mj-cs"/>
              </a:rPr>
              <a:t> - Kit de desenvolvimento de software</a:t>
            </a:r>
          </a:p>
          <a:p>
            <a:pPr marL="0" indent="0" algn="just">
              <a:buNone/>
            </a:pPr>
            <a:endParaRPr lang="pt-BR" sz="3200" spc="-50" dirty="0"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endParaRPr lang="pt-BR" sz="3200" spc="-5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D7CDC00-4988-437D-96EA-EDB8DA3FB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336" t="19255" r="37103" b="3306"/>
          <a:stretch/>
        </p:blipFill>
        <p:spPr>
          <a:xfrm>
            <a:off x="248920" y="463734"/>
            <a:ext cx="8583842" cy="56603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2810F75-FE73-41DE-990F-61DEB90EF087}"/>
              </a:ext>
            </a:extLst>
          </p:cNvPr>
          <p:cNvSpPr/>
          <p:nvPr/>
        </p:nvSpPr>
        <p:spPr>
          <a:xfrm>
            <a:off x="205740" y="901700"/>
            <a:ext cx="202018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5A41AD-ED51-49F4-82A5-C3021B9F50AF}"/>
              </a:ext>
            </a:extLst>
          </p:cNvPr>
          <p:cNvSpPr/>
          <p:nvPr/>
        </p:nvSpPr>
        <p:spPr>
          <a:xfrm>
            <a:off x="144215" y="2601655"/>
            <a:ext cx="145186" cy="165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4DE3C7-E202-46F5-8CAE-24327B4DCCD0}"/>
              </a:ext>
            </a:extLst>
          </p:cNvPr>
          <p:cNvSpPr/>
          <p:nvPr/>
        </p:nvSpPr>
        <p:spPr>
          <a:xfrm>
            <a:off x="83890" y="4197774"/>
            <a:ext cx="202018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26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"/>
              </a:rPr>
              <a:t>Princípios Básicos de Utilização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737360"/>
            <a:ext cx="6254251" cy="4034887"/>
          </a:xfrm>
        </p:spPr>
        <p:txBody>
          <a:bodyPr>
            <a:normAutofit/>
          </a:bodyPr>
          <a:lstStyle/>
          <a:p>
            <a:pPr marL="389522" lvl="0" indent="0" algn="just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9300" indent="-35977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Podemos utilizar 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Expo CLI </a:t>
            </a:r>
            <a:r>
              <a:rPr lang="pt-BR" sz="2300" b="1" spc="-50" dirty="0" err="1">
                <a:latin typeface="+mj-lt"/>
                <a:ea typeface="+mj-ea"/>
                <a:cs typeface="+mj-cs"/>
              </a:rPr>
              <a:t>Quickstart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 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com o gerenciador de pacote </a:t>
            </a:r>
            <a:r>
              <a:rPr lang="pt-BR" sz="2300" b="1" spc="-50" dirty="0" err="1">
                <a:latin typeface="+mj-lt"/>
                <a:ea typeface="+mj-ea"/>
                <a:cs typeface="+mj-cs"/>
              </a:rPr>
              <a:t>npm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ou </a:t>
            </a:r>
            <a:r>
              <a:rPr lang="pt-BR" sz="2300" b="1" spc="-50" dirty="0" err="1">
                <a:latin typeface="+mj-lt"/>
                <a:ea typeface="+mj-ea"/>
                <a:cs typeface="+mj-cs"/>
              </a:rPr>
              <a:t>yarn</a:t>
            </a: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A execução do aplicativo no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próprio dispositivo mobile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pelo app Expo CLI</a:t>
            </a:r>
            <a:endParaRPr lang="pt-BR" sz="2300" b="1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Não precisa ter um computador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super potente</a:t>
            </a:r>
          </a:p>
          <a:p>
            <a:pPr marL="749300" indent="-35977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b="1" spc="-50" dirty="0">
                <a:latin typeface="+mj-lt"/>
                <a:ea typeface="+mj-ea"/>
                <a:cs typeface="+mj-cs"/>
              </a:rPr>
              <a:t>Forma mais fácil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para começar no mundo do React Native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8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E57AD09-932F-4772-962B-1C87F12CD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5080"/>
          <a:stretch/>
        </p:blipFill>
        <p:spPr>
          <a:xfrm>
            <a:off x="6459090" y="2001687"/>
            <a:ext cx="5844354" cy="3770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252860-68AE-4B3F-9440-A75EC4958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1" b="19621"/>
          <a:stretch/>
        </p:blipFill>
        <p:spPr bwMode="auto">
          <a:xfrm>
            <a:off x="2885077" y="4587952"/>
            <a:ext cx="2962940" cy="17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3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B02-C81E-4952-AD3D-578620B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"/>
              </a:rPr>
              <a:t>Princípios Básicos de Utilização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A1B76-30C7-4819-831A-FA35AFA4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9" y="1737360"/>
            <a:ext cx="5724712" cy="4523740"/>
          </a:xfrm>
        </p:spPr>
        <p:txBody>
          <a:bodyPr>
            <a:normAutofit/>
          </a:bodyPr>
          <a:lstStyle/>
          <a:p>
            <a:pPr marL="389522" lvl="0" indent="0" algn="just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222222"/>
              </a:buClr>
              <a:buSzPct val="100000"/>
              <a:buNone/>
            </a:pPr>
            <a:endParaRPr lang="pt-BR" sz="2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Outra opção de utilizar o React Native é utilizar é no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Android Studio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(</a:t>
            </a:r>
            <a:r>
              <a:rPr lang="pt-BR" sz="2300" spc="-50" dirty="0" err="1">
                <a:latin typeface="+mj-lt"/>
                <a:ea typeface="+mj-ea"/>
                <a:cs typeface="+mj-cs"/>
              </a:rPr>
              <a:t>android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) ou </a:t>
            </a:r>
            <a:r>
              <a:rPr lang="pt-BR" sz="2300" b="1" spc="-50" dirty="0" err="1">
                <a:latin typeface="+mj-lt"/>
                <a:ea typeface="+mj-ea"/>
                <a:cs typeface="+mj-cs"/>
              </a:rPr>
              <a:t>Xcode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 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(iOS).</a:t>
            </a:r>
          </a:p>
          <a:p>
            <a:pPr marL="389522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None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Para isso, utiliza-se um emulador </a:t>
            </a: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O PC deve ser um pouco mais potente </a:t>
            </a:r>
          </a:p>
          <a:p>
            <a:pPr marL="389522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None/>
            </a:pPr>
            <a:endParaRPr lang="pt-BR" sz="2300" spc="-50" dirty="0">
              <a:latin typeface="+mj-lt"/>
              <a:ea typeface="+mj-ea"/>
              <a:cs typeface="+mj-cs"/>
            </a:endParaRPr>
          </a:p>
          <a:p>
            <a:pPr marL="749300" indent="-35977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Calibri"/>
              <a:buChar char="●"/>
            </a:pPr>
            <a:r>
              <a:rPr lang="pt-BR" sz="2300" spc="-50" dirty="0">
                <a:latin typeface="+mj-lt"/>
                <a:ea typeface="+mj-ea"/>
                <a:cs typeface="+mj-cs"/>
              </a:rPr>
              <a:t>As configurações para 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ambiente de desenvolvimento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 é um pouco </a:t>
            </a:r>
            <a:r>
              <a:rPr lang="pt-BR" sz="2300" b="1" spc="-50" dirty="0">
                <a:latin typeface="+mj-lt"/>
                <a:ea typeface="+mj-ea"/>
                <a:cs typeface="+mj-cs"/>
              </a:rPr>
              <a:t>mais trabalhoso</a:t>
            </a:r>
            <a:r>
              <a:rPr lang="pt-BR" sz="2300" spc="-5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6EEB3-D855-447D-A874-130D3C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5330-92C3-43C1-89CC-13A7A76A7523}" type="slidenum">
              <a:rPr lang="pt-BR" sz="2800" smtClean="0"/>
              <a:t>9</a:t>
            </a:fld>
            <a:endParaRPr lang="pt-BR" sz="2800" dirty="0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BF3A5FD8-21C6-466D-966B-90FAF046E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90" y="366861"/>
            <a:ext cx="1116730" cy="12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 descr="Tela de um computador&#10;&#10;Descrição gerada automaticamente">
            <a:extLst>
              <a:ext uri="{FF2B5EF4-FFF2-40B4-BE49-F238E27FC236}">
                <a16:creationId xmlns:a16="http://schemas.microsoft.com/office/drawing/2014/main" id="{A63FD0D6-93FC-4BF2-BB31-B9A768577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13600" y="1853988"/>
            <a:ext cx="3525062" cy="1856532"/>
          </a:xfrm>
          <a:prstGeom prst="rect">
            <a:avLst/>
          </a:prstGeom>
        </p:spPr>
      </p:pic>
      <p:pic>
        <p:nvPicPr>
          <p:cNvPr id="16" name="Imagem 1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4522911-F274-4D6A-9D5C-2EFD40C15E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13600" y="3855814"/>
            <a:ext cx="3856178" cy="24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9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1265</TotalTime>
  <Words>607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</vt:lpstr>
      <vt:lpstr>Calibri Light</vt:lpstr>
      <vt:lpstr>Wingdings</vt:lpstr>
      <vt:lpstr>Retrospectiva</vt:lpstr>
      <vt:lpstr>Trabalho de Desenvolvimento Web II Frameworks e Ferramentas JavaScript - React Native </vt:lpstr>
      <vt:lpstr>O que é? Quem criou? </vt:lpstr>
      <vt:lpstr>Área de atuação</vt:lpstr>
      <vt:lpstr>Exemplo </vt:lpstr>
      <vt:lpstr>Principais características</vt:lpstr>
      <vt:lpstr>Principais características</vt:lpstr>
      <vt:lpstr>Apresentação do PowerPoint</vt:lpstr>
      <vt:lpstr>Princípios Básicos de Utilização</vt:lpstr>
      <vt:lpstr>Princípios Básicos de Utilização</vt:lpstr>
      <vt:lpstr>Princípios Básicos de Utilização</vt:lpstr>
      <vt:lpstr>Princípios Básicos de Utilização</vt:lpstr>
      <vt:lpstr>Princípios Básicos de Utilização</vt:lpstr>
      <vt:lpstr>Princípios Básicos de Utilização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</dc:creator>
  <cp:lastModifiedBy>Gabriel Trindade</cp:lastModifiedBy>
  <cp:revision>80</cp:revision>
  <dcterms:created xsi:type="dcterms:W3CDTF">2021-05-27T01:43:23Z</dcterms:created>
  <dcterms:modified xsi:type="dcterms:W3CDTF">2021-11-05T00:09:05Z</dcterms:modified>
</cp:coreProperties>
</file>