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9" r:id="rId2"/>
    <p:sldId id="264" r:id="rId3"/>
    <p:sldId id="268" r:id="rId4"/>
    <p:sldId id="277" r:id="rId5"/>
    <p:sldId id="295" r:id="rId6"/>
    <p:sldId id="296" r:id="rId7"/>
    <p:sldId id="297" r:id="rId8"/>
    <p:sldId id="298" r:id="rId9"/>
    <p:sldId id="278" r:id="rId10"/>
    <p:sldId id="276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67" r:id="rId21"/>
    <p:sldId id="285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16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FD448-7038-4FCE-BC1E-8D7131902337}" type="datetimeFigureOut">
              <a:rPr lang="en-US" smtClean="0"/>
              <a:t>19-Aug-24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2CBCB-39EF-4895-ACCC-A26F2906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9DC3-E434-4F68-B04E-76F5BA38A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80F8-6530-4677-B2F2-49DC125CEA26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7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B42D-9821-495F-9559-13BFD39B3968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481-DD2F-4027-B4C3-9773B8534CB5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04D-BD1D-4F88-8E76-6A2EED29ACAF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21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CFB4-0AD4-4BA7-A535-98CBC1E649DD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565F-907D-4643-A84F-10DEFFC40EC5}" type="datetime1">
              <a:rPr lang="en-US" smtClean="0"/>
              <a:t>19-Aug-24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BCF-7940-4FB8-A763-B69DB556FFE2}" type="datetime1">
              <a:rPr lang="en-US" smtClean="0"/>
              <a:t>19-Aug-24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5FC-6DA9-4458-B0EC-92C14CC68F3D}" type="datetime1">
              <a:rPr lang="en-US" smtClean="0"/>
              <a:t>19-Aug-24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616-0974-437C-A654-D1FDEB22AC72}" type="datetime1">
              <a:rPr lang="en-US" smtClean="0"/>
              <a:t>19-Aug-24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6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B9144A-DFA3-45C8-B3C9-9ABFFFDB5FBE}" type="datetime1">
              <a:rPr lang="en-US" smtClean="0"/>
              <a:t>19-Aug-24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3198-946D-416B-BD7A-5F137FFDBEA8}" type="datetime1">
              <a:rPr lang="en-US" smtClean="0"/>
              <a:t>19-Aug-24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FB688E-57B2-4A3F-AD1D-044F79264F63}" type="datetime1">
              <a:rPr lang="en-US" smtClean="0"/>
              <a:t>19-Aug-24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6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3BDBB-2D06-8565-ADD2-3E7E5935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9355" y="635431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Simulating 2D Role-Playing Game (RPG) with Ruby</a:t>
            </a:r>
          </a:p>
        </p:txBody>
      </p:sp>
      <p:pic>
        <p:nvPicPr>
          <p:cNvPr id="4" name="Picture 3" descr="A cartoon of a knight&#10;&#10;Description automatically generated">
            <a:extLst>
              <a:ext uri="{FF2B5EF4-FFF2-40B4-BE49-F238E27FC236}">
                <a16:creationId xmlns:a16="http://schemas.microsoft.com/office/drawing/2014/main" id="{A07ADE11-6660-E0BC-629D-279EA29D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32222"/>
            <a:ext cx="4001315" cy="453012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23E920A-3B9E-094D-D549-B0437CEF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69" y="2198914"/>
            <a:ext cx="6574973" cy="223165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Group 4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Đức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Duy - 1624634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Thanh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Hùng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- 1624817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Đào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Nguyên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Khôi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– 1624717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A1B6-0706-CC52-3337-8B3EBC2F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6C431B1-DB02-4087-A807-76E720B6C9F2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B4082-7233-86AC-8D84-CF47BF8BE2BB}"/>
              </a:ext>
            </a:extLst>
          </p:cNvPr>
          <p:cNvSpPr txBox="1"/>
          <p:nvPr/>
        </p:nvSpPr>
        <p:spPr>
          <a:xfrm>
            <a:off x="4898329" y="4831141"/>
            <a:ext cx="531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AProf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Han Dinh Nguyen</a:t>
            </a:r>
          </a:p>
        </p:txBody>
      </p:sp>
    </p:spTree>
    <p:extLst>
      <p:ext uri="{BB962C8B-B14F-4D97-AF65-F5344CB8AC3E}">
        <p14:creationId xmlns:p14="http://schemas.microsoft.com/office/powerpoint/2010/main" val="172586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C6F42-FCCC-333E-A754-2EBB5865ED50}"/>
              </a:ext>
            </a:extLst>
          </p:cNvPr>
          <p:cNvSpPr txBox="1"/>
          <p:nvPr/>
        </p:nvSpPr>
        <p:spPr>
          <a:xfrm>
            <a:off x="517043" y="2286679"/>
            <a:ext cx="11945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6600" b="1" dirty="0"/>
              <a:t>Design and 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7B3FB7-EDCB-F94E-B56C-EA4D86AA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7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Game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screenshot of a black background&#10;&#10;Description automatically generated">
            <a:extLst>
              <a:ext uri="{FF2B5EF4-FFF2-40B4-BE49-F238E27FC236}">
                <a16:creationId xmlns:a16="http://schemas.microsoft.com/office/drawing/2014/main" id="{B0B244EB-D99B-0715-3C5E-B87BFFD4D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61" y="2165088"/>
            <a:ext cx="4397038" cy="3866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74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Collision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BAAB1-2CA8-F5BA-4AF4-BFA34D8CB94D}"/>
              </a:ext>
            </a:extLst>
          </p:cNvPr>
          <p:cNvSpPr txBox="1"/>
          <p:nvPr/>
        </p:nvSpPr>
        <p:spPr>
          <a:xfrm>
            <a:off x="1097281" y="1873850"/>
            <a:ext cx="1029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Structure of every entity (Hero, Monsters, NPCs, Items,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866F9D-8456-3ADF-D9D6-15A03226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73315"/>
              </p:ext>
            </p:extLst>
          </p:nvPr>
        </p:nvGraphicFramePr>
        <p:xfrm>
          <a:off x="975313" y="2508905"/>
          <a:ext cx="3599228" cy="3444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99228">
                  <a:extLst>
                    <a:ext uri="{9D8B030D-6E8A-4147-A177-3AD203B41FA5}">
                      <a16:colId xmlns:a16="http://schemas.microsoft.com/office/drawing/2014/main" val="2213388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b="1" dirty="0">
                          <a:effectLst/>
                        </a:rPr>
                        <a:t>Structure</a:t>
                      </a:r>
                      <a:r>
                        <a:rPr lang="en-US" sz="2800" dirty="0">
                          <a:effectLst/>
                        </a:rPr>
                        <a:t> Entity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{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</a:t>
                      </a:r>
                      <a:r>
                        <a:rPr lang="en-US" sz="2800" b="1" dirty="0">
                          <a:effectLst/>
                        </a:rPr>
                        <a:t>int</a:t>
                      </a:r>
                      <a:r>
                        <a:rPr lang="en-US" sz="2800" dirty="0">
                          <a:effectLst/>
                        </a:rPr>
                        <a:t> x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</a:t>
                      </a:r>
                      <a:r>
                        <a:rPr lang="en-US" sz="2800" b="1" dirty="0">
                          <a:effectLst/>
                        </a:rPr>
                        <a:t>int</a:t>
                      </a:r>
                      <a:r>
                        <a:rPr lang="en-US" sz="2800" dirty="0">
                          <a:effectLst/>
                        </a:rPr>
                        <a:t> y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</a:t>
                      </a:r>
                      <a:r>
                        <a:rPr lang="en-US" sz="2800" b="1" dirty="0">
                          <a:effectLst/>
                        </a:rPr>
                        <a:t>int</a:t>
                      </a:r>
                      <a:r>
                        <a:rPr lang="en-US" sz="2800" dirty="0">
                          <a:effectLst/>
                        </a:rPr>
                        <a:t> width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    </a:t>
                      </a:r>
                      <a:r>
                        <a:rPr lang="en-US" sz="2800" b="1" dirty="0">
                          <a:effectLst/>
                        </a:rPr>
                        <a:t>int</a:t>
                      </a:r>
                      <a:r>
                        <a:rPr lang="en-US" sz="2800" dirty="0">
                          <a:effectLst/>
                        </a:rPr>
                        <a:t> height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}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753620"/>
                  </a:ext>
                </a:extLst>
              </a:tr>
            </a:tbl>
          </a:graphicData>
        </a:graphic>
      </p:graphicFrame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12938C82-0676-D2BF-4369-FB78F042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60" y="2349044"/>
            <a:ext cx="3943151" cy="37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4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Collision Detection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BAAB1-2CA8-F5BA-4AF4-BFA34D8CB94D}"/>
              </a:ext>
            </a:extLst>
          </p:cNvPr>
          <p:cNvSpPr txBox="1"/>
          <p:nvPr/>
        </p:nvSpPr>
        <p:spPr>
          <a:xfrm>
            <a:off x="1097281" y="1873850"/>
            <a:ext cx="1029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Algorithm for Checking Collision between Two Entities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1D6991-AB8A-3A14-E73A-2FD72F7D1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04272"/>
              </p:ext>
            </p:extLst>
          </p:nvPr>
        </p:nvGraphicFramePr>
        <p:xfrm>
          <a:off x="1458966" y="2564307"/>
          <a:ext cx="5152981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207479">
                  <a:extLst>
                    <a:ext uri="{9D8B030D-6E8A-4147-A177-3AD203B41FA5}">
                      <a16:colId xmlns:a16="http://schemas.microsoft.com/office/drawing/2014/main" val="512371611"/>
                    </a:ext>
                  </a:extLst>
                </a:gridCol>
                <a:gridCol w="4945502">
                  <a:extLst>
                    <a:ext uri="{9D8B030D-6E8A-4147-A177-3AD203B41FA5}">
                      <a16:colId xmlns:a16="http://schemas.microsoft.com/office/drawing/2014/main" val="3407030614"/>
                    </a:ext>
                  </a:extLst>
                </a:gridCol>
              </a:tblGrid>
              <a:tr h="260651">
                <a:tc gridSpan="2">
                  <a:txBody>
                    <a:bodyPr/>
                    <a:lstStyle/>
                    <a:p>
                      <a:pPr marL="0" indent="0" algn="l"/>
                      <a:r>
                        <a:rPr lang="vi-VN" sz="18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1: Checking Collision Between</a:t>
                      </a:r>
                      <a:r>
                        <a:rPr lang="en-US" sz="18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Two Entities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06379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indent="0" algn="just"/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400" spc="-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checkCollision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(entity1, entity2)</a:t>
                      </a: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i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entity1.x + entity1.width  ≥  entity2.x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 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800" i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entity1.x  ≤  entity2.x + entity2.width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800" i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entity1.y + entity1. height  ≥  entity2.y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800" i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entity1.y ≤ entity2.y + entity2.height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endParaRPr lang="en-US" sz="18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true</a:t>
                      </a:r>
                    </a:p>
                    <a:p>
                      <a:pPr marL="0" indent="0" algn="just"/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800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false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02829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897962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77320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70371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37102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kern="1400" spc="-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05757"/>
                  </a:ext>
                </a:extLst>
              </a:tr>
              <a:tr h="251224"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1200" b="1" kern="1400" spc="-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kern="1400" spc="-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51449"/>
                  </a:ext>
                </a:extLst>
              </a:tr>
            </a:tbl>
          </a:graphicData>
        </a:graphic>
      </p:graphicFrame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DF96BC0-DC7F-E262-7BE0-64B0A8BB2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20" y="2205872"/>
            <a:ext cx="5009180" cy="41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0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Finding The Shortest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A black and yellow square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9F10E1E2-5D82-5BFE-87C9-20E79F87C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4" y="2055594"/>
            <a:ext cx="6110089" cy="4073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143002" y="2055594"/>
            <a:ext cx="4733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find the shortest path between two points on the grid?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	 A</a:t>
            </a:r>
            <a:r>
              <a:rPr lang="en-US" sz="2400" baseline="30000" dirty="0">
                <a:sym typeface="Wingdings" panose="05000000000000000000" pitchFamily="2" charset="2"/>
              </a:rPr>
              <a:t>*</a:t>
            </a:r>
            <a:r>
              <a:rPr lang="en-US" sz="2400" dirty="0">
                <a:sym typeface="Wingdings" panose="05000000000000000000" pitchFamily="2" charset="2"/>
              </a:rPr>
              <a:t> Algorithm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12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A</a:t>
            </a:r>
            <a:r>
              <a:rPr lang="en-US" sz="6600" b="1" baseline="30000" dirty="0"/>
              <a:t>* </a:t>
            </a:r>
            <a:r>
              <a:rPr lang="en-US" sz="6600" b="1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212131" y="1980180"/>
            <a:ext cx="1097986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purpose of the A</a:t>
            </a:r>
            <a:r>
              <a:rPr lang="en-US" sz="2400" baseline="30000" dirty="0"/>
              <a:t>*</a:t>
            </a:r>
            <a:r>
              <a:rPr lang="en-US" sz="2400" dirty="0"/>
              <a:t> algorithm is to find the shortest path between two points on the grid. Because of that, the algorithm is widely used in video game development.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evaluate the best path, the algorithm uses the three numbers: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G – cost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 – cost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 – cost</a:t>
            </a:r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987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A</a:t>
            </a:r>
            <a:r>
              <a:rPr lang="en-US" sz="6600" b="1" baseline="30000" dirty="0"/>
              <a:t>* </a:t>
            </a:r>
            <a:r>
              <a:rPr lang="en-US" sz="6600" b="1" dirty="0"/>
              <a:t>Algorithm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212131" y="1980180"/>
            <a:ext cx="10979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G–cost</a:t>
            </a:r>
            <a:r>
              <a:rPr lang="en-US" sz="2400" dirty="0"/>
              <a:t>: The </a:t>
            </a:r>
            <a:r>
              <a:rPr lang="en-US" sz="2400" u="sng" dirty="0"/>
              <a:t>G–cost of </a:t>
            </a:r>
            <a:r>
              <a:rPr lang="en-US" sz="2400" i="1" u="sng" dirty="0"/>
              <a:t>Node</a:t>
            </a:r>
            <a:r>
              <a:rPr lang="en-US" sz="2400" u="sng" dirty="0"/>
              <a:t> </a:t>
            </a:r>
            <a:r>
              <a:rPr lang="en-US" sz="2400" i="1" u="sng" dirty="0"/>
              <a:t>X</a:t>
            </a:r>
            <a:r>
              <a:rPr lang="en-US" sz="2400" u="sng" dirty="0"/>
              <a:t> </a:t>
            </a:r>
            <a:r>
              <a:rPr lang="en-US" sz="2400" dirty="0"/>
              <a:t>on the grid is the </a:t>
            </a:r>
            <a:r>
              <a:rPr lang="en-US" sz="2400" u="sng" dirty="0"/>
              <a:t>distance</a:t>
            </a:r>
            <a:r>
              <a:rPr lang="en-US" sz="2400" dirty="0"/>
              <a:t> from the </a:t>
            </a:r>
            <a:r>
              <a:rPr lang="en-US" sz="2400" i="1" u="sng" dirty="0"/>
              <a:t>Start Node</a:t>
            </a:r>
            <a:r>
              <a:rPr lang="en-US" sz="2400" u="sng" dirty="0"/>
              <a:t> </a:t>
            </a:r>
            <a:r>
              <a:rPr lang="en-US" sz="2400" dirty="0"/>
              <a:t>to </a:t>
            </a:r>
            <a:r>
              <a:rPr lang="en-US" sz="2400" i="1" u="sng" dirty="0"/>
              <a:t>Node X</a:t>
            </a:r>
            <a:r>
              <a:rPr lang="en-US" sz="2400" i="1" dirty="0"/>
              <a:t>.</a:t>
            </a:r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03C14AE0-AFE9-EC35-5B6B-565D16FD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2494401"/>
            <a:ext cx="5086350" cy="38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0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A</a:t>
            </a:r>
            <a:r>
              <a:rPr lang="en-US" sz="6600" b="1" baseline="30000" dirty="0"/>
              <a:t>* </a:t>
            </a:r>
            <a:r>
              <a:rPr lang="en-US" sz="6600" b="1" dirty="0"/>
              <a:t>Algorithm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212131" y="1980180"/>
            <a:ext cx="10979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H–cost</a:t>
            </a:r>
            <a:r>
              <a:rPr lang="en-US" sz="2400" dirty="0"/>
              <a:t>: The </a:t>
            </a:r>
            <a:r>
              <a:rPr lang="en-US" sz="2400" u="sng" dirty="0"/>
              <a:t>H–cost of </a:t>
            </a:r>
            <a:r>
              <a:rPr lang="en-US" sz="2400" i="1" u="sng" dirty="0"/>
              <a:t>Node</a:t>
            </a:r>
            <a:r>
              <a:rPr lang="en-US" sz="2400" u="sng" dirty="0"/>
              <a:t> </a:t>
            </a:r>
            <a:r>
              <a:rPr lang="en-US" sz="2400" i="1" u="sng" dirty="0"/>
              <a:t>X</a:t>
            </a:r>
            <a:r>
              <a:rPr lang="en-US" sz="2400" u="sng" dirty="0"/>
              <a:t> </a:t>
            </a:r>
            <a:r>
              <a:rPr lang="en-US" sz="2400" dirty="0"/>
              <a:t>on the grid is the </a:t>
            </a:r>
            <a:r>
              <a:rPr lang="en-US" sz="2400" u="sng" dirty="0"/>
              <a:t>distance</a:t>
            </a:r>
            <a:r>
              <a:rPr lang="en-US" sz="2400" dirty="0"/>
              <a:t> from the </a:t>
            </a:r>
            <a:r>
              <a:rPr lang="en-US" sz="2400" i="1" u="sng" dirty="0"/>
              <a:t>Node X</a:t>
            </a:r>
            <a:r>
              <a:rPr lang="en-US" sz="2400" u="sng" dirty="0"/>
              <a:t> </a:t>
            </a:r>
            <a:r>
              <a:rPr lang="en-US" sz="2400" dirty="0"/>
              <a:t>to </a:t>
            </a:r>
            <a:r>
              <a:rPr lang="en-US" sz="2400" i="1" u="sng" dirty="0"/>
              <a:t>Goal Node</a:t>
            </a:r>
            <a:r>
              <a:rPr lang="en-US" sz="2400" i="1" dirty="0"/>
              <a:t>.</a:t>
            </a:r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C14AE0-AFE9-EC35-5B6B-565D16FD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2825" y="2494401"/>
            <a:ext cx="5086350" cy="38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9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/>
              <a:t>A</a:t>
            </a:r>
            <a:r>
              <a:rPr lang="en-US" sz="6600" b="1" baseline="30000" dirty="0"/>
              <a:t>* </a:t>
            </a:r>
            <a:r>
              <a:rPr lang="en-US" sz="6600" b="1" dirty="0"/>
              <a:t>Algorithm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8E0C-D149-67C0-8974-87B876777C1C}"/>
              </a:ext>
            </a:extLst>
          </p:cNvPr>
          <p:cNvSpPr txBox="1"/>
          <p:nvPr/>
        </p:nvSpPr>
        <p:spPr>
          <a:xfrm>
            <a:off x="1212131" y="1980180"/>
            <a:ext cx="109798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F–cost</a:t>
            </a:r>
            <a:r>
              <a:rPr lang="en-US" sz="2400" dirty="0"/>
              <a:t>: The </a:t>
            </a:r>
            <a:r>
              <a:rPr lang="en-US" sz="2400" u="sng" dirty="0"/>
              <a:t>H–cost of </a:t>
            </a:r>
            <a:r>
              <a:rPr lang="en-US" sz="2400" i="1" u="sng" dirty="0"/>
              <a:t>Node</a:t>
            </a:r>
            <a:r>
              <a:rPr lang="en-US" sz="2400" u="sng" dirty="0"/>
              <a:t> </a:t>
            </a:r>
            <a:r>
              <a:rPr lang="en-US" sz="2400" i="1" u="sng" dirty="0"/>
              <a:t>X</a:t>
            </a:r>
            <a:r>
              <a:rPr lang="en-US" sz="2400" u="sng" dirty="0"/>
              <a:t> </a:t>
            </a:r>
            <a:r>
              <a:rPr lang="en-US" sz="2400" dirty="0"/>
              <a:t>on the grid is the </a:t>
            </a:r>
            <a:r>
              <a:rPr lang="en-US" sz="2400" u="sng" dirty="0"/>
              <a:t>sum</a:t>
            </a:r>
            <a:r>
              <a:rPr lang="en-US" sz="2400" dirty="0"/>
              <a:t> of the </a:t>
            </a:r>
            <a:r>
              <a:rPr lang="en-US" sz="2400" i="1" u="sng" dirty="0"/>
              <a:t>G-cost of Node X </a:t>
            </a:r>
            <a:r>
              <a:rPr lang="en-US" sz="2400" dirty="0"/>
              <a:t>and the </a:t>
            </a:r>
            <a:r>
              <a:rPr lang="en-US" sz="2400" i="1" u="sng" dirty="0"/>
              <a:t>H-cost of Node X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i="1" u="sng" dirty="0"/>
          </a:p>
          <a:p>
            <a:pPr algn="ctr"/>
            <a:endParaRPr lang="en-US" sz="2400" i="1" u="sng" dirty="0"/>
          </a:p>
          <a:p>
            <a:pPr algn="ctr"/>
            <a:r>
              <a:rPr lang="en-US" sz="3600" b="1" i="1" dirty="0"/>
              <a:t>F-cost(X) = G-cost(X) + H-cost(X)</a:t>
            </a:r>
            <a:r>
              <a:rPr lang="en-US" sz="3600" b="1" i="1" u="sng" dirty="0"/>
              <a:t>  </a:t>
            </a:r>
            <a:endParaRPr lang="en-US" sz="3600" b="1" i="1" dirty="0"/>
          </a:p>
          <a:p>
            <a:pPr marL="457200" indent="-457200">
              <a:buFont typeface="+mj-lt"/>
              <a:buAutoNum type="arabicPeriod" startAt="3"/>
            </a:pPr>
            <a:endParaRPr lang="en-US" sz="2400" i="1" u="sng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355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0FE45-63DC-12EF-3BD2-1118E0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321E490-2FB0-023D-05FF-98E167171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66674"/>
            <a:ext cx="6213232" cy="2790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80AF850A-CE2E-2B07-718D-2927D3F42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2984747"/>
            <a:ext cx="5613197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DD1D425C-3026-2B05-F3CC-1A8C414DC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19" y="66674"/>
            <a:ext cx="5520869" cy="1674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0D20D9-E4C7-84CC-6EC0-C33ECD7AE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46528"/>
              </p:ext>
            </p:extLst>
          </p:nvPr>
        </p:nvGraphicFramePr>
        <p:xfrm>
          <a:off x="8335608" y="1993825"/>
          <a:ext cx="3129699" cy="421378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129699">
                  <a:extLst>
                    <a:ext uri="{9D8B030D-6E8A-4147-A177-3AD203B41FA5}">
                      <a16:colId xmlns:a16="http://schemas.microsoft.com/office/drawing/2014/main" val="2213388984"/>
                    </a:ext>
                  </a:extLst>
                </a:gridCol>
              </a:tblGrid>
              <a:tr h="4213782">
                <a:tc>
                  <a:txBody>
                    <a:bodyPr/>
                    <a:lstStyle/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</a:rPr>
                        <a:t>Structure</a:t>
                      </a:r>
                      <a:r>
                        <a:rPr lang="en-US" sz="2000" dirty="0">
                          <a:effectLst/>
                        </a:rPr>
                        <a:t> Node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{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Node</a:t>
                      </a:r>
                      <a:r>
                        <a:rPr lang="en-US" sz="2000" dirty="0">
                          <a:effectLst/>
                        </a:rPr>
                        <a:t> parent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row, col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gCost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hCost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fCost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bool</a:t>
                      </a:r>
                      <a:r>
                        <a:rPr lang="en-US" sz="2000" dirty="0">
                          <a:effectLst/>
                        </a:rPr>
                        <a:t> solid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bool</a:t>
                      </a:r>
                      <a:r>
                        <a:rPr lang="en-US" sz="2000" dirty="0">
                          <a:effectLst/>
                        </a:rPr>
                        <a:t> open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en-US" sz="2000" b="1" dirty="0">
                          <a:effectLst/>
                        </a:rPr>
                        <a:t>bool</a:t>
                      </a:r>
                      <a:r>
                        <a:rPr lang="en-US" sz="2000" dirty="0">
                          <a:effectLst/>
                        </a:rPr>
                        <a:t> checked</a:t>
                      </a:r>
                    </a:p>
                    <a:p>
                      <a:pPr indent="457200"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}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75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1EF74C9-D083-8F97-7B41-B0AD40FD0C58}"/>
              </a:ext>
            </a:extLst>
          </p:cNvPr>
          <p:cNvSpPr>
            <a:spLocks noGrp="1"/>
          </p:cNvSpPr>
          <p:nvPr/>
        </p:nvSpPr>
        <p:spPr>
          <a:xfrm>
            <a:off x="1038399" y="15984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Contents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4043B-5476-CC90-5127-3CE2BDB6B21F}"/>
              </a:ext>
            </a:extLst>
          </p:cNvPr>
          <p:cNvSpPr>
            <a:spLocks noGrp="1"/>
          </p:cNvSpPr>
          <p:nvPr/>
        </p:nvSpPr>
        <p:spPr>
          <a:xfrm>
            <a:off x="1038399" y="171897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Introduction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Design and Implementation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Demo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49014-2406-1D0A-8195-37CB5D73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78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04194E-95A7-D28F-2EEE-AF5054DE4FE4}"/>
              </a:ext>
            </a:extLst>
          </p:cNvPr>
          <p:cNvSpPr txBox="1"/>
          <p:nvPr/>
        </p:nvSpPr>
        <p:spPr>
          <a:xfrm>
            <a:off x="591128" y="2401124"/>
            <a:ext cx="10714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0" b="1" dirty="0"/>
              <a:t> Demo</a:t>
            </a:r>
            <a:endParaRPr lang="en-US" sz="8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0C815F-05C6-86FE-9AD4-D8DCAA99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6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A3569-254A-B709-935A-1803334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7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&amp;A - Trường Đại học Bà Rịa - Vũng Tàu">
            <a:extLst>
              <a:ext uri="{FF2B5EF4-FFF2-40B4-BE49-F238E27FC236}">
                <a16:creationId xmlns:a16="http://schemas.microsoft.com/office/drawing/2014/main" id="{DC991695-940B-4F49-1F15-CA70C061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001286"/>
            <a:ext cx="6275667" cy="28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E8687-BF88-DEA5-6364-21CF4214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866" y="787611"/>
            <a:ext cx="4575354" cy="1213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/>
              <a:t>THANK YOU!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A95C-2D06-EB0B-8818-D39DD997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C6F42-FCCC-333E-A754-2EBB5865ED50}"/>
              </a:ext>
            </a:extLst>
          </p:cNvPr>
          <p:cNvSpPr txBox="1"/>
          <p:nvPr/>
        </p:nvSpPr>
        <p:spPr>
          <a:xfrm>
            <a:off x="526470" y="2314959"/>
            <a:ext cx="105783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8800" b="1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92368-70C7-540B-B7B2-B5A139B1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1AF7-0C54-272B-5064-C5F0B6A3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Game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53C3F-CEBB-B407-C358-64144E79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C7A11-A347-40EE-8F00-EBD62FC8E818}"/>
              </a:ext>
            </a:extLst>
          </p:cNvPr>
          <p:cNvSpPr txBox="1"/>
          <p:nvPr/>
        </p:nvSpPr>
        <p:spPr>
          <a:xfrm>
            <a:off x="1206631" y="1932495"/>
            <a:ext cx="512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Simulating 2D Role-Playing Game (RPG) with Ruby is: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F6593-F655-4871-A332-442E673180A3}"/>
              </a:ext>
            </a:extLst>
          </p:cNvPr>
          <p:cNvSpPr txBox="1"/>
          <p:nvPr/>
        </p:nvSpPr>
        <p:spPr>
          <a:xfrm>
            <a:off x="1206631" y="2496962"/>
            <a:ext cx="6351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 game will spawn player in a world that call “middle earth”.</a:t>
            </a:r>
          </a:p>
          <a:p>
            <a:pPr>
              <a:buClr>
                <a:schemeClr val="accent1"/>
              </a:buClr>
            </a:pPr>
            <a:r>
              <a:rPr lang="en-US" dirty="0"/>
              <a:t>      Where there are Tiles that player can interact with.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A7543B-604F-44B4-A065-67FDA492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12" y="1932493"/>
            <a:ext cx="3849498" cy="35441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0110BE-28E0-4E6D-AEF8-ED4F62325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940" y="1932494"/>
            <a:ext cx="4036443" cy="3544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614CBE-F6EC-4AA1-B09B-215F4E04FB4F}"/>
              </a:ext>
            </a:extLst>
          </p:cNvPr>
          <p:cNvSpPr txBox="1"/>
          <p:nvPr/>
        </p:nvSpPr>
        <p:spPr>
          <a:xfrm>
            <a:off x="1206631" y="3338428"/>
            <a:ext cx="643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 Hero has to fight all the monsters in order to win the game.</a:t>
            </a:r>
          </a:p>
          <a:p>
            <a:pPr>
              <a:buClr>
                <a:schemeClr val="accent1"/>
              </a:buClr>
            </a:pPr>
            <a:r>
              <a:rPr lang="en-US" dirty="0"/>
              <a:t>      Or loose when the monsters slain the player.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FA3B5-C7CC-443F-AF60-6DBB7F824482}"/>
              </a:ext>
            </a:extLst>
          </p:cNvPr>
          <p:cNvSpPr txBox="1"/>
          <p:nvPr/>
        </p:nvSpPr>
        <p:spPr>
          <a:xfrm>
            <a:off x="1206631" y="4179894"/>
            <a:ext cx="5951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There will be item in the game that might help or hurt the </a:t>
            </a:r>
          </a:p>
          <a:p>
            <a:pPr>
              <a:buClr>
                <a:schemeClr val="accent1"/>
              </a:buClr>
            </a:pPr>
            <a:r>
              <a:rPr lang="en-US" dirty="0"/>
              <a:t>      Player.   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44DBA5-FB96-4830-BF6B-C14D0890C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940" y="1932492"/>
            <a:ext cx="4036443" cy="37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0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784-10D9-FB57-F783-3801C71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The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801-CDD7-F24D-FB91-1DA369AC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Movement: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We will play as the Hero, direct the hero with “AWSD” button.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Attacking: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Normal attacking (does not break stance of the monster) when pressing “J”.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Special skill (does break stance of the monster) when pressing “K”.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D4B-D1AA-3115-2113-0D63010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F4A50-BA8F-4D5C-911C-CAB3E6B3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71" y="2914578"/>
            <a:ext cx="600159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623B62-6285-4EFC-BB45-86FF0ADF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088" y="3429000"/>
            <a:ext cx="74305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8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784-10D9-FB57-F783-3801C71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The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801-CDD7-F24D-FB91-1DA369AC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Movement: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Random move.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Pursue move.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Attacking: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player in range they will try to attack the player.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Behavior: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 normal situation they will try to move, when the player in the attack range of itself, it will always try to attack the player.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D4B-D1AA-3115-2113-0D63010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3A286-9ED9-4258-B896-636C21EE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0" y="1763284"/>
            <a:ext cx="660701" cy="683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8D066-25E3-42F0-9C9E-C44C9F61B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653" y="1768271"/>
            <a:ext cx="853701" cy="678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7BD5E-3E9C-461F-8713-690E913D8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457" y="1763284"/>
            <a:ext cx="571320" cy="652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6AAFFE-4EAA-49D6-AE31-D634F0EFF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691" y="2472957"/>
            <a:ext cx="639018" cy="6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5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784-10D9-FB57-F783-3801C71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801-CDD7-F24D-FB91-1DA369AC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map itself contained tiles: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Wall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Fire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Water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Grass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Tree tile.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Ground tile.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Special tile: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Wall tile: prevent player and monsters from entering.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Fire tile: will damage the player.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Water tile: will heal the player.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D4B-D1AA-3115-2113-0D63010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6DF52-B821-4835-B1F4-9AC32626D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55" y="2886285"/>
            <a:ext cx="457200" cy="477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05F0B-547E-49CD-B29B-17D93A2D3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42" y="2886285"/>
            <a:ext cx="470964" cy="459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467180-770F-48C0-8377-94EB12B5E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93" y="2868495"/>
            <a:ext cx="477716" cy="477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19A492-FD5A-4B4E-BDB0-E56049966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96" y="2904075"/>
            <a:ext cx="459926" cy="4599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75FF82-20AD-4D3F-A93C-15027C84D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509" y="2906801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F01012-CB8F-46A2-BDA8-38F11B304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52" y="2904075"/>
            <a:ext cx="477715" cy="4777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857BE8-E605-47CD-971D-838DB12B9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3154" y="2743337"/>
            <a:ext cx="477716" cy="6856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29C0AF-28AC-42F9-BD50-0A10E550C4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83" y="2951284"/>
            <a:ext cx="477716" cy="4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784-10D9-FB57-F783-3801C71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801-CDD7-F24D-FB91-1DA369AC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items can be obtained by: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Talking to NPC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Opening chests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Items in the game: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Meat: will heal player when consumed.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Spoiled Meat: will hurt the player when being consumed.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Potion: will raise the attack damage of the player.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D4B-D1AA-3115-2113-0D63010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7FF5C-D7E8-4BBB-BEBB-88019E12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361" y="2259252"/>
            <a:ext cx="405138" cy="889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11554-3FE7-4C8C-9B08-0A178C1C6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41" y="2334721"/>
            <a:ext cx="1264571" cy="739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103636-2B66-40EE-BD45-E2B4BEA6D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52" y="3353164"/>
            <a:ext cx="523948" cy="419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6126EB-2564-4317-B864-5B2350C56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10" y="3772322"/>
            <a:ext cx="523948" cy="3405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729862-84F2-49D1-9030-87FEB7A5A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112888"/>
            <a:ext cx="463297" cy="5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9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605E-74B6-DACC-0F19-5EB99277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Why Ruby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F010-7763-D639-9892-6975F329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The ruby language it self is a close to human language, so it is very easy to code and understand.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Ruby is an object-oriented language which help us in developing class in the game easily.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The language came with the ruby2d, it help a lot when comes to handle game loop, animation, interaction between monster and player.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FCD51-EDD9-C222-157A-1E277817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675</TotalTime>
  <Words>783</Words>
  <Application>Microsoft Office PowerPoint</Application>
  <PresentationFormat>Widescreen</PresentationFormat>
  <Paragraphs>155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Times New Roman</vt:lpstr>
      <vt:lpstr>Wingdings</vt:lpstr>
      <vt:lpstr>Retrospect</vt:lpstr>
      <vt:lpstr>Simulating 2D Role-Playing Game (RPG) with Ruby</vt:lpstr>
      <vt:lpstr>PowerPoint Presentation</vt:lpstr>
      <vt:lpstr>PowerPoint Presentation</vt:lpstr>
      <vt:lpstr>Game Context</vt:lpstr>
      <vt:lpstr>The Player</vt:lpstr>
      <vt:lpstr>The Monsters</vt:lpstr>
      <vt:lpstr>The Map</vt:lpstr>
      <vt:lpstr>The Items</vt:lpstr>
      <vt:lpstr>Why Ruby</vt:lpstr>
      <vt:lpstr>PowerPoint Presentation</vt:lpstr>
      <vt:lpstr>Game Loop</vt:lpstr>
      <vt:lpstr>Collision Detection</vt:lpstr>
      <vt:lpstr>Collision Detection (cont)</vt:lpstr>
      <vt:lpstr>Finding The Shortest Path</vt:lpstr>
      <vt:lpstr>A* Algorithm</vt:lpstr>
      <vt:lpstr>A* Algorithm (cont)</vt:lpstr>
      <vt:lpstr>A* Algorithm (cont)</vt:lpstr>
      <vt:lpstr>A* Algorithm (cont)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GAME</dc:title>
  <dc:creator>Ta Duc Duy 20210268</dc:creator>
  <cp:lastModifiedBy>Ta Duc Duy 20210268</cp:lastModifiedBy>
  <cp:revision>35</cp:revision>
  <dcterms:created xsi:type="dcterms:W3CDTF">2024-05-18T11:56:53Z</dcterms:created>
  <dcterms:modified xsi:type="dcterms:W3CDTF">2024-08-19T13:15:21Z</dcterms:modified>
</cp:coreProperties>
</file>