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58" r:id="rId4"/>
    <p:sldId id="266" r:id="rId5"/>
    <p:sldId id="259" r:id="rId6"/>
    <p:sldId id="271" r:id="rId7"/>
    <p:sldId id="276" r:id="rId8"/>
    <p:sldId id="277" r:id="rId9"/>
    <p:sldId id="273" r:id="rId10"/>
    <p:sldId id="282" r:id="rId11"/>
    <p:sldId id="283" r:id="rId12"/>
    <p:sldId id="284" r:id="rId13"/>
    <p:sldId id="267" r:id="rId14"/>
    <p:sldId id="285" r:id="rId15"/>
    <p:sldId id="286" r:id="rId16"/>
    <p:sldId id="289" r:id="rId17"/>
    <p:sldId id="287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1" r:id="rId29"/>
    <p:sldId id="268" r:id="rId30"/>
    <p:sldId id="302" r:id="rId31"/>
    <p:sldId id="303" r:id="rId32"/>
    <p:sldId id="280" r:id="rId33"/>
    <p:sldId id="279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D58C-28EB-422B-8CC4-2EF5EFC21F73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45A59-5EBE-49ED-ACC9-5098B4DA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45A59-5EBE-49ED-ACC9-5098B4DA5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45A59-5EBE-49ED-ACC9-5098B4DA5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3CF8-030B-34FE-7FF8-3DE8CF1F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8938" y="6492875"/>
            <a:ext cx="463062" cy="365125"/>
          </a:xfrm>
        </p:spPr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logo of a roman soldier&#10;&#10;Description automatically generated">
            <a:extLst>
              <a:ext uri="{FF2B5EF4-FFF2-40B4-BE49-F238E27FC236}">
                <a16:creationId xmlns:a16="http://schemas.microsoft.com/office/drawing/2014/main" id="{DBBCA2CB-DBDE-559B-C84C-4EEF700E36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625" cy="1896425"/>
          </a:xfrm>
          <a:prstGeom prst="rect">
            <a:avLst/>
          </a:prstGeom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F21ACADA-36EE-7615-899E-F597FD58E4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5461" y="2031756"/>
            <a:ext cx="11576539" cy="94396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236640-CB06-556F-AAB7-3B1FF02F909F}"/>
              </a:ext>
            </a:extLst>
          </p:cNvPr>
          <p:cNvSpPr txBox="1">
            <a:spLocks/>
          </p:cNvSpPr>
          <p:nvPr userDrawn="1"/>
        </p:nvSpPr>
        <p:spPr>
          <a:xfrm>
            <a:off x="5073894" y="1393154"/>
            <a:ext cx="6886575" cy="6858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– CS3332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687932-C12E-2096-0B3D-5AF8614D290D}"/>
              </a:ext>
            </a:extLst>
          </p:cNvPr>
          <p:cNvSpPr txBox="1">
            <a:spLocks/>
          </p:cNvSpPr>
          <p:nvPr userDrawn="1"/>
        </p:nvSpPr>
        <p:spPr>
          <a:xfrm>
            <a:off x="0" y="2345581"/>
            <a:ext cx="12192000" cy="131093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3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E102-DBEE-E2D1-D9AA-ADCEF364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669B2-B469-EBF5-0489-52CF37830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2862-82E9-01EC-2E77-1F98929D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C0BA9-E6E5-3001-3879-698C1086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AB47F-8708-AB69-2D46-91E10765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FAC5-24D1-89B8-DD1B-09A62ADC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835-9DB9-0BBD-012C-51FA43E6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D3F61-8101-4419-EB5B-28A6D9A0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226EF-467B-41EB-0018-D9F4AA25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39DD-44AC-EC31-418D-6389E39C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7AF0-7FA7-41AD-7AF1-67EBFDCC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D85D9-5FC0-4281-2AA8-88904362F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63EA6-3FED-FC6E-F760-80307455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E5C1-CBC0-3B84-B5FC-835B4652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ACCB-2299-8C28-D329-7BA615DB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F806-7E75-DE16-EF24-E03C1BBB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05C5-0DCD-3B82-043E-F35AE602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11" y="208330"/>
            <a:ext cx="10515600" cy="7427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C520-7127-D267-4948-710BBD40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1" y="1285876"/>
            <a:ext cx="11605114" cy="4910138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q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4BD4-F0A4-BF55-4CC1-AD6F1199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325" y="6475161"/>
            <a:ext cx="447675" cy="365125"/>
          </a:xfrm>
        </p:spPr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1587AB-8C80-DE75-3EF5-1965504F5A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5461" y="964956"/>
            <a:ext cx="5486400" cy="94396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8" name="Picture 7" descr="A logo of a roman soldier&#10;&#10;Description automatically generated">
            <a:extLst>
              <a:ext uri="{FF2B5EF4-FFF2-40B4-BE49-F238E27FC236}">
                <a16:creationId xmlns:a16="http://schemas.microsoft.com/office/drawing/2014/main" id="{5B69E97A-FEBE-5ED2-CBEE-B7C23D9A0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347"/>
            <a:ext cx="708514" cy="8549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B4D941-A2FE-6A9C-0C5C-CEBD31EAB532}"/>
              </a:ext>
            </a:extLst>
          </p:cNvPr>
          <p:cNvCxnSpPr>
            <a:cxnSpLocks/>
          </p:cNvCxnSpPr>
          <p:nvPr userDrawn="1"/>
        </p:nvCxnSpPr>
        <p:spPr>
          <a:xfrm>
            <a:off x="847725" y="6475161"/>
            <a:ext cx="1127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67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25E-E2A3-E358-238F-B65FC82D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7602"/>
            <a:ext cx="10515600" cy="1301623"/>
          </a:xfrm>
        </p:spPr>
        <p:txBody>
          <a:bodyPr anchor="b"/>
          <a:lstStyle>
            <a:lvl1pPr>
              <a:defRPr sz="60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7BA3-BC6A-9025-DFA0-AE37FC7EC6C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504953"/>
            <a:ext cx="10515600" cy="458469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Font typeface="+mj-lt"/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First Content</a:t>
            </a:r>
          </a:p>
          <a:p>
            <a:pPr lvl="0"/>
            <a:r>
              <a:rPr lang="en-US" dirty="0"/>
              <a:t>Second Content</a:t>
            </a:r>
          </a:p>
          <a:p>
            <a:pPr lvl="0"/>
            <a:r>
              <a:rPr lang="en-US" dirty="0"/>
              <a:t>Third Content</a:t>
            </a:r>
          </a:p>
          <a:p>
            <a:pPr lvl="0"/>
            <a:r>
              <a:rPr lang="en-US" dirty="0"/>
              <a:t>Fourth Content</a:t>
            </a:r>
          </a:p>
          <a:p>
            <a:pPr lvl="0"/>
            <a:r>
              <a:rPr lang="en-US" dirty="0"/>
              <a:t>Fifth Content</a:t>
            </a:r>
          </a:p>
          <a:p>
            <a:pPr lvl="1"/>
            <a:endParaRPr lang="en-US" dirty="0"/>
          </a:p>
        </p:txBody>
      </p:sp>
      <p:pic>
        <p:nvPicPr>
          <p:cNvPr id="7" name="Picture 6" descr="A logo of a roman soldier&#10;&#10;Description automatically generated">
            <a:extLst>
              <a:ext uri="{FF2B5EF4-FFF2-40B4-BE49-F238E27FC236}">
                <a16:creationId xmlns:a16="http://schemas.microsoft.com/office/drawing/2014/main" id="{F5AE25AC-F0FB-544D-DA04-89556B4A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347"/>
            <a:ext cx="708514" cy="8549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3A5FF-4301-759B-6A28-EBAC8B9F48B8}"/>
              </a:ext>
            </a:extLst>
          </p:cNvPr>
          <p:cNvCxnSpPr>
            <a:cxnSpLocks/>
          </p:cNvCxnSpPr>
          <p:nvPr userDrawn="1"/>
        </p:nvCxnSpPr>
        <p:spPr>
          <a:xfrm>
            <a:off x="847725" y="6475161"/>
            <a:ext cx="1127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4001F9-FC88-BD60-8AEC-9E9D6C4D27C2}"/>
              </a:ext>
            </a:extLst>
          </p:cNvPr>
          <p:cNvSpPr txBox="1">
            <a:spLocks/>
          </p:cNvSpPr>
          <p:nvPr userDrawn="1"/>
        </p:nvSpPr>
        <p:spPr>
          <a:xfrm>
            <a:off x="11744325" y="6475161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9A11EE-9B7A-47DE-97C1-98229814A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82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7986-B532-0D86-11BF-0248051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B030-C2DD-5766-26A4-7586F6090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AC3BB-CE86-5490-8F86-CFCC24965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08179-BA3D-EC10-272C-1A0150D6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3DC8-D839-3973-2D21-11213EAF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BA19-38A8-5DAB-FCA1-2D22E5E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5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AE6C-8CA7-7E98-8681-508EDFF1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320F0-DA24-B6B6-F341-761CCE0D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CB636-B362-D3F0-310A-81FA3A75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FD77-AEB8-D8A2-E52C-0E5BD300D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B58DD-7E07-ADCF-A2EA-194B01D38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CAAB0-A2E8-5642-10CB-B4E955C7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97273-657F-58CC-49DD-EA02EA3B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1D2EB-6333-5DEE-3D07-EC6F7909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97-72AB-9FBD-7AA8-D1F1A2F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62CC3-3E7D-A933-CE6D-40410C5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C7586-B024-779A-36DA-05C1B54C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6931-1591-C13D-AAC6-78D2F7A1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25E-E2A3-E358-238F-B65FC82D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" y="659426"/>
            <a:ext cx="12019083" cy="4835766"/>
          </a:xfrm>
        </p:spPr>
        <p:txBody>
          <a:bodyPr anchor="ctr"/>
          <a:lstStyle>
            <a:lvl1pPr algn="ctr">
              <a:defRPr sz="6000"/>
            </a:lvl1pPr>
          </a:lstStyle>
          <a:p>
            <a:endParaRPr lang="en-US" dirty="0"/>
          </a:p>
        </p:txBody>
      </p:sp>
      <p:pic>
        <p:nvPicPr>
          <p:cNvPr id="7" name="Picture 6" descr="A logo of a roman soldier&#10;&#10;Description automatically generated">
            <a:extLst>
              <a:ext uri="{FF2B5EF4-FFF2-40B4-BE49-F238E27FC236}">
                <a16:creationId xmlns:a16="http://schemas.microsoft.com/office/drawing/2014/main" id="{F5AE25AC-F0FB-544D-DA04-89556B4A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347"/>
            <a:ext cx="708514" cy="8549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3A5FF-4301-759B-6A28-EBAC8B9F48B8}"/>
              </a:ext>
            </a:extLst>
          </p:cNvPr>
          <p:cNvCxnSpPr>
            <a:cxnSpLocks/>
          </p:cNvCxnSpPr>
          <p:nvPr userDrawn="1"/>
        </p:nvCxnSpPr>
        <p:spPr>
          <a:xfrm>
            <a:off x="847725" y="6475161"/>
            <a:ext cx="1127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4001F9-FC88-BD60-8AEC-9E9D6C4D27C2}"/>
              </a:ext>
            </a:extLst>
          </p:cNvPr>
          <p:cNvSpPr txBox="1">
            <a:spLocks/>
          </p:cNvSpPr>
          <p:nvPr userDrawn="1"/>
        </p:nvSpPr>
        <p:spPr>
          <a:xfrm>
            <a:off x="11744325" y="6475161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9A11EE-9B7A-47DE-97C1-98229814A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FAF0A-91F5-0ECD-5E7B-A7ACE672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EE88F-8D8D-8AC2-0C2D-E77B9038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05098-536C-597D-D1C5-9BEE4A87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EE40-168A-445C-1950-89F6F096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CF4D-3445-CE8A-57FA-043F69C4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E245-6171-419D-5936-098A1D7C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ED75-DC5B-222A-1930-B6B8E1E5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0A47-B2A3-4864-87AD-8A8CBB1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71160-C7B7-EF35-B131-B9ACEE10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E9424-6B09-1092-5089-B36C0086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1A348-319A-6200-15FB-0BBD79DD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A13E-18BE-90F0-09DE-4BA00C6B6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EF11-DF18-771C-4262-068D5859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B211-C485-4D1D-B5A2-276C7933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A11EE-9B7A-47DE-97C1-98229814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7E6312-9C33-7ACB-4173-3E44327BC06A}"/>
              </a:ext>
            </a:extLst>
          </p:cNvPr>
          <p:cNvSpPr txBox="1">
            <a:spLocks/>
          </p:cNvSpPr>
          <p:nvPr/>
        </p:nvSpPr>
        <p:spPr>
          <a:xfrm>
            <a:off x="0" y="2319866"/>
            <a:ext cx="12049125" cy="110913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algn="just" eaLnBrk="1" hangingPunct="1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</a:t>
            </a:r>
          </a:p>
          <a:p>
            <a:pPr algn="just" eaLnBrk="1" hangingPunct="1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Library Management Software of HUST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7C4BA-3A00-504F-D6D3-4773D6DF979B}"/>
              </a:ext>
            </a:extLst>
          </p:cNvPr>
          <p:cNvSpPr txBox="1"/>
          <p:nvPr/>
        </p:nvSpPr>
        <p:spPr>
          <a:xfrm>
            <a:off x="0" y="3727803"/>
            <a:ext cx="11887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>
              <a:lnSpc>
                <a:spcPct val="150000"/>
              </a:lnSpc>
            </a:pPr>
            <a:r>
              <a:rPr lang="en-US" b="1" dirty="0"/>
              <a:t>Group 1:</a:t>
            </a:r>
            <a:r>
              <a:rPr lang="en-US" dirty="0"/>
              <a:t>		Ta Duc Duy – 1624634</a:t>
            </a:r>
          </a:p>
          <a:p>
            <a:pPr lvl="8">
              <a:lnSpc>
                <a:spcPct val="150000"/>
              </a:lnSpc>
            </a:pPr>
            <a:r>
              <a:rPr lang="en-US" dirty="0"/>
              <a:t>		Tran Hai Minh – 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1642853</a:t>
            </a:r>
            <a:endParaRPr lang="en-US" dirty="0"/>
          </a:p>
          <a:p>
            <a:pPr lvl="8">
              <a:lnSpc>
                <a:spcPct val="150000"/>
              </a:lnSpc>
            </a:pPr>
            <a:r>
              <a:rPr lang="en-US" dirty="0"/>
              <a:t>		Le Duc Tuyen – </a:t>
            </a: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1624790</a:t>
            </a:r>
            <a:r>
              <a:rPr lang="en-US" dirty="0"/>
              <a:t>	</a:t>
            </a:r>
          </a:p>
          <a:p>
            <a:pPr lvl="8">
              <a:lnSpc>
                <a:spcPct val="150000"/>
              </a:lnSpc>
            </a:pPr>
            <a:r>
              <a:rPr lang="en-US" dirty="0"/>
              <a:t>		Truong Thanh Hung – 1624817 </a:t>
            </a:r>
          </a:p>
          <a:p>
            <a:pPr lvl="8">
              <a:lnSpc>
                <a:spcPct val="150000"/>
              </a:lnSpc>
            </a:pPr>
            <a:r>
              <a:rPr lang="en-US" dirty="0"/>
              <a:t>		Vu Duy Hao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1628402</a:t>
            </a:r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 lvl="8">
              <a:lnSpc>
                <a:spcPct val="150000"/>
              </a:lnSpc>
            </a:pPr>
            <a:r>
              <a:rPr lang="en-US" b="1" dirty="0"/>
              <a:t>Lecturer: </a:t>
            </a:r>
            <a:r>
              <a:rPr lang="en-US" dirty="0"/>
              <a:t>	Dr. Du Dinh Vien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7146C-BDEB-F36E-40DB-2B58B202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1" y="1121790"/>
            <a:ext cx="11605114" cy="5074224"/>
          </a:xfrm>
        </p:spPr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Use Case Summary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F9120F-1DC0-290F-93FF-025156CB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5002"/>
              </p:ext>
            </p:extLst>
          </p:nvPr>
        </p:nvGraphicFramePr>
        <p:xfrm>
          <a:off x="2135695" y="1885508"/>
          <a:ext cx="8127999" cy="4445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4259">
                  <a:extLst>
                    <a:ext uri="{9D8B030D-6E8A-4147-A177-3AD203B41FA5}">
                      <a16:colId xmlns:a16="http://schemas.microsoft.com/office/drawing/2014/main" val="3966142089"/>
                    </a:ext>
                  </a:extLst>
                </a:gridCol>
                <a:gridCol w="4264407">
                  <a:extLst>
                    <a:ext uri="{9D8B030D-6E8A-4147-A177-3AD203B41FA5}">
                      <a16:colId xmlns:a16="http://schemas.microsoft.com/office/drawing/2014/main" val="24883416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707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new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7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3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6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05524"/>
                  </a:ext>
                </a:extLst>
              </a:tr>
              <a:tr h="315695">
                <a:tc>
                  <a:txBody>
                    <a:bodyPr/>
                    <a:lstStyle/>
                    <a:p>
                      <a:r>
                        <a:rPr lang="en-US" dirty="0"/>
                        <a:t>UC-07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profile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Ask for borrowing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9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all personal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personal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0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2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1" y="1121790"/>
            <a:ext cx="11605114" cy="5074224"/>
          </a:xfrm>
        </p:spPr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Use Case Summary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F9120F-1DC0-290F-93FF-025156CB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3697"/>
              </p:ext>
            </p:extLst>
          </p:nvPr>
        </p:nvGraphicFramePr>
        <p:xfrm>
          <a:off x="2135695" y="1885508"/>
          <a:ext cx="8127999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4259">
                  <a:extLst>
                    <a:ext uri="{9D8B030D-6E8A-4147-A177-3AD203B41FA5}">
                      <a16:colId xmlns:a16="http://schemas.microsoft.com/office/drawing/2014/main" val="3966142089"/>
                    </a:ext>
                  </a:extLst>
                </a:gridCol>
                <a:gridCol w="4264407">
                  <a:extLst>
                    <a:ext uri="{9D8B030D-6E8A-4147-A177-3AD203B41FA5}">
                      <a16:colId xmlns:a16="http://schemas.microsoft.com/office/drawing/2014/main" val="24883416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707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personal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7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book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3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6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9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Unban 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0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6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1" y="1121790"/>
            <a:ext cx="11605114" cy="5074224"/>
          </a:xfrm>
        </p:spPr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Use Case Summary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F9120F-1DC0-290F-93FF-025156CB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89192"/>
              </p:ext>
            </p:extLst>
          </p:nvPr>
        </p:nvGraphicFramePr>
        <p:xfrm>
          <a:off x="2135695" y="1885508"/>
          <a:ext cx="8127999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4259">
                  <a:extLst>
                    <a:ext uri="{9D8B030D-6E8A-4147-A177-3AD203B41FA5}">
                      <a16:colId xmlns:a16="http://schemas.microsoft.com/office/drawing/2014/main" val="3966142089"/>
                    </a:ext>
                  </a:extLst>
                </a:gridCol>
                <a:gridCol w="4264407">
                  <a:extLst>
                    <a:ext uri="{9D8B030D-6E8A-4147-A177-3AD203B41FA5}">
                      <a16:colId xmlns:a16="http://schemas.microsoft.com/office/drawing/2014/main" val="24883416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707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history of borrowing and returning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Hust</a:t>
                      </a:r>
                      <a:r>
                        <a:rPr lang="en-US" dirty="0"/>
                        <a:t> Student,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requests to borrow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7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requests to borrow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3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6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report and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0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2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942D-8D31-2967-30C1-D97E45F1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b="1" dirty="0"/>
              <a:t>Design &amp;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6284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-457200">
              <a:lnSpc>
                <a:spcPct val="150000"/>
              </a:lnSpc>
            </a:pPr>
            <a:r>
              <a:rPr lang="en-US" b="1" dirty="0"/>
              <a:t>Overall System Architectures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The system is designed follow by some Models and Patterns: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Model – Control – View (MVC): </a:t>
            </a:r>
            <a:r>
              <a:rPr lang="en-US" dirty="0"/>
              <a:t>A model that is design to separate an application into three interconnected components that are </a:t>
            </a:r>
            <a:r>
              <a:rPr lang="en-US" b="1" dirty="0"/>
              <a:t>Model</a:t>
            </a:r>
            <a:r>
              <a:rPr lang="en-US" dirty="0"/>
              <a:t>, </a:t>
            </a:r>
            <a:r>
              <a:rPr lang="en-US" b="1" dirty="0"/>
              <a:t>View</a:t>
            </a:r>
            <a:r>
              <a:rPr lang="en-US" dirty="0"/>
              <a:t>, </a:t>
            </a:r>
            <a:r>
              <a:rPr lang="en-US" b="1" dirty="0"/>
              <a:t>Control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Repository Pattern</a:t>
            </a:r>
            <a:r>
              <a:rPr lang="en-US" dirty="0"/>
              <a:t>: A structural that help separate business logic and data logic.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Singleton Pattern</a:t>
            </a:r>
            <a:r>
              <a:rPr lang="en-US" dirty="0"/>
              <a:t>: a design that has only one instance throughout the application and provides a global points of access to that instance.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Model – Control – View (MVC) model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Model</a:t>
            </a:r>
            <a:r>
              <a:rPr lang="en-US" dirty="0"/>
              <a:t>: Handling the object and data.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View</a:t>
            </a:r>
            <a:r>
              <a:rPr lang="en-US" dirty="0"/>
              <a:t>: Handling the UI we interact.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Control</a:t>
            </a:r>
            <a:r>
              <a:rPr lang="en-US" dirty="0"/>
              <a:t>: Processing and controlling the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interaction between the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Model</a:t>
            </a:r>
            <a:r>
              <a:rPr lang="en-US" dirty="0"/>
              <a:t>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Model View Controller architecture in Programming">
            <a:extLst>
              <a:ext uri="{FF2B5EF4-FFF2-40B4-BE49-F238E27FC236}">
                <a16:creationId xmlns:a16="http://schemas.microsoft.com/office/drawing/2014/main" id="{CD67AF6E-30E1-461A-8538-DE8E005AF9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58" y="4435470"/>
            <a:ext cx="3155065" cy="176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41A29D-F518-0DFA-B0EC-76E1AA9E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13" y="4162245"/>
            <a:ext cx="2692478" cy="2678041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EB149B-1826-32A7-F841-556E24F13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13" y="1018995"/>
            <a:ext cx="269247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Model – Control – View (MVC)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We chose this model to build the Project cause: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model help us to dealt with one at a time.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maintain, testing and improvement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Repository Pattern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The Repository Pattern is the between layer of Business logic and Data logic.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This help to separate Business logic and Data logic, for a cleaner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1958C-6CCA-4725-BAC6-B8273608BE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4249" y="2571901"/>
            <a:ext cx="5851021" cy="25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Singleton Pattern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The Singleton Pattern is a design that ensure a class has only one instance throughout the application and provides a global point of access to that instance.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Three key Components: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Private Static Instance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Private Constructors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Public Static method</a:t>
            </a:r>
            <a:r>
              <a:rPr lang="en-US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20051-7E09-4103-8F9B-0434C98F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39" y="4152899"/>
            <a:ext cx="32575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1F172-BDA0-42AF-9BBC-C083A434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38" y="3429000"/>
            <a:ext cx="3483733" cy="27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Singleton Pattern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The advantages of Singleton Pattern: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 Memory Usage.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Consistency.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Global access 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40C-CAD3-880C-3086-0446DEBF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2013-DD8D-75FE-53DE-C9FCC390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B35D68-2634-4821-8974-7D91EF1A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46273"/>
              </p:ext>
            </p:extLst>
          </p:nvPr>
        </p:nvGraphicFramePr>
        <p:xfrm>
          <a:off x="140677" y="1408983"/>
          <a:ext cx="11915332" cy="360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265">
                  <a:extLst>
                    <a:ext uri="{9D8B030D-6E8A-4147-A177-3AD203B41FA5}">
                      <a16:colId xmlns:a16="http://schemas.microsoft.com/office/drawing/2014/main" val="1681453209"/>
                    </a:ext>
                  </a:extLst>
                </a:gridCol>
                <a:gridCol w="2475913">
                  <a:extLst>
                    <a:ext uri="{9D8B030D-6E8A-4147-A177-3AD203B41FA5}">
                      <a16:colId xmlns:a16="http://schemas.microsoft.com/office/drawing/2014/main" val="254717769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122128477"/>
                    </a:ext>
                  </a:extLst>
                </a:gridCol>
                <a:gridCol w="5992834">
                  <a:extLst>
                    <a:ext uri="{9D8B030D-6E8A-4147-A177-3AD203B41FA5}">
                      <a16:colId xmlns:a16="http://schemas.microsoft.com/office/drawing/2014/main" val="1943662469"/>
                    </a:ext>
                  </a:extLst>
                </a:gridCol>
              </a:tblGrid>
              <a:tr h="440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Contributed Tasks</a:t>
                      </a:r>
                      <a:endParaRPr lang="vi-V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389143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 Duc Duy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Collect input requirements, write report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3497"/>
                  </a:ext>
                </a:extLst>
              </a:tr>
              <a:tr h="759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 Hai Minh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Coder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Implement use cases: </a:t>
                      </a:r>
                      <a:r>
                        <a:rPr lang="en-US" b="1" dirty="0"/>
                        <a:t>UC-09, UC-10, UC-11, UC-12, UC-23, UC-24, UC-25, UC-26, UC-27, UC-28</a:t>
                      </a:r>
                      <a:endParaRPr lang="vi-V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761970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 Duc Tuyen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Tester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Design test cases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90577"/>
                  </a:ext>
                </a:extLst>
              </a:tr>
              <a:tr h="759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Truong Thanh Hung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Coder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Implement use cases: </a:t>
                      </a:r>
                      <a:r>
                        <a:rPr lang="en-US" b="1" dirty="0"/>
                        <a:t>UC-13, UC-14, UC-15, UC-16, UC-17, UC-18, UC-19, UC-20, UC-21, UC-22, UC-23</a:t>
                      </a:r>
                      <a:endParaRPr lang="vi-V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036954"/>
                  </a:ext>
                </a:extLst>
              </a:tr>
              <a:tr h="759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Vu Duy Hao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Coder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Implement use cases: </a:t>
                      </a:r>
                      <a:r>
                        <a:rPr lang="en-US" b="1" dirty="0"/>
                        <a:t>UC-01, UC-02, UC-03, UC-04, UC-05, UC-06, UC-07, UC-08</a:t>
                      </a:r>
                      <a:endParaRPr lang="vi-V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8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91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2.1.  System 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Database Design</a:t>
            </a:r>
          </a:p>
          <a:p>
            <a:pPr indent="-457200">
              <a:lnSpc>
                <a:spcPct val="150000"/>
              </a:lnSpc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546B9C-871E-49C3-89FC-F4E79138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47" y="1242716"/>
            <a:ext cx="6844564" cy="49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 new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C:\Users\Acer\AppData\Local\Microsoft\Windows\INetCache\Content.MSO\1960D416.tmp">
            <a:extLst>
              <a:ext uri="{FF2B5EF4-FFF2-40B4-BE49-F238E27FC236}">
                <a16:creationId xmlns:a16="http://schemas.microsoft.com/office/drawing/2014/main" id="{F644894A-2616-580D-42A0-DD2910145F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28" y="1725105"/>
            <a:ext cx="4181009" cy="468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AC23E-D12D-3381-2EA1-D583B195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4" y="1783803"/>
            <a:ext cx="6379606" cy="46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 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 descr="C:\Users\Acer\AppData\Local\Microsoft\Windows\INetCache\Content.MSO\EC0D5094.tmp">
            <a:extLst>
              <a:ext uri="{FF2B5EF4-FFF2-40B4-BE49-F238E27FC236}">
                <a16:creationId xmlns:a16="http://schemas.microsoft.com/office/drawing/2014/main" id="{8479F6BE-0DC1-B897-5134-E24574B901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3" y="1701456"/>
            <a:ext cx="4085228" cy="480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0332F-DB01-136E-EC66-9F2E05B39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18" y="1701456"/>
            <a:ext cx="6444172" cy="47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Reset password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 descr="C:\Users\Acer\AppData\Local\Microsoft\Windows\INetCache\Content.MSO\8A38C7C2.tmp">
            <a:extLst>
              <a:ext uri="{FF2B5EF4-FFF2-40B4-BE49-F238E27FC236}">
                <a16:creationId xmlns:a16="http://schemas.microsoft.com/office/drawing/2014/main" id="{A5735FD4-86A8-4957-21B5-3477BB11FC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82" y="1743807"/>
            <a:ext cx="4688982" cy="472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E59C8-F355-9923-EA93-1A3A4E08F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54" y="1740037"/>
            <a:ext cx="5701380" cy="4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password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 descr="C:\Users\Acer\AppData\Local\Microsoft\Windows\INetCache\Content.MSO\2FA24344.tmp">
            <a:extLst>
              <a:ext uri="{FF2B5EF4-FFF2-40B4-BE49-F238E27FC236}">
                <a16:creationId xmlns:a16="http://schemas.microsoft.com/office/drawing/2014/main" id="{E1935735-AFB0-8E65-BEEE-86D4FA8627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9" y="1681573"/>
            <a:ext cx="4422252" cy="479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9F542-97AF-2C45-7CFE-1A4653BC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53" y="1572718"/>
            <a:ext cx="5751536" cy="49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Ask for borrowing book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 descr="C:\Users\Acer\AppData\Local\Microsoft\Windows\INetCache\Content.MSO\8EC947F5.tmp">
            <a:extLst>
              <a:ext uri="{FF2B5EF4-FFF2-40B4-BE49-F238E27FC236}">
                <a16:creationId xmlns:a16="http://schemas.microsoft.com/office/drawing/2014/main" id="{739D3C8B-1122-AE71-B82F-D70D0E6BE7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82" y="1772239"/>
            <a:ext cx="3914625" cy="470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34A11-17E7-7148-1D2C-36FDBBA8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57" y="1740165"/>
            <a:ext cx="6369568" cy="47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Issue book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C:\Users\Acer\AppData\Local\Microsoft\Windows\INetCache\Content.MSO\8C0DD8EF.tmp">
            <a:extLst>
              <a:ext uri="{FF2B5EF4-FFF2-40B4-BE49-F238E27FC236}">
                <a16:creationId xmlns:a16="http://schemas.microsoft.com/office/drawing/2014/main" id="{A21AE276-A0A9-882C-925C-9CDE03B055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1" y="1700785"/>
            <a:ext cx="4420297" cy="477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489E5-8EAE-271B-D3EF-BA256698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14" y="1696825"/>
            <a:ext cx="5821693" cy="46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1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Return book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C:\Users\Acer\AppData\Local\Microsoft\Windows\INetCache\Content.MSO\C8918E8E.tmp">
            <a:extLst>
              <a:ext uri="{FF2B5EF4-FFF2-40B4-BE49-F238E27FC236}">
                <a16:creationId xmlns:a16="http://schemas.microsoft.com/office/drawing/2014/main" id="{030C710D-1E5A-F473-24FF-35D31C3897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11" y="1754253"/>
            <a:ext cx="4045992" cy="4720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8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A54-9FEF-3AAC-DC2A-FD7816F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11" y="151769"/>
            <a:ext cx="10515600" cy="742706"/>
          </a:xfrm>
        </p:spPr>
        <p:txBody>
          <a:bodyPr/>
          <a:lstStyle/>
          <a:p>
            <a:r>
              <a:rPr lang="en-US" b="1" dirty="0"/>
              <a:t>2.2.  Activity &amp;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92A-6567-25E8-C538-280E45F5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View statistic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A2C6-222D-54C2-16FE-1EFB89C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3E6F-6120-8505-BE9A-1C6C1A46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11" y="1782535"/>
            <a:ext cx="5946921" cy="4692626"/>
          </a:xfrm>
          <a:prstGeom prst="rect">
            <a:avLst/>
          </a:prstGeom>
        </p:spPr>
      </p:pic>
      <p:pic>
        <p:nvPicPr>
          <p:cNvPr id="6" name="Picture 5" descr="C:\Users\Acer\AppData\Local\Microsoft\Windows\INetCache\Content.MSO\1CEBB480.tmp">
            <a:extLst>
              <a:ext uri="{FF2B5EF4-FFF2-40B4-BE49-F238E27FC236}">
                <a16:creationId xmlns:a16="http://schemas.microsoft.com/office/drawing/2014/main" id="{3FD0A8A9-F044-91A2-130F-54E1C4DD2C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9" y="1795219"/>
            <a:ext cx="4006750" cy="4679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25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99E7-CEFC-9D40-2C2B-CB40FB9F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b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001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B7A-15E7-6146-E7C6-DDD0186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482E-5C84-7EE6-8CD8-7F31B1C9C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Overview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Design &amp; Implementation</a:t>
            </a:r>
          </a:p>
          <a:p>
            <a:r>
              <a:rPr lang="en-US" dirty="0">
                <a:solidFill>
                  <a:schemeClr val="tx1"/>
                </a:solidFill>
              </a:rPr>
              <a:t>Testing</a:t>
            </a:r>
          </a:p>
          <a:p>
            <a:r>
              <a:rPr lang="en-US" dirty="0">
                <a:solidFill>
                  <a:schemeClr val="tx1"/>
                </a:solidFill>
              </a:rPr>
              <a:t>Demo Final Product</a:t>
            </a:r>
          </a:p>
        </p:txBody>
      </p:sp>
    </p:spTree>
    <p:extLst>
      <p:ext uri="{BB962C8B-B14F-4D97-AF65-F5344CB8AC3E}">
        <p14:creationId xmlns:p14="http://schemas.microsoft.com/office/powerpoint/2010/main" val="978384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B74C-6AE6-8DBE-248C-C3D35CB3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EEB0-5E1A-B1E0-7C8B-79C9250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8548-B467-6110-0C49-AFA5122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4AF863-1C03-DE6E-CE73-695EE1C9F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3370"/>
              </p:ext>
            </p:extLst>
          </p:nvPr>
        </p:nvGraphicFramePr>
        <p:xfrm>
          <a:off x="1538043" y="2050106"/>
          <a:ext cx="956945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899">
                  <a:extLst>
                    <a:ext uri="{9D8B030D-6E8A-4147-A177-3AD203B41FA5}">
                      <a16:colId xmlns:a16="http://schemas.microsoft.com/office/drawing/2014/main" val="3957594237"/>
                    </a:ext>
                  </a:extLst>
                </a:gridCol>
                <a:gridCol w="5820170">
                  <a:extLst>
                    <a:ext uri="{9D8B030D-6E8A-4147-A177-3AD203B41FA5}">
                      <a16:colId xmlns:a16="http://schemas.microsoft.com/office/drawing/2014/main" val="661998041"/>
                    </a:ext>
                  </a:extLst>
                </a:gridCol>
                <a:gridCol w="2934381">
                  <a:extLst>
                    <a:ext uri="{9D8B030D-6E8A-4147-A177-3AD203B41FA5}">
                      <a16:colId xmlns:a16="http://schemas.microsoft.com/office/drawing/2014/main" val="2455782987"/>
                    </a:ext>
                  </a:extLst>
                </a:gridCol>
              </a:tblGrid>
              <a:tr h="35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50507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Log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and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73952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Change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and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31518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Reset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and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44982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Log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and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16050"/>
                  </a:ext>
                </a:extLst>
              </a:tr>
              <a:tr h="3597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 and update own profile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and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38970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 and search book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and 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12414"/>
                  </a:ext>
                </a:extLst>
              </a:tr>
              <a:tr h="2908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Borrow a book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41137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Create a new account (sign up)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4140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 , search and cancel personal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27960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 notification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8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6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B74C-6AE6-8DBE-248C-C3D35CB3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EEB0-5E1A-B1E0-7C8B-79C9250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Items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8548-B467-6110-0C49-AFA5122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2AC84-A810-1DA4-2FFC-2CC2A6E9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23819"/>
              </p:ext>
            </p:extLst>
          </p:nvPr>
        </p:nvGraphicFramePr>
        <p:xfrm>
          <a:off x="1604946" y="2642805"/>
          <a:ext cx="956945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899">
                  <a:extLst>
                    <a:ext uri="{9D8B030D-6E8A-4147-A177-3AD203B41FA5}">
                      <a16:colId xmlns:a16="http://schemas.microsoft.com/office/drawing/2014/main" val="3957594237"/>
                    </a:ext>
                  </a:extLst>
                </a:gridCol>
                <a:gridCol w="5820170">
                  <a:extLst>
                    <a:ext uri="{9D8B030D-6E8A-4147-A177-3AD203B41FA5}">
                      <a16:colId xmlns:a16="http://schemas.microsoft.com/office/drawing/2014/main" val="661998041"/>
                    </a:ext>
                  </a:extLst>
                </a:gridCol>
                <a:gridCol w="2934381">
                  <a:extLst>
                    <a:ext uri="{9D8B030D-6E8A-4147-A177-3AD203B41FA5}">
                      <a16:colId xmlns:a16="http://schemas.microsoft.com/office/drawing/2014/main" val="2455782987"/>
                    </a:ext>
                  </a:extLst>
                </a:gridCol>
              </a:tblGrid>
              <a:tr h="359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50507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Add, remove and update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73952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Add, update or delete reader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31518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 and unban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4902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Issue and reject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Librarian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44982"/>
                  </a:ext>
                </a:extLst>
              </a:tr>
              <a:tr h="35974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Return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Librarian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38970"/>
                  </a:ext>
                </a:extLst>
              </a:tr>
              <a:tr h="359482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Librarian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91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99E7-CEFC-9D40-2C2B-CB40FB9F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b="1" dirty="0"/>
              <a:t>Demo Final Product</a:t>
            </a:r>
          </a:p>
        </p:txBody>
      </p:sp>
    </p:spTree>
    <p:extLst>
      <p:ext uri="{BB962C8B-B14F-4D97-AF65-F5344CB8AC3E}">
        <p14:creationId xmlns:p14="http://schemas.microsoft.com/office/powerpoint/2010/main" val="3673120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DBA7-0F16-757A-DB3E-5A7549D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40C-9E55-FFE0-AAFA-3D59DDCF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19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6005-42DC-EF0E-3516-577B234E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b="1" dirty="0"/>
              <a:t>System Overview Description</a:t>
            </a:r>
          </a:p>
        </p:txBody>
      </p:sp>
    </p:spTree>
    <p:extLst>
      <p:ext uri="{BB962C8B-B14F-4D97-AF65-F5344CB8AC3E}">
        <p14:creationId xmlns:p14="http://schemas.microsoft.com/office/powerpoint/2010/main" val="419750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Scope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The system is designed to center on two types of users: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Hust</a:t>
            </a:r>
            <a:r>
              <a:rPr lang="en-US" b="1" dirty="0"/>
              <a:t> Student:</a:t>
            </a:r>
            <a:r>
              <a:rPr lang="en-US" dirty="0"/>
              <a:t> the students are learning at Ha Noi University of Science and Technology (HUST).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Librarian:</a:t>
            </a:r>
            <a:r>
              <a:rPr lang="en-US" dirty="0"/>
              <a:t> the librarians are working at Ta Quang Buu Library.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Core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B2B7F-F8DD-2367-5891-FF97FC1C364B}"/>
              </a:ext>
            </a:extLst>
          </p:cNvPr>
          <p:cNvSpPr/>
          <p:nvPr/>
        </p:nvSpPr>
        <p:spPr>
          <a:xfrm>
            <a:off x="4764154" y="2244628"/>
            <a:ext cx="2663692" cy="1496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Library Management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3132E-54EB-3C26-B826-3A4F47C8F339}"/>
              </a:ext>
            </a:extLst>
          </p:cNvPr>
          <p:cNvSpPr/>
          <p:nvPr/>
        </p:nvSpPr>
        <p:spPr>
          <a:xfrm>
            <a:off x="907279" y="5376763"/>
            <a:ext cx="2898743" cy="8012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Manage process of borrowing and returning books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D9B01-B3E5-ADFB-D6C8-001A1C7B6F82}"/>
              </a:ext>
            </a:extLst>
          </p:cNvPr>
          <p:cNvSpPr/>
          <p:nvPr/>
        </p:nvSpPr>
        <p:spPr>
          <a:xfrm>
            <a:off x="4646628" y="5394735"/>
            <a:ext cx="2898743" cy="8012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Manage readers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FA58-B36B-D8BE-5CBC-1033EC61ECE1}"/>
              </a:ext>
            </a:extLst>
          </p:cNvPr>
          <p:cNvSpPr/>
          <p:nvPr/>
        </p:nvSpPr>
        <p:spPr>
          <a:xfrm>
            <a:off x="8385976" y="5394735"/>
            <a:ext cx="2898743" cy="8012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Manage book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BC4A5-C954-CDDB-869B-59C9975463C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356651" y="3740945"/>
            <a:ext cx="3739349" cy="163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87A4C-0FF8-931A-CDCB-CB050B77FC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3740945"/>
            <a:ext cx="0" cy="165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A2AF0-698B-0732-9864-CF927FF61038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3740945"/>
            <a:ext cx="3739348" cy="165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1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Functional Requirements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282B737F-A413-804E-AB14-1A533BA6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3" y="1805474"/>
            <a:ext cx="8629988" cy="49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6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1" y="1116193"/>
            <a:ext cx="11605114" cy="4910138"/>
          </a:xfrm>
        </p:spPr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Functional Requirements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844CC-922F-DB8F-4622-87587DCE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5097" y="1611984"/>
            <a:ext cx="9795929" cy="52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348-6AEA-D657-90D7-DF32E89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System Overview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6D5-90E2-46D9-72CA-E4F62657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</a:pPr>
            <a:r>
              <a:rPr lang="en-US" b="1" dirty="0"/>
              <a:t>Non-Functional Requirements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Friendly user interface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Security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maintain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F9DB-3225-40BC-E234-D3DBB79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11EE-9B7A-47DE-97C1-98229814A6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998</Words>
  <Application>Microsoft Office PowerPoint</Application>
  <PresentationFormat>Widescreen</PresentationFormat>
  <Paragraphs>306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Table of Contributions</vt:lpstr>
      <vt:lpstr>Contents</vt:lpstr>
      <vt:lpstr>System Overview Description</vt:lpstr>
      <vt:lpstr>System Overview Description</vt:lpstr>
      <vt:lpstr>System Overview Description</vt:lpstr>
      <vt:lpstr>System Overview Description</vt:lpstr>
      <vt:lpstr>System Overview Description</vt:lpstr>
      <vt:lpstr>System Overview Description</vt:lpstr>
      <vt:lpstr>System Overview Description</vt:lpstr>
      <vt:lpstr>System Overview Description</vt:lpstr>
      <vt:lpstr>System Overview Description</vt:lpstr>
      <vt:lpstr>Design &amp; Implementation</vt:lpstr>
      <vt:lpstr>2.1.  System Architectures</vt:lpstr>
      <vt:lpstr>2.1.  System Architectures</vt:lpstr>
      <vt:lpstr>2.1.  System Architectures</vt:lpstr>
      <vt:lpstr>2.1.  System Architectures</vt:lpstr>
      <vt:lpstr>2.1.  System Architectures</vt:lpstr>
      <vt:lpstr>2.1.  System Architectures</vt:lpstr>
      <vt:lpstr>2.1.  System Architectures</vt:lpstr>
      <vt:lpstr>2.2.  Activity &amp; Sequence Diagrams</vt:lpstr>
      <vt:lpstr>2.2.  Activity &amp; Sequence Diagrams</vt:lpstr>
      <vt:lpstr>2.2.  Activity &amp; Sequence Diagrams</vt:lpstr>
      <vt:lpstr>2.2.  Activity &amp; Sequence Diagrams</vt:lpstr>
      <vt:lpstr>2.2.  Activity &amp; Sequence Diagrams</vt:lpstr>
      <vt:lpstr>2.2.  Activity &amp; Sequence Diagrams</vt:lpstr>
      <vt:lpstr>2.2.  Activity &amp; Sequence Diagrams</vt:lpstr>
      <vt:lpstr>2.2.  Activity &amp; Sequence Diagrams</vt:lpstr>
      <vt:lpstr>Testing</vt:lpstr>
      <vt:lpstr>3.  Testing</vt:lpstr>
      <vt:lpstr>3.  Testing</vt:lpstr>
      <vt:lpstr>Demo Final Product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 Duc Duy 20210268</dc:creator>
  <cp:lastModifiedBy>Ta Duc Duy 20210268</cp:lastModifiedBy>
  <cp:revision>61</cp:revision>
  <dcterms:created xsi:type="dcterms:W3CDTF">2024-08-17T16:24:58Z</dcterms:created>
  <dcterms:modified xsi:type="dcterms:W3CDTF">2024-08-22T19:54:46Z</dcterms:modified>
</cp:coreProperties>
</file>