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78" r:id="rId4"/>
    <p:sldId id="281" r:id="rId5"/>
    <p:sldId id="282" r:id="rId6"/>
    <p:sldId id="283" r:id="rId7"/>
    <p:sldId id="284" r:id="rId8"/>
    <p:sldId id="285" r:id="rId9"/>
    <p:sldId id="286" r:id="rId10"/>
    <p:sldId id="28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157732-A7DC-48EA-83CD-5573EA1B7E6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149360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57732-A7DC-48EA-83CD-5573EA1B7E6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168837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57732-A7DC-48EA-83CD-5573EA1B7E6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3380400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157732-A7DC-48EA-83CD-5573EA1B7E6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268699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157732-A7DC-48EA-83CD-5573EA1B7E69}" type="datetimeFigureOut">
              <a:rPr lang="en-US" smtClean="0"/>
              <a:t>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396617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157732-A7DC-48EA-83CD-5573EA1B7E69}"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3300875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157732-A7DC-48EA-83CD-5573EA1B7E69}" type="datetimeFigureOut">
              <a:rPr lang="en-US" smtClean="0"/>
              <a:t>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3780152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157732-A7DC-48EA-83CD-5573EA1B7E69}" type="datetimeFigureOut">
              <a:rPr lang="en-US" smtClean="0"/>
              <a:t>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3197642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57732-A7DC-48EA-83CD-5573EA1B7E69}" type="datetimeFigureOut">
              <a:rPr lang="en-US" smtClean="0"/>
              <a:t>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407212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7732-A7DC-48EA-83CD-5573EA1B7E69}"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863564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157732-A7DC-48EA-83CD-5573EA1B7E69}" type="datetimeFigureOut">
              <a:rPr lang="en-US" smtClean="0"/>
              <a:t>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9810D7-CC58-49C6-8AB0-03503FD74392}" type="slidenum">
              <a:rPr lang="en-US" smtClean="0"/>
              <a:t>‹#›</a:t>
            </a:fld>
            <a:endParaRPr lang="en-US"/>
          </a:p>
        </p:txBody>
      </p:sp>
    </p:spTree>
    <p:extLst>
      <p:ext uri="{BB962C8B-B14F-4D97-AF65-F5344CB8AC3E}">
        <p14:creationId xmlns:p14="http://schemas.microsoft.com/office/powerpoint/2010/main" val="2179438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57732-A7DC-48EA-83CD-5573EA1B7E69}" type="datetimeFigureOut">
              <a:rPr lang="en-US" smtClean="0"/>
              <a:t>2/22/2024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810D7-CC58-49C6-8AB0-03503FD74392}" type="slidenum">
              <a:rPr lang="en-US" smtClean="0"/>
              <a:t>‹#›</a:t>
            </a:fld>
            <a:endParaRPr lang="en-US"/>
          </a:p>
        </p:txBody>
      </p:sp>
    </p:spTree>
    <p:extLst>
      <p:ext uri="{BB962C8B-B14F-4D97-AF65-F5344CB8AC3E}">
        <p14:creationId xmlns:p14="http://schemas.microsoft.com/office/powerpoint/2010/main" val="66099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Autofit/>
          </a:bodyPr>
          <a:lstStyle/>
          <a:p>
            <a:pPr algn="ctr"/>
            <a:r>
              <a:rPr lang="en-US" sz="3600" b="1" dirty="0" smtClean="0">
                <a:solidFill>
                  <a:srgbClr val="C00000"/>
                </a:solidFill>
              </a:rPr>
              <a:t>Self-Introduction</a:t>
            </a:r>
            <a:endParaRPr lang="en-US" sz="3600" b="1" dirty="0">
              <a:solidFill>
                <a:srgbClr val="C00000"/>
              </a:solidFill>
            </a:endParaRPr>
          </a:p>
        </p:txBody>
      </p:sp>
      <p:sp>
        <p:nvSpPr>
          <p:cNvPr id="3" name="Content Placeholder 2"/>
          <p:cNvSpPr>
            <a:spLocks noGrp="1"/>
          </p:cNvSpPr>
          <p:nvPr>
            <p:ph idx="1"/>
          </p:nvPr>
        </p:nvSpPr>
        <p:spPr>
          <a:xfrm>
            <a:off x="838200" y="1219200"/>
            <a:ext cx="10515600" cy="4957763"/>
          </a:xfrm>
        </p:spPr>
        <p:txBody>
          <a:bodyPr>
            <a:noAutofit/>
          </a:bodyPr>
          <a:lstStyle/>
          <a:p>
            <a:pPr marL="457200" indent="-457200">
              <a:buAutoNum type="arabicPeriod"/>
            </a:pPr>
            <a:r>
              <a:rPr lang="en-US" sz="2400" b="1" dirty="0" smtClean="0">
                <a:solidFill>
                  <a:srgbClr val="00B050"/>
                </a:solidFill>
              </a:rPr>
              <a:t>Your Name and your hometown?</a:t>
            </a:r>
          </a:p>
          <a:p>
            <a:pPr marL="457200" indent="-457200">
              <a:buAutoNum type="arabicPeriod"/>
            </a:pPr>
            <a:r>
              <a:rPr lang="en-US" sz="2400" b="1" dirty="0" smtClean="0">
                <a:solidFill>
                  <a:srgbClr val="00B050"/>
                </a:solidFill>
              </a:rPr>
              <a:t>Your hobbies in th</a:t>
            </a:r>
            <a:r>
              <a:rPr lang="en-US" sz="2400" b="1" dirty="0" smtClean="0">
                <a:solidFill>
                  <a:srgbClr val="00B050"/>
                </a:solidFill>
              </a:rPr>
              <a:t>e free time?</a:t>
            </a:r>
          </a:p>
          <a:p>
            <a:pPr marL="457200" indent="-457200">
              <a:buAutoNum type="arabicPeriod"/>
            </a:pPr>
            <a:r>
              <a:rPr lang="en-US" sz="2400" b="1" dirty="0" smtClean="0">
                <a:solidFill>
                  <a:srgbClr val="00B050"/>
                </a:solidFill>
              </a:rPr>
              <a:t>Your expectation from this course?</a:t>
            </a:r>
          </a:p>
          <a:p>
            <a:pPr marL="457200" indent="-457200">
              <a:buAutoNum type="arabicPeriod"/>
            </a:pPr>
            <a:r>
              <a:rPr lang="en-US" sz="2400" b="1" dirty="0" smtClean="0">
                <a:solidFill>
                  <a:srgbClr val="00B050"/>
                </a:solidFill>
              </a:rPr>
              <a:t>Your dreams?</a:t>
            </a:r>
            <a:endParaRPr lang="en-US" sz="2400" b="1" dirty="0">
              <a:solidFill>
                <a:srgbClr val="0000CC"/>
              </a:solidFill>
            </a:endParaRPr>
          </a:p>
        </p:txBody>
      </p:sp>
    </p:spTree>
    <p:extLst>
      <p:ext uri="{BB962C8B-B14F-4D97-AF65-F5344CB8AC3E}">
        <p14:creationId xmlns:p14="http://schemas.microsoft.com/office/powerpoint/2010/main" val="340306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14388"/>
            <a:ext cx="10901362" cy="5830252"/>
          </a:xfrm>
        </p:spPr>
        <p:txBody>
          <a:bodyPr>
            <a:noAutofit/>
          </a:bodyPr>
          <a:lstStyle/>
          <a:p>
            <a:pPr marL="0" lvl="0" indent="0">
              <a:buNone/>
            </a:pPr>
            <a:r>
              <a:rPr lang="en-US" sz="2400" b="1" dirty="0" smtClean="0">
                <a:solidFill>
                  <a:srgbClr val="00B050"/>
                </a:solidFill>
              </a:rPr>
              <a:t>12</a:t>
            </a:r>
            <a:r>
              <a:rPr lang="en-US" sz="2400" b="1" dirty="0">
                <a:solidFill>
                  <a:srgbClr val="00B050"/>
                </a:solidFill>
              </a:rPr>
              <a:t>. LIBRARY SUPPORT:</a:t>
            </a:r>
          </a:p>
          <a:p>
            <a:pPr lvl="0"/>
            <a:r>
              <a:rPr lang="en-US" sz="2400" b="1" dirty="0">
                <a:solidFill>
                  <a:srgbClr val="0000CC"/>
                </a:solidFill>
              </a:rPr>
              <a:t>The Libraries of Troy University provide access to materials and services that support the academic programs.  </a:t>
            </a:r>
            <a:endParaRPr lang="en-US" sz="2400" b="1" dirty="0" smtClean="0">
              <a:solidFill>
                <a:srgbClr val="0000CC"/>
              </a:solidFill>
            </a:endParaRPr>
          </a:p>
          <a:p>
            <a:pPr lvl="0"/>
            <a:r>
              <a:rPr lang="en-US" sz="2400" b="1" dirty="0" smtClean="0">
                <a:solidFill>
                  <a:srgbClr val="0000CC"/>
                </a:solidFill>
              </a:rPr>
              <a:t>The </a:t>
            </a:r>
            <a:r>
              <a:rPr lang="en-US" sz="2400" b="1" dirty="0">
                <a:solidFill>
                  <a:srgbClr val="0000CC"/>
                </a:solidFill>
              </a:rPr>
              <a:t>address of the Library Web site is https://library.troy.edu   This site provides access to the resources of all Campus and Regional Libraries, as well as to resources such as the Library’s Catalog and Databases.  </a:t>
            </a:r>
            <a:endParaRPr lang="en-US" sz="2400" b="1" dirty="0" smtClean="0">
              <a:solidFill>
                <a:srgbClr val="0000CC"/>
              </a:solidFill>
            </a:endParaRPr>
          </a:p>
          <a:p>
            <a:pPr lvl="0"/>
            <a:r>
              <a:rPr lang="en-US" sz="2400" b="1" dirty="0" smtClean="0">
                <a:solidFill>
                  <a:srgbClr val="0000CC"/>
                </a:solidFill>
              </a:rPr>
              <a:t>Additionally</a:t>
            </a:r>
            <a:r>
              <a:rPr lang="en-US" sz="2400" b="1" dirty="0">
                <a:solidFill>
                  <a:srgbClr val="0000CC"/>
                </a:solidFill>
              </a:rPr>
              <a:t>, the Library can also be accessed by choosing the “Library” link from the University’s home page, www.troy.edu, or through the </a:t>
            </a:r>
            <a:r>
              <a:rPr lang="en-US" sz="2400" b="1" dirty="0" err="1">
                <a:solidFill>
                  <a:srgbClr val="0000CC"/>
                </a:solidFill>
              </a:rPr>
              <a:t>eLibrary</a:t>
            </a:r>
            <a:r>
              <a:rPr lang="en-US" sz="2400" b="1" dirty="0">
                <a:solidFill>
                  <a:srgbClr val="0000CC"/>
                </a:solidFill>
              </a:rPr>
              <a:t> tab within Blackboard. </a:t>
            </a:r>
          </a:p>
          <a:p>
            <a:pPr marL="0" lvl="0" indent="0">
              <a:buNone/>
            </a:pPr>
            <a:endParaRPr lang="en-US" sz="2400" b="1" dirty="0">
              <a:solidFill>
                <a:srgbClr val="0000CC"/>
              </a:solidFill>
            </a:endParaRPr>
          </a:p>
          <a:p>
            <a:pPr marL="0" lvl="0" indent="0">
              <a:buNone/>
            </a:pPr>
            <a:endParaRPr lang="en-US" sz="2400" b="1" dirty="0">
              <a:solidFill>
                <a:srgbClr val="0000CC"/>
              </a:solidFill>
            </a:endParaRPr>
          </a:p>
          <a:p>
            <a:pPr marL="0" lvl="0" indent="0">
              <a:buNone/>
            </a:pPr>
            <a:endParaRPr lang="en-US" sz="2400" b="1" dirty="0" smtClean="0">
              <a:solidFill>
                <a:srgbClr val="00B050"/>
              </a:solidFill>
            </a:endParaRPr>
          </a:p>
          <a:p>
            <a:pPr marL="0" indent="0">
              <a:buNone/>
            </a:pPr>
            <a:endParaRPr lang="en-US" sz="2400" b="1" dirty="0" smtClean="0">
              <a:solidFill>
                <a:srgbClr val="0000CC"/>
              </a:solidFill>
            </a:endParaRPr>
          </a:p>
        </p:txBody>
      </p:sp>
      <p:sp>
        <p:nvSpPr>
          <p:cNvPr id="5" name="TextBox 4"/>
          <p:cNvSpPr txBox="1"/>
          <p:nvPr/>
        </p:nvSpPr>
        <p:spPr>
          <a:xfrm>
            <a:off x="3014663" y="171450"/>
            <a:ext cx="6557962" cy="461665"/>
          </a:xfrm>
          <a:prstGeom prst="rect">
            <a:avLst/>
          </a:prstGeom>
          <a:noFill/>
        </p:spPr>
        <p:txBody>
          <a:bodyPr wrap="square" rtlCol="0">
            <a:spAutoFit/>
          </a:bodyPr>
          <a:lstStyle/>
          <a:p>
            <a:pPr algn="ctr"/>
            <a:r>
              <a:rPr lang="en-US" sz="2400" b="1" dirty="0" smtClean="0">
                <a:solidFill>
                  <a:srgbClr val="C00000"/>
                </a:solidFill>
              </a:rPr>
              <a:t>General information</a:t>
            </a:r>
            <a:endParaRPr lang="en-US" sz="2400" b="1" dirty="0">
              <a:solidFill>
                <a:srgbClr val="C00000"/>
              </a:solidFill>
            </a:endParaRPr>
          </a:p>
        </p:txBody>
      </p:sp>
    </p:spTree>
    <p:extLst>
      <p:ext uri="{BB962C8B-B14F-4D97-AF65-F5344CB8AC3E}">
        <p14:creationId xmlns:p14="http://schemas.microsoft.com/office/powerpoint/2010/main" val="147530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44" y="122238"/>
            <a:ext cx="10515600" cy="449263"/>
          </a:xfrm>
        </p:spPr>
        <p:txBody>
          <a:bodyPr>
            <a:normAutofit/>
          </a:bodyPr>
          <a:lstStyle/>
          <a:p>
            <a:pPr algn="ctr"/>
            <a:r>
              <a:rPr lang="en-US" sz="2400" b="1" dirty="0" smtClean="0">
                <a:solidFill>
                  <a:srgbClr val="C00000"/>
                </a:solidFill>
              </a:rPr>
              <a:t>Detailed Course Schedule</a:t>
            </a:r>
            <a:endParaRPr lang="en-US" sz="2400" b="1" dirty="0">
              <a:solidFill>
                <a:srgbClr val="C00000"/>
              </a:solidFill>
            </a:endParaRPr>
          </a:p>
        </p:txBody>
      </p:sp>
      <p:sp>
        <p:nvSpPr>
          <p:cNvPr id="3" name="Content Placeholder 2"/>
          <p:cNvSpPr>
            <a:spLocks noGrp="1"/>
          </p:cNvSpPr>
          <p:nvPr>
            <p:ph idx="1"/>
          </p:nvPr>
        </p:nvSpPr>
        <p:spPr>
          <a:xfrm>
            <a:off x="614363" y="814388"/>
            <a:ext cx="10901362" cy="5857875"/>
          </a:xfrm>
        </p:spPr>
        <p:txBody>
          <a:bodyPr>
            <a:noAutofit/>
          </a:bodyPr>
          <a:lstStyle/>
          <a:p>
            <a:pPr marL="0" indent="0">
              <a:buNone/>
            </a:pPr>
            <a:endParaRPr lang="en-US" sz="2400" b="1" dirty="0" smtClean="0">
              <a:solidFill>
                <a:srgbClr val="0000CC"/>
              </a:solidFill>
            </a:endParaRPr>
          </a:p>
          <a:p>
            <a:pPr marL="0" indent="0">
              <a:buNone/>
            </a:pPr>
            <a:endParaRPr lang="en-US" sz="2400" b="1" dirty="0" smtClean="0">
              <a:solidFill>
                <a:srgbClr val="0000CC"/>
              </a:solidFill>
            </a:endParaRPr>
          </a:p>
          <a:p>
            <a:pPr marL="0" indent="0">
              <a:buNone/>
            </a:pPr>
            <a:endParaRPr lang="en-US" sz="2400" b="1" dirty="0" smtClean="0">
              <a:solidFill>
                <a:srgbClr val="0000CC"/>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12140303"/>
              </p:ext>
            </p:extLst>
          </p:nvPr>
        </p:nvGraphicFramePr>
        <p:xfrm>
          <a:off x="1057276" y="571501"/>
          <a:ext cx="10115550" cy="5531643"/>
        </p:xfrm>
        <a:graphic>
          <a:graphicData uri="http://schemas.openxmlformats.org/drawingml/2006/table">
            <a:tbl>
              <a:tblPr firstRow="1" firstCol="1" lastRow="1" lastCol="1" bandRow="1" bandCol="1">
                <a:tableStyleId>{5C22544A-7EE6-4342-B048-85BDC9FD1C3A}</a:tableStyleId>
              </a:tblPr>
              <a:tblGrid>
                <a:gridCol w="2205647">
                  <a:extLst>
                    <a:ext uri="{9D8B030D-6E8A-4147-A177-3AD203B41FA5}">
                      <a16:colId xmlns:a16="http://schemas.microsoft.com/office/drawing/2014/main" val="20000"/>
                    </a:ext>
                  </a:extLst>
                </a:gridCol>
                <a:gridCol w="7909903">
                  <a:extLst>
                    <a:ext uri="{9D8B030D-6E8A-4147-A177-3AD203B41FA5}">
                      <a16:colId xmlns:a16="http://schemas.microsoft.com/office/drawing/2014/main" val="20001"/>
                    </a:ext>
                  </a:extLst>
                </a:gridCol>
              </a:tblGrid>
              <a:tr h="252888">
                <a:tc>
                  <a:txBody>
                    <a:bodyPr/>
                    <a:lstStyle/>
                    <a:p>
                      <a:pPr marL="0" marR="0" algn="ctr">
                        <a:spcBef>
                          <a:spcPts val="0"/>
                        </a:spcBef>
                        <a:spcAft>
                          <a:spcPts val="0"/>
                        </a:spcAft>
                      </a:pPr>
                      <a:r>
                        <a:rPr lang="en-US" sz="2000" dirty="0" smtClean="0">
                          <a:effectLst/>
                          <a:latin typeface="+mn-lt"/>
                          <a:ea typeface="+mn-ea"/>
                        </a:rPr>
                        <a:t>Week</a:t>
                      </a:r>
                      <a:endParaRPr lang="en-US" sz="2000" dirty="0">
                        <a:effectLst/>
                        <a:latin typeface="+mn-lt"/>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ASSIGNMENT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05778">
                <a:tc>
                  <a:txBody>
                    <a:bodyPr/>
                    <a:lstStyle/>
                    <a:p>
                      <a:pPr marL="0" marR="0" algn="ctr">
                        <a:spcBef>
                          <a:spcPts val="0"/>
                        </a:spcBef>
                        <a:spcAft>
                          <a:spcPts val="0"/>
                        </a:spcAft>
                      </a:pPr>
                      <a:r>
                        <a:rPr lang="en-US" sz="2000" baseline="0" dirty="0" smtClean="0">
                          <a:effectLst/>
                          <a:latin typeface="+mn-lt"/>
                          <a:ea typeface="+mn-ea"/>
                        </a:rPr>
                        <a:t> 1</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smtClean="0">
                          <a:effectLst/>
                        </a:rPr>
                        <a:t>Introductions to project management</a:t>
                      </a:r>
                      <a:endParaRPr lang="en-US" sz="2000" dirty="0">
                        <a:effectLst/>
                      </a:endParaRPr>
                    </a:p>
                    <a:p>
                      <a:pPr marL="0" marR="0">
                        <a:spcBef>
                          <a:spcPts val="0"/>
                        </a:spcBef>
                        <a:spcAft>
                          <a:spcPts val="0"/>
                        </a:spcAft>
                      </a:pPr>
                      <a:r>
                        <a:rPr lang="en-US" sz="2000" dirty="0">
                          <a:effectLst/>
                        </a:rPr>
                        <a:t>Form </a:t>
                      </a:r>
                      <a:r>
                        <a:rPr lang="en-US" sz="2000" dirty="0" smtClean="0">
                          <a:effectLst/>
                        </a:rPr>
                        <a:t>groups </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23110">
                <a:tc>
                  <a:txBody>
                    <a:bodyPr/>
                    <a:lstStyle/>
                    <a:p>
                      <a:pPr marL="0" marR="0" algn="ctr">
                        <a:spcBef>
                          <a:spcPts val="0"/>
                        </a:spcBef>
                        <a:spcAft>
                          <a:spcPts val="0"/>
                        </a:spcAft>
                      </a:pPr>
                      <a:endParaRPr lang="en-US" sz="2000" dirty="0" smtClean="0">
                        <a:effectLst/>
                        <a:latin typeface="+mn-lt"/>
                        <a:ea typeface="+mn-ea"/>
                      </a:endParaRPr>
                    </a:p>
                    <a:p>
                      <a:pPr marL="0" marR="0" algn="ctr">
                        <a:spcBef>
                          <a:spcPts val="0"/>
                        </a:spcBef>
                        <a:spcAft>
                          <a:spcPts val="0"/>
                        </a:spcAft>
                      </a:pPr>
                      <a:endParaRPr lang="en-US" sz="2000" dirty="0" smtClean="0">
                        <a:effectLst/>
                        <a:latin typeface="+mn-lt"/>
                        <a:ea typeface="+mn-ea"/>
                      </a:endParaRPr>
                    </a:p>
                    <a:p>
                      <a:pPr marL="0" marR="0" algn="ctr">
                        <a:spcBef>
                          <a:spcPts val="0"/>
                        </a:spcBef>
                        <a:spcAft>
                          <a:spcPts val="0"/>
                        </a:spcAft>
                      </a:pPr>
                      <a:endParaRPr lang="en-US" sz="2000" baseline="0" dirty="0" smtClean="0">
                        <a:effectLst/>
                        <a:latin typeface="+mn-lt"/>
                        <a:ea typeface="+mn-ea"/>
                      </a:endParaRPr>
                    </a:p>
                    <a:p>
                      <a:pPr marL="0" marR="0" algn="ctr">
                        <a:spcBef>
                          <a:spcPts val="0"/>
                        </a:spcBef>
                        <a:spcAft>
                          <a:spcPts val="0"/>
                        </a:spcAft>
                      </a:pPr>
                      <a:r>
                        <a:rPr lang="en-US" sz="2000" baseline="0" dirty="0" smtClean="0">
                          <a:effectLst/>
                          <a:latin typeface="+mn-lt"/>
                          <a:ea typeface="+mn-ea"/>
                        </a:rPr>
                        <a:t> 2</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Basic concepts of project management</a:t>
                      </a:r>
                    </a:p>
                    <a:p>
                      <a:pPr marL="2057400" marR="0" lvl="4" indent="-228600">
                        <a:spcBef>
                          <a:spcPts val="0"/>
                        </a:spcBef>
                        <a:spcAft>
                          <a:spcPts val="0"/>
                        </a:spcAft>
                        <a:buFont typeface="Times New Roman" panose="02020603050405020304" pitchFamily="18" charset="0"/>
                        <a:buChar char="-"/>
                      </a:pPr>
                      <a:r>
                        <a:rPr lang="en-US" sz="2000" dirty="0" smtClean="0">
                          <a:effectLst/>
                        </a:rPr>
                        <a:t>What </a:t>
                      </a:r>
                      <a:r>
                        <a:rPr lang="en-US" sz="2000" dirty="0">
                          <a:effectLst/>
                        </a:rPr>
                        <a:t>is project</a:t>
                      </a:r>
                    </a:p>
                    <a:p>
                      <a:pPr marL="2057400" marR="0" lvl="4" indent="-228600">
                        <a:spcBef>
                          <a:spcPts val="0"/>
                        </a:spcBef>
                        <a:spcAft>
                          <a:spcPts val="0"/>
                        </a:spcAft>
                        <a:buFont typeface="Times New Roman" panose="02020603050405020304" pitchFamily="18" charset="0"/>
                        <a:buChar char="-"/>
                      </a:pPr>
                      <a:r>
                        <a:rPr lang="en-US" sz="2000" dirty="0">
                          <a:effectLst/>
                        </a:rPr>
                        <a:t>Major characteristics of a project</a:t>
                      </a:r>
                    </a:p>
                    <a:p>
                      <a:pPr marL="2057400" marR="0" lvl="4" indent="-228600">
                        <a:spcBef>
                          <a:spcPts val="0"/>
                        </a:spcBef>
                        <a:spcAft>
                          <a:spcPts val="0"/>
                        </a:spcAft>
                        <a:buFont typeface="Times New Roman" panose="02020603050405020304" pitchFamily="18" charset="0"/>
                        <a:buChar char="-"/>
                      </a:pPr>
                      <a:r>
                        <a:rPr lang="en-US" sz="2000" dirty="0">
                          <a:effectLst/>
                        </a:rPr>
                        <a:t>Project life cycle</a:t>
                      </a:r>
                    </a:p>
                    <a:p>
                      <a:pPr marL="2057400" marR="0" lvl="4" indent="-228600">
                        <a:spcBef>
                          <a:spcPts val="0"/>
                        </a:spcBef>
                        <a:spcAft>
                          <a:spcPts val="0"/>
                        </a:spcAft>
                        <a:buFont typeface="Times New Roman" panose="02020603050405020304" pitchFamily="18" charset="0"/>
                        <a:buChar char="-"/>
                      </a:pPr>
                      <a:r>
                        <a:rPr lang="en-US" sz="2000" dirty="0">
                          <a:effectLst/>
                        </a:rPr>
                        <a:t>The challenges of the project management</a:t>
                      </a:r>
                    </a:p>
                    <a:p>
                      <a:pPr marL="2057400" marR="0" lvl="4" indent="-228600">
                        <a:spcBef>
                          <a:spcPts val="0"/>
                        </a:spcBef>
                        <a:spcAft>
                          <a:spcPts val="0"/>
                        </a:spcAft>
                        <a:buFont typeface="Times New Roman" panose="02020603050405020304" pitchFamily="18" charset="0"/>
                        <a:buChar char="-"/>
                      </a:pPr>
                      <a:r>
                        <a:rPr lang="en-US" sz="2000" dirty="0">
                          <a:effectLst/>
                        </a:rPr>
                        <a:t>The importance of the project management</a:t>
                      </a:r>
                    </a:p>
                    <a:p>
                      <a:pPr marL="2057400" marR="0" lvl="4" indent="-228600">
                        <a:spcBef>
                          <a:spcPts val="0"/>
                        </a:spcBef>
                        <a:spcAft>
                          <a:spcPts val="0"/>
                        </a:spcAft>
                        <a:buFont typeface="Times New Roman" panose="02020603050405020304" pitchFamily="18" charset="0"/>
                        <a:buChar char="-"/>
                      </a:pPr>
                      <a:r>
                        <a:rPr lang="en-US" sz="2000" dirty="0">
                          <a:effectLst/>
                        </a:rPr>
                        <a:t>Integrated management of the project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264443">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3</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Organization strategy and project selection</a:t>
                      </a:r>
                    </a:p>
                    <a:p>
                      <a:pPr marL="2057400" marR="0" lvl="4" indent="-228600">
                        <a:spcBef>
                          <a:spcPts val="0"/>
                        </a:spcBef>
                        <a:spcAft>
                          <a:spcPts val="0"/>
                        </a:spcAft>
                        <a:buFont typeface="Times New Roman" panose="02020603050405020304" pitchFamily="18" charset="0"/>
                        <a:buChar char="-"/>
                      </a:pPr>
                      <a:r>
                        <a:rPr lang="en-US" sz="2000" dirty="0" smtClean="0">
                          <a:effectLst/>
                        </a:rPr>
                        <a:t>Strategic </a:t>
                      </a:r>
                      <a:r>
                        <a:rPr lang="en-US" sz="2000" dirty="0">
                          <a:effectLst/>
                        </a:rPr>
                        <a:t>management process</a:t>
                      </a:r>
                    </a:p>
                    <a:p>
                      <a:pPr marL="2057400" marR="0" lvl="4" indent="-228600">
                        <a:spcBef>
                          <a:spcPts val="0"/>
                        </a:spcBef>
                        <a:spcAft>
                          <a:spcPts val="0"/>
                        </a:spcAft>
                        <a:buFont typeface="Times New Roman" panose="02020603050405020304" pitchFamily="18" charset="0"/>
                        <a:buChar char="-"/>
                      </a:pPr>
                      <a:r>
                        <a:rPr lang="en-US" sz="2000" dirty="0">
                          <a:effectLst/>
                        </a:rPr>
                        <a:t>Project selection criteria</a:t>
                      </a:r>
                    </a:p>
                    <a:p>
                      <a:pPr marL="2057400" marR="0" lvl="4" indent="-228600">
                        <a:spcBef>
                          <a:spcPts val="0"/>
                        </a:spcBef>
                        <a:spcAft>
                          <a:spcPts val="0"/>
                        </a:spcAft>
                        <a:buFont typeface="Times New Roman" panose="02020603050405020304" pitchFamily="18" charset="0"/>
                        <a:buChar char="-"/>
                      </a:pPr>
                      <a:r>
                        <a:rPr lang="en-US" sz="2000" dirty="0">
                          <a:effectLst/>
                        </a:rPr>
                        <a:t>Project selection models</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011555">
                <a:tc>
                  <a:txBody>
                    <a:bodyPr/>
                    <a:lstStyle/>
                    <a:p>
                      <a:pPr marL="0" marR="0" algn="ctr">
                        <a:spcBef>
                          <a:spcPts val="0"/>
                        </a:spcBef>
                        <a:spcAft>
                          <a:spcPts val="0"/>
                        </a:spcAft>
                      </a:pPr>
                      <a:endParaRPr lang="en-US" sz="2000" dirty="0" smtClean="0">
                        <a:effectLst/>
                        <a:latin typeface="+mn-lt"/>
                        <a:ea typeface="+mn-ea"/>
                      </a:endParaRPr>
                    </a:p>
                    <a:p>
                      <a:pPr marL="0" marR="0" algn="ctr">
                        <a:spcBef>
                          <a:spcPts val="0"/>
                        </a:spcBef>
                        <a:spcAft>
                          <a:spcPts val="0"/>
                        </a:spcAft>
                      </a:pPr>
                      <a:r>
                        <a:rPr lang="en-US" sz="2000" baseline="0" dirty="0" smtClean="0">
                          <a:effectLst/>
                          <a:latin typeface="+mn-lt"/>
                          <a:ea typeface="+mn-ea"/>
                        </a:rPr>
                        <a:t> 4</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a:t>
                      </a:r>
                      <a:r>
                        <a:rPr lang="en-US" sz="2000" dirty="0" smtClean="0">
                          <a:effectLst/>
                        </a:rPr>
                        <a:t>Project Organization </a:t>
                      </a:r>
                      <a:r>
                        <a:rPr lang="en-US" sz="2000" dirty="0">
                          <a:effectLst/>
                        </a:rPr>
                        <a:t>and </a:t>
                      </a:r>
                      <a:r>
                        <a:rPr lang="en-US" sz="2000" dirty="0" smtClean="0">
                          <a:effectLst/>
                        </a:rPr>
                        <a:t>Leadership </a:t>
                      </a:r>
                      <a:endParaRPr lang="en-US" sz="2000" dirty="0">
                        <a:effectLst/>
                      </a:endParaRPr>
                    </a:p>
                    <a:p>
                      <a:pPr marL="2057400" marR="0" lvl="4" indent="-228600">
                        <a:spcBef>
                          <a:spcPts val="0"/>
                        </a:spcBef>
                        <a:spcAft>
                          <a:spcPts val="0"/>
                        </a:spcAft>
                        <a:buFont typeface="Times New Roman" panose="02020603050405020304" pitchFamily="18" charset="0"/>
                        <a:buChar char="-"/>
                      </a:pPr>
                      <a:r>
                        <a:rPr lang="en-US" sz="2000" dirty="0" smtClean="0">
                          <a:effectLst/>
                        </a:rPr>
                        <a:t>Project </a:t>
                      </a:r>
                      <a:r>
                        <a:rPr lang="en-US" sz="2000" dirty="0">
                          <a:effectLst/>
                        </a:rPr>
                        <a:t>management structure</a:t>
                      </a:r>
                    </a:p>
                    <a:p>
                      <a:pPr marL="2057400" marR="0" lvl="4" indent="-228600">
                        <a:spcBef>
                          <a:spcPts val="0"/>
                        </a:spcBef>
                        <a:spcAft>
                          <a:spcPts val="0"/>
                        </a:spcAft>
                        <a:buFont typeface="Times New Roman" panose="02020603050405020304" pitchFamily="18" charset="0"/>
                        <a:buChar char="-"/>
                      </a:pPr>
                      <a:r>
                        <a:rPr lang="en-US" sz="2000" dirty="0">
                          <a:effectLst/>
                        </a:rPr>
                        <a:t>Organizational </a:t>
                      </a:r>
                      <a:r>
                        <a:rPr lang="en-US" sz="2000" dirty="0" smtClean="0">
                          <a:effectLst/>
                        </a:rPr>
                        <a:t>culture</a:t>
                      </a:r>
                    </a:p>
                    <a:p>
                      <a:pPr marL="2057400" marR="0" lvl="4" indent="-228600">
                        <a:spcBef>
                          <a:spcPts val="0"/>
                        </a:spcBef>
                        <a:spcAft>
                          <a:spcPts val="0"/>
                        </a:spcAft>
                        <a:buFont typeface="Times New Roman" panose="02020603050405020304" pitchFamily="18" charset="0"/>
                        <a:buChar char="-"/>
                      </a:pPr>
                      <a:r>
                        <a:rPr lang="en-US" sz="2000" dirty="0" smtClean="0">
                          <a:effectLst/>
                          <a:latin typeface="Calibri" panose="020F0502020204030204" pitchFamily="34" charset="0"/>
                          <a:ea typeface="Calibri" panose="020F0502020204030204" pitchFamily="34" charset="0"/>
                          <a:cs typeface="Calibri" panose="020F0502020204030204" pitchFamily="34" charset="0"/>
                        </a:rPr>
                        <a:t>Leadership</a:t>
                      </a:r>
                      <a:endParaRPr lang="en-US" sz="2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3796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a:bodyPr>
          <a:lstStyle/>
          <a:p>
            <a:pPr algn="ctr"/>
            <a:r>
              <a:rPr lang="en-US" sz="2400" b="1" dirty="0" smtClean="0">
                <a:solidFill>
                  <a:srgbClr val="C00000"/>
                </a:solidFill>
              </a:rPr>
              <a:t>Detailed Course Schedule</a:t>
            </a:r>
            <a:endParaRPr lang="en-US" sz="2400" b="1" dirty="0">
              <a:solidFill>
                <a:srgbClr val="C00000"/>
              </a:solidFill>
            </a:endParaRPr>
          </a:p>
        </p:txBody>
      </p:sp>
      <p:sp>
        <p:nvSpPr>
          <p:cNvPr id="3" name="Content Placeholder 2"/>
          <p:cNvSpPr>
            <a:spLocks noGrp="1"/>
          </p:cNvSpPr>
          <p:nvPr>
            <p:ph idx="1"/>
          </p:nvPr>
        </p:nvSpPr>
        <p:spPr>
          <a:xfrm>
            <a:off x="614363" y="814388"/>
            <a:ext cx="10901362" cy="5857875"/>
          </a:xfrm>
        </p:spPr>
        <p:txBody>
          <a:bodyPr>
            <a:noAutofit/>
          </a:bodyPr>
          <a:lstStyle/>
          <a:p>
            <a:pPr marL="0" indent="0">
              <a:buNone/>
            </a:pPr>
            <a:endParaRPr lang="en-US" sz="2400" b="1" dirty="0" smtClean="0">
              <a:solidFill>
                <a:srgbClr val="0000CC"/>
              </a:solidFill>
            </a:endParaRPr>
          </a:p>
          <a:p>
            <a:pPr marL="0" indent="0">
              <a:buNone/>
            </a:pPr>
            <a:endParaRPr lang="en-US" sz="2400" b="1" dirty="0" smtClean="0">
              <a:solidFill>
                <a:srgbClr val="0000CC"/>
              </a:solidFill>
            </a:endParaRPr>
          </a:p>
          <a:p>
            <a:pPr marL="0" indent="0">
              <a:buNone/>
            </a:pPr>
            <a:endParaRPr lang="en-US" sz="2400" b="1" dirty="0" smtClean="0">
              <a:solidFill>
                <a:srgbClr val="0000CC"/>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61989039"/>
              </p:ext>
            </p:extLst>
          </p:nvPr>
        </p:nvGraphicFramePr>
        <p:xfrm>
          <a:off x="1057274" y="1012171"/>
          <a:ext cx="10072687" cy="5007461"/>
        </p:xfrm>
        <a:graphic>
          <a:graphicData uri="http://schemas.openxmlformats.org/drawingml/2006/table">
            <a:tbl>
              <a:tblPr firstRow="1" firstCol="1" lastRow="1" lastCol="1" bandRow="1" bandCol="1">
                <a:tableStyleId>{5C22544A-7EE6-4342-B048-85BDC9FD1C3A}</a:tableStyleId>
              </a:tblPr>
              <a:tblGrid>
                <a:gridCol w="2196301">
                  <a:extLst>
                    <a:ext uri="{9D8B030D-6E8A-4147-A177-3AD203B41FA5}">
                      <a16:colId xmlns:a16="http://schemas.microsoft.com/office/drawing/2014/main" val="20000"/>
                    </a:ext>
                  </a:extLst>
                </a:gridCol>
                <a:gridCol w="7876386">
                  <a:extLst>
                    <a:ext uri="{9D8B030D-6E8A-4147-A177-3AD203B41FA5}">
                      <a16:colId xmlns:a16="http://schemas.microsoft.com/office/drawing/2014/main" val="20001"/>
                    </a:ext>
                  </a:extLst>
                </a:gridCol>
              </a:tblGrid>
              <a:tr h="500063">
                <a:tc>
                  <a:txBody>
                    <a:bodyPr/>
                    <a:lstStyle/>
                    <a:p>
                      <a:pPr marL="0" marR="0" algn="ctr">
                        <a:spcBef>
                          <a:spcPts val="0"/>
                        </a:spcBef>
                        <a:spcAft>
                          <a:spcPts val="0"/>
                        </a:spcAft>
                      </a:pPr>
                      <a:r>
                        <a:rPr lang="en-US" sz="2000" dirty="0" smtClean="0">
                          <a:effectLst/>
                          <a:latin typeface="+mn-lt"/>
                          <a:ea typeface="Times New Roman" panose="02020603050405020304" pitchFamily="18" charset="0"/>
                        </a:rPr>
                        <a:t>Week</a:t>
                      </a:r>
                      <a:endParaRPr lang="en-US" sz="2000" dirty="0">
                        <a:effectLst/>
                        <a:latin typeface="+mn-lt"/>
                        <a:ea typeface="Times New Roman" panose="02020603050405020304" pitchFamily="18" charset="0"/>
                      </a:endParaRPr>
                    </a:p>
                  </a:txBody>
                  <a:tcPr marL="68580" marR="68580" marT="0" marB="0"/>
                </a:tc>
                <a:tc>
                  <a:txBody>
                    <a:bodyPr/>
                    <a:lstStyle/>
                    <a:p>
                      <a:pPr marL="1828800" marR="0" lvl="4" indent="0" algn="l">
                        <a:spcBef>
                          <a:spcPts val="0"/>
                        </a:spcBef>
                        <a:spcAft>
                          <a:spcPts val="0"/>
                        </a:spcAft>
                        <a:buFont typeface="Times New Roman" panose="02020603050405020304" pitchFamily="18" charset="0"/>
                        <a:buNone/>
                      </a:pPr>
                      <a:r>
                        <a:rPr lang="en-US" sz="2000" dirty="0" smtClean="0">
                          <a:effectLst/>
                          <a:latin typeface="+mn-lt"/>
                          <a:ea typeface="Times New Roman" panose="02020603050405020304" pitchFamily="18" charset="0"/>
                        </a:rPr>
                        <a:t>ASSIGMENT</a:t>
                      </a:r>
                      <a:endParaRPr lang="en-US" sz="20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508592">
                <a:tc>
                  <a:txBody>
                    <a:bodyPr/>
                    <a:lstStyle/>
                    <a:p>
                      <a:pPr marL="0" marR="0" algn="ctr">
                        <a:spcBef>
                          <a:spcPts val="0"/>
                        </a:spcBef>
                        <a:spcAft>
                          <a:spcPts val="0"/>
                        </a:spcAft>
                      </a:pPr>
                      <a:endParaRPr lang="en-US" sz="2000" dirty="0" smtClean="0">
                        <a:effectLst/>
                        <a:latin typeface="+mn-lt"/>
                      </a:endParaRPr>
                    </a:p>
                    <a:p>
                      <a:pPr marL="0" marR="0" algn="ctr">
                        <a:spcBef>
                          <a:spcPts val="0"/>
                        </a:spcBef>
                        <a:spcAft>
                          <a:spcPts val="0"/>
                        </a:spcAft>
                      </a:pPr>
                      <a:endParaRPr lang="en-US" sz="2000" dirty="0" smtClean="0">
                        <a:effectLst/>
                        <a:latin typeface="+mn-lt"/>
                      </a:endParaRPr>
                    </a:p>
                    <a:p>
                      <a:pPr marL="0" marR="0" algn="ctr">
                        <a:spcBef>
                          <a:spcPts val="0"/>
                        </a:spcBef>
                        <a:spcAft>
                          <a:spcPts val="0"/>
                        </a:spcAft>
                      </a:pPr>
                      <a:r>
                        <a:rPr lang="en-US" sz="2000" baseline="0" dirty="0" smtClean="0">
                          <a:effectLst/>
                          <a:latin typeface="+mn-lt"/>
                        </a:rPr>
                        <a:t> 5</a:t>
                      </a:r>
                      <a:r>
                        <a:rPr lang="en-US" sz="2000" dirty="0">
                          <a:effectLst/>
                          <a:latin typeface="+mn-lt"/>
                        </a:rPr>
                        <a:t> </a:t>
                      </a:r>
                    </a:p>
                    <a:p>
                      <a:pPr marL="0" marR="0" algn="ctr">
                        <a:spcBef>
                          <a:spcPts val="0"/>
                        </a:spcBef>
                        <a:spcAft>
                          <a:spcPts val="0"/>
                        </a:spcAft>
                      </a:pPr>
                      <a:r>
                        <a:rPr lang="en-US" sz="2000" dirty="0">
                          <a:effectLst/>
                          <a:latin typeface="+mn-lt"/>
                        </a:rPr>
                        <a:t> </a:t>
                      </a:r>
                    </a:p>
                    <a:p>
                      <a:pPr marL="0" marR="0" algn="ctr">
                        <a:spcBef>
                          <a:spcPts val="0"/>
                        </a:spcBef>
                        <a:spcAft>
                          <a:spcPts val="0"/>
                        </a:spcAft>
                      </a:pPr>
                      <a:r>
                        <a:rPr lang="en-US" sz="2000" dirty="0">
                          <a:effectLst/>
                          <a:latin typeface="+mn-lt"/>
                        </a:rPr>
                        <a:t> </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Areas: Defining the project and developing project plan</a:t>
                      </a:r>
                    </a:p>
                    <a:p>
                      <a:pPr marL="2057400" marR="0" lvl="4" indent="-228600">
                        <a:spcBef>
                          <a:spcPts val="0"/>
                        </a:spcBef>
                        <a:spcAft>
                          <a:spcPts val="0"/>
                        </a:spcAft>
                        <a:buFont typeface="Times New Roman" panose="02020603050405020304" pitchFamily="18" charset="0"/>
                        <a:buChar char="-"/>
                      </a:pPr>
                      <a:r>
                        <a:rPr lang="en-US" sz="2000" dirty="0" smtClean="0">
                          <a:effectLst/>
                        </a:rPr>
                        <a:t>Project </a:t>
                      </a:r>
                      <a:r>
                        <a:rPr lang="en-US" sz="2000" dirty="0">
                          <a:effectLst/>
                        </a:rPr>
                        <a:t>scope</a:t>
                      </a:r>
                    </a:p>
                    <a:p>
                      <a:pPr marL="2057400" marR="0" lvl="4" indent="-228600">
                        <a:spcBef>
                          <a:spcPts val="0"/>
                        </a:spcBef>
                        <a:spcAft>
                          <a:spcPts val="0"/>
                        </a:spcAft>
                        <a:buFont typeface="Times New Roman" panose="02020603050405020304" pitchFamily="18" charset="0"/>
                        <a:buChar char="-"/>
                      </a:pPr>
                      <a:r>
                        <a:rPr lang="en-US" sz="2000" dirty="0">
                          <a:effectLst/>
                        </a:rPr>
                        <a:t>Work break-down structure</a:t>
                      </a:r>
                    </a:p>
                    <a:p>
                      <a:pPr marL="2057400" marR="0" lvl="4" indent="-228600">
                        <a:spcBef>
                          <a:spcPts val="0"/>
                        </a:spcBef>
                        <a:spcAft>
                          <a:spcPts val="0"/>
                        </a:spcAft>
                        <a:buFont typeface="Times New Roman" panose="02020603050405020304" pitchFamily="18" charset="0"/>
                        <a:buChar char="-"/>
                      </a:pPr>
                      <a:r>
                        <a:rPr lang="en-US" sz="2000" dirty="0">
                          <a:effectLst/>
                        </a:rPr>
                        <a:t>Constructing a project network</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474806">
                <a:tc>
                  <a:txBody>
                    <a:bodyPr/>
                    <a:lstStyle/>
                    <a:p>
                      <a:pPr marL="0" marR="0" algn="ctr">
                        <a:spcBef>
                          <a:spcPts val="0"/>
                        </a:spcBef>
                        <a:spcAft>
                          <a:spcPts val="0"/>
                        </a:spcAft>
                      </a:pPr>
                      <a:endParaRPr lang="en-US" sz="2000" dirty="0" smtClean="0">
                        <a:effectLst/>
                        <a:latin typeface="+mn-lt"/>
                      </a:endParaRPr>
                    </a:p>
                    <a:p>
                      <a:pPr marL="0" marR="0" algn="ctr">
                        <a:spcBef>
                          <a:spcPts val="0"/>
                        </a:spcBef>
                        <a:spcAft>
                          <a:spcPts val="0"/>
                        </a:spcAft>
                      </a:pPr>
                      <a:endParaRPr lang="en-US" sz="2000" dirty="0" smtClean="0">
                        <a:effectLst/>
                        <a:latin typeface="+mn-lt"/>
                      </a:endParaRPr>
                    </a:p>
                    <a:p>
                      <a:pPr marL="0" marR="0" algn="ctr">
                        <a:spcBef>
                          <a:spcPts val="0"/>
                        </a:spcBef>
                        <a:spcAft>
                          <a:spcPts val="0"/>
                        </a:spcAft>
                      </a:pPr>
                      <a:endParaRPr lang="en-US" sz="2000" dirty="0" smtClean="0">
                        <a:effectLst/>
                        <a:latin typeface="+mn-lt"/>
                      </a:endParaRPr>
                    </a:p>
                    <a:p>
                      <a:pPr marL="0" marR="0" algn="ctr">
                        <a:spcBef>
                          <a:spcPts val="0"/>
                        </a:spcBef>
                        <a:spcAft>
                          <a:spcPts val="0"/>
                        </a:spcAft>
                      </a:pPr>
                      <a:r>
                        <a:rPr lang="en-US" sz="2000" baseline="0" dirty="0" smtClean="0">
                          <a:effectLst/>
                          <a:latin typeface="+mn-lt"/>
                        </a:rPr>
                        <a:t> 6</a:t>
                      </a:r>
                      <a:r>
                        <a:rPr lang="en-US" sz="2000" dirty="0">
                          <a:effectLst/>
                          <a:latin typeface="+mn-lt"/>
                        </a:rPr>
                        <a:t> </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Estimating project times and costs</a:t>
                      </a:r>
                    </a:p>
                    <a:p>
                      <a:pPr marL="2057400" marR="0" lvl="4" indent="-228600">
                        <a:spcBef>
                          <a:spcPts val="0"/>
                        </a:spcBef>
                        <a:spcAft>
                          <a:spcPts val="0"/>
                        </a:spcAft>
                        <a:buFont typeface="Times New Roman" panose="02020603050405020304" pitchFamily="18" charset="0"/>
                        <a:buChar char="-"/>
                      </a:pPr>
                      <a:r>
                        <a:rPr lang="en-US" sz="2000" dirty="0" smtClean="0">
                          <a:effectLst/>
                        </a:rPr>
                        <a:t>Importance </a:t>
                      </a:r>
                      <a:r>
                        <a:rPr lang="en-US" sz="2000" dirty="0">
                          <a:effectLst/>
                        </a:rPr>
                        <a:t>of estimating project times and costs</a:t>
                      </a:r>
                    </a:p>
                    <a:p>
                      <a:pPr marL="2057400" marR="0" lvl="4" indent="-228600">
                        <a:spcBef>
                          <a:spcPts val="0"/>
                        </a:spcBef>
                        <a:spcAft>
                          <a:spcPts val="0"/>
                        </a:spcAft>
                        <a:buFont typeface="Times New Roman" panose="02020603050405020304" pitchFamily="18" charset="0"/>
                        <a:buChar char="-"/>
                      </a:pPr>
                      <a:r>
                        <a:rPr lang="en-US" sz="2000" dirty="0">
                          <a:effectLst/>
                        </a:rPr>
                        <a:t>Factors influencing quality of estimates</a:t>
                      </a:r>
                    </a:p>
                    <a:p>
                      <a:pPr marL="2057400" marR="0" lvl="4" indent="-228600">
                        <a:spcBef>
                          <a:spcPts val="0"/>
                        </a:spcBef>
                        <a:spcAft>
                          <a:spcPts val="0"/>
                        </a:spcAft>
                        <a:buFont typeface="Times New Roman" panose="02020603050405020304" pitchFamily="18" charset="0"/>
                        <a:buChar char="-"/>
                      </a:pPr>
                      <a:r>
                        <a:rPr lang="en-US" sz="2000" dirty="0">
                          <a:effectLst/>
                        </a:rPr>
                        <a:t>Methods for estimating project times and costs</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508592">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7</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 Managing risk </a:t>
                      </a:r>
                    </a:p>
                    <a:p>
                      <a:pPr marL="2057400" marR="0" lvl="4" indent="-228600">
                        <a:spcBef>
                          <a:spcPts val="0"/>
                        </a:spcBef>
                        <a:spcAft>
                          <a:spcPts val="0"/>
                        </a:spcAft>
                        <a:buFont typeface="Times New Roman" panose="02020603050405020304" pitchFamily="18" charset="0"/>
                        <a:buChar char="-"/>
                      </a:pPr>
                      <a:r>
                        <a:rPr lang="en-US" sz="2000" dirty="0" smtClean="0">
                          <a:effectLst/>
                        </a:rPr>
                        <a:t>Risk </a:t>
                      </a:r>
                      <a:r>
                        <a:rPr lang="en-US" sz="2000" dirty="0">
                          <a:effectLst/>
                        </a:rPr>
                        <a:t>management process</a:t>
                      </a:r>
                    </a:p>
                    <a:p>
                      <a:pPr marL="2057400" marR="0" lvl="4" indent="-228600">
                        <a:spcBef>
                          <a:spcPts val="0"/>
                        </a:spcBef>
                        <a:spcAft>
                          <a:spcPts val="0"/>
                        </a:spcAft>
                        <a:buFont typeface="Times New Roman" panose="02020603050405020304" pitchFamily="18" charset="0"/>
                        <a:buChar char="-"/>
                      </a:pPr>
                      <a:r>
                        <a:rPr lang="en-US" sz="2000" dirty="0">
                          <a:effectLst/>
                        </a:rPr>
                        <a:t>Risk management’s benefits</a:t>
                      </a:r>
                    </a:p>
                    <a:p>
                      <a:pPr marL="2057400" marR="0" lvl="4" indent="-228600">
                        <a:spcBef>
                          <a:spcPts val="0"/>
                        </a:spcBef>
                        <a:spcAft>
                          <a:spcPts val="0"/>
                        </a:spcAft>
                        <a:buFont typeface="Times New Roman" panose="02020603050405020304" pitchFamily="18" charset="0"/>
                        <a:buChar char="-"/>
                      </a:pPr>
                      <a:r>
                        <a:rPr lang="en-US" sz="2000" dirty="0">
                          <a:effectLst/>
                        </a:rPr>
                        <a:t>Managing risk</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38964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a:bodyPr>
          <a:lstStyle/>
          <a:p>
            <a:pPr algn="ctr"/>
            <a:r>
              <a:rPr lang="en-US" sz="2400" b="1" dirty="0" smtClean="0">
                <a:solidFill>
                  <a:srgbClr val="C00000"/>
                </a:solidFill>
              </a:rPr>
              <a:t>Detailed Course Schedule</a:t>
            </a:r>
            <a:endParaRPr lang="en-US" sz="2400" b="1" dirty="0">
              <a:solidFill>
                <a:srgbClr val="C00000"/>
              </a:solidFill>
            </a:endParaRPr>
          </a:p>
        </p:txBody>
      </p:sp>
      <p:sp>
        <p:nvSpPr>
          <p:cNvPr id="3" name="Content Placeholder 2"/>
          <p:cNvSpPr>
            <a:spLocks noGrp="1"/>
          </p:cNvSpPr>
          <p:nvPr>
            <p:ph idx="1"/>
          </p:nvPr>
        </p:nvSpPr>
        <p:spPr>
          <a:xfrm>
            <a:off x="614363" y="814388"/>
            <a:ext cx="10901362" cy="5857875"/>
          </a:xfrm>
        </p:spPr>
        <p:txBody>
          <a:bodyPr>
            <a:noAutofit/>
          </a:bodyPr>
          <a:lstStyle/>
          <a:p>
            <a:pPr marL="0" indent="0">
              <a:buNone/>
            </a:pPr>
            <a:endParaRPr lang="en-US" sz="2400" b="1" dirty="0" smtClean="0">
              <a:solidFill>
                <a:srgbClr val="0000CC"/>
              </a:solidFill>
            </a:endParaRPr>
          </a:p>
          <a:p>
            <a:pPr marL="0" indent="0">
              <a:buNone/>
            </a:pPr>
            <a:endParaRPr lang="en-US" sz="2400" b="1" dirty="0" smtClean="0">
              <a:solidFill>
                <a:srgbClr val="0000CC"/>
              </a:solidFill>
            </a:endParaRPr>
          </a:p>
          <a:p>
            <a:pPr marL="0" indent="0">
              <a:buNone/>
            </a:pPr>
            <a:endParaRPr lang="en-US" sz="2400" b="1" dirty="0" smtClean="0">
              <a:solidFill>
                <a:srgbClr val="0000CC"/>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46586586"/>
              </p:ext>
            </p:extLst>
          </p:nvPr>
        </p:nvGraphicFramePr>
        <p:xfrm>
          <a:off x="1000124" y="814387"/>
          <a:ext cx="10129839" cy="5630117"/>
        </p:xfrm>
        <a:graphic>
          <a:graphicData uri="http://schemas.openxmlformats.org/drawingml/2006/table">
            <a:tbl>
              <a:tblPr firstRow="1" firstCol="1" lastRow="1" lastCol="1" bandRow="1" bandCol="1">
                <a:tableStyleId>{5C22544A-7EE6-4342-B048-85BDC9FD1C3A}</a:tableStyleId>
              </a:tblPr>
              <a:tblGrid>
                <a:gridCol w="2208762">
                  <a:extLst>
                    <a:ext uri="{9D8B030D-6E8A-4147-A177-3AD203B41FA5}">
                      <a16:colId xmlns:a16="http://schemas.microsoft.com/office/drawing/2014/main" val="20000"/>
                    </a:ext>
                  </a:extLst>
                </a:gridCol>
                <a:gridCol w="7921077">
                  <a:extLst>
                    <a:ext uri="{9D8B030D-6E8A-4147-A177-3AD203B41FA5}">
                      <a16:colId xmlns:a16="http://schemas.microsoft.com/office/drawing/2014/main" val="20001"/>
                    </a:ext>
                  </a:extLst>
                </a:gridCol>
              </a:tblGrid>
              <a:tr h="514351">
                <a:tc>
                  <a:txBody>
                    <a:bodyPr/>
                    <a:lstStyle/>
                    <a:p>
                      <a:pPr marL="0" marR="0" algn="ctr">
                        <a:spcBef>
                          <a:spcPts val="0"/>
                        </a:spcBef>
                        <a:spcAft>
                          <a:spcPts val="0"/>
                        </a:spcAft>
                      </a:pPr>
                      <a:r>
                        <a:rPr lang="en-US" sz="2000" dirty="0" smtClean="0">
                          <a:effectLst/>
                          <a:latin typeface="+mn-lt"/>
                          <a:ea typeface="Times New Roman" panose="02020603050405020304" pitchFamily="18" charset="0"/>
                        </a:rPr>
                        <a:t>Week</a:t>
                      </a:r>
                      <a:endParaRPr lang="en-US" sz="2000" dirty="0">
                        <a:effectLst/>
                        <a:latin typeface="+mn-lt"/>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smtClean="0">
                          <a:effectLst/>
                          <a:latin typeface="+mn-lt"/>
                          <a:ea typeface="Times New Roman" panose="02020603050405020304" pitchFamily="18" charset="0"/>
                        </a:rPr>
                        <a:t>ASSIGMENT</a:t>
                      </a:r>
                      <a:endParaRPr lang="en-US" sz="20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57213">
                <a:tc>
                  <a:txBody>
                    <a:bodyPr/>
                    <a:lstStyle/>
                    <a:p>
                      <a:pPr marL="0" marR="0" algn="ctr">
                        <a:spcBef>
                          <a:spcPts val="0"/>
                        </a:spcBef>
                        <a:spcAft>
                          <a:spcPts val="0"/>
                        </a:spcAft>
                      </a:pPr>
                      <a:r>
                        <a:rPr lang="en-US" sz="2000" baseline="0" dirty="0" smtClean="0">
                          <a:effectLst/>
                          <a:latin typeface="+mn-lt"/>
                          <a:ea typeface="Times New Roman" panose="02020603050405020304" pitchFamily="18" charset="0"/>
                        </a:rPr>
                        <a:t> 8</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Mid-term quiz</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591795">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9</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Scheduling resources and costs</a:t>
                      </a:r>
                    </a:p>
                    <a:p>
                      <a:pPr marL="2057400" marR="0" lvl="4" indent="-228600">
                        <a:spcBef>
                          <a:spcPts val="0"/>
                        </a:spcBef>
                        <a:spcAft>
                          <a:spcPts val="0"/>
                        </a:spcAft>
                        <a:buFont typeface="Times New Roman" panose="02020603050405020304" pitchFamily="18" charset="0"/>
                        <a:buChar char="-"/>
                      </a:pPr>
                      <a:r>
                        <a:rPr lang="en-US" sz="2000" dirty="0" smtClean="0">
                          <a:effectLst/>
                        </a:rPr>
                        <a:t>The </a:t>
                      </a:r>
                      <a:r>
                        <a:rPr lang="en-US" sz="2000" dirty="0">
                          <a:effectLst/>
                        </a:rPr>
                        <a:t>resource problem</a:t>
                      </a:r>
                    </a:p>
                    <a:p>
                      <a:pPr marL="2057400" marR="0" lvl="4" indent="-228600">
                        <a:spcBef>
                          <a:spcPts val="0"/>
                        </a:spcBef>
                        <a:spcAft>
                          <a:spcPts val="0"/>
                        </a:spcAft>
                        <a:buFont typeface="Times New Roman" panose="02020603050405020304" pitchFamily="18" charset="0"/>
                        <a:buChar char="-"/>
                      </a:pPr>
                      <a:r>
                        <a:rPr lang="en-US" sz="2000" dirty="0">
                          <a:effectLst/>
                        </a:rPr>
                        <a:t>Resource allocation methods</a:t>
                      </a:r>
                    </a:p>
                    <a:p>
                      <a:pPr marL="2057400" marR="0" lvl="4" indent="-228600">
                        <a:spcBef>
                          <a:spcPts val="0"/>
                        </a:spcBef>
                        <a:spcAft>
                          <a:spcPts val="0"/>
                        </a:spcAft>
                        <a:buFont typeface="Times New Roman" panose="02020603050405020304" pitchFamily="18" charset="0"/>
                        <a:buChar char="-"/>
                      </a:pPr>
                      <a:r>
                        <a:rPr lang="en-US" sz="2000" dirty="0">
                          <a:effectLst/>
                        </a:rPr>
                        <a:t>Project budgeting</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628775">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10</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Reducing project duration</a:t>
                      </a:r>
                    </a:p>
                    <a:p>
                      <a:pPr marL="2057400" marR="0" lvl="4" indent="-228600">
                        <a:spcBef>
                          <a:spcPts val="0"/>
                        </a:spcBef>
                        <a:spcAft>
                          <a:spcPts val="0"/>
                        </a:spcAft>
                        <a:buFont typeface="Times New Roman" panose="02020603050405020304" pitchFamily="18" charset="0"/>
                        <a:buChar char="-"/>
                      </a:pPr>
                      <a:r>
                        <a:rPr lang="en-US" sz="2000" dirty="0" smtClean="0">
                          <a:effectLst/>
                        </a:rPr>
                        <a:t>Rationale </a:t>
                      </a:r>
                      <a:r>
                        <a:rPr lang="en-US" sz="2000" dirty="0">
                          <a:effectLst/>
                        </a:rPr>
                        <a:t>for reducing project duration</a:t>
                      </a:r>
                    </a:p>
                    <a:p>
                      <a:pPr marL="2057400" marR="0" lvl="4" indent="-228600">
                        <a:spcBef>
                          <a:spcPts val="0"/>
                        </a:spcBef>
                        <a:spcAft>
                          <a:spcPts val="0"/>
                        </a:spcAft>
                        <a:buFont typeface="Times New Roman" panose="02020603050405020304" pitchFamily="18" charset="0"/>
                        <a:buChar char="-"/>
                      </a:pPr>
                      <a:r>
                        <a:rPr lang="en-US" sz="2000" dirty="0">
                          <a:effectLst/>
                        </a:rPr>
                        <a:t>Options for accelerating project completion</a:t>
                      </a:r>
                    </a:p>
                    <a:p>
                      <a:pPr marL="2057400" marR="0" lvl="4" indent="-228600">
                        <a:spcBef>
                          <a:spcPts val="0"/>
                        </a:spcBef>
                        <a:spcAft>
                          <a:spcPts val="0"/>
                        </a:spcAft>
                        <a:buFont typeface="Times New Roman" panose="02020603050405020304" pitchFamily="18" charset="0"/>
                        <a:buChar char="-"/>
                      </a:pPr>
                      <a:r>
                        <a:rPr lang="en-US" sz="2000" dirty="0">
                          <a:effectLst/>
                        </a:rPr>
                        <a:t>Cost-duration trade-off</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1337983">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11</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Outsourcing: Managing Inter-organizational Relations</a:t>
                      </a:r>
                    </a:p>
                    <a:p>
                      <a:pPr marL="2057400" marR="0" lvl="4" indent="-228600">
                        <a:spcBef>
                          <a:spcPts val="0"/>
                        </a:spcBef>
                        <a:spcAft>
                          <a:spcPts val="0"/>
                        </a:spcAft>
                        <a:buFont typeface="Times New Roman" panose="02020603050405020304" pitchFamily="18" charset="0"/>
                        <a:buChar char="-"/>
                      </a:pPr>
                      <a:r>
                        <a:rPr lang="en-US" sz="2000" dirty="0" smtClean="0">
                          <a:effectLst/>
                        </a:rPr>
                        <a:t>Outsourcing </a:t>
                      </a:r>
                      <a:r>
                        <a:rPr lang="en-US" sz="2000" dirty="0">
                          <a:effectLst/>
                        </a:rPr>
                        <a:t>project work</a:t>
                      </a:r>
                    </a:p>
                    <a:p>
                      <a:pPr marL="2057400" marR="0" lvl="4" indent="-228600">
                        <a:spcBef>
                          <a:spcPts val="0"/>
                        </a:spcBef>
                        <a:spcAft>
                          <a:spcPts val="0"/>
                        </a:spcAft>
                        <a:buFont typeface="Times New Roman" panose="02020603050405020304" pitchFamily="18" charset="0"/>
                        <a:buChar char="-"/>
                      </a:pPr>
                      <a:r>
                        <a:rPr lang="en-US" sz="2000" dirty="0">
                          <a:effectLst/>
                        </a:rPr>
                        <a:t>Contract management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1350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a:bodyPr>
          <a:lstStyle/>
          <a:p>
            <a:pPr algn="ctr"/>
            <a:r>
              <a:rPr lang="en-US" sz="2400" b="1" dirty="0" smtClean="0">
                <a:solidFill>
                  <a:srgbClr val="C00000"/>
                </a:solidFill>
              </a:rPr>
              <a:t>Detailed Course Schedule</a:t>
            </a:r>
            <a:endParaRPr lang="en-US" sz="2400" b="1" dirty="0">
              <a:solidFill>
                <a:srgbClr val="C00000"/>
              </a:solidFill>
            </a:endParaRPr>
          </a:p>
        </p:txBody>
      </p:sp>
      <p:sp>
        <p:nvSpPr>
          <p:cNvPr id="3" name="Content Placeholder 2"/>
          <p:cNvSpPr>
            <a:spLocks noGrp="1"/>
          </p:cNvSpPr>
          <p:nvPr>
            <p:ph idx="1"/>
          </p:nvPr>
        </p:nvSpPr>
        <p:spPr>
          <a:xfrm>
            <a:off x="614363" y="814388"/>
            <a:ext cx="10901362" cy="5857875"/>
          </a:xfrm>
        </p:spPr>
        <p:txBody>
          <a:bodyPr>
            <a:noAutofit/>
          </a:bodyPr>
          <a:lstStyle/>
          <a:p>
            <a:pPr marL="0" indent="0">
              <a:buNone/>
            </a:pPr>
            <a:endParaRPr lang="en-US" sz="2400" b="1" dirty="0" smtClean="0">
              <a:solidFill>
                <a:srgbClr val="0000CC"/>
              </a:solidFill>
            </a:endParaRPr>
          </a:p>
          <a:p>
            <a:pPr marL="0" indent="0">
              <a:buNone/>
            </a:pPr>
            <a:endParaRPr lang="en-US" sz="2400" b="1" dirty="0" smtClean="0">
              <a:solidFill>
                <a:srgbClr val="0000CC"/>
              </a:solidFill>
            </a:endParaRPr>
          </a:p>
          <a:p>
            <a:pPr marL="0" indent="0">
              <a:buNone/>
            </a:pPr>
            <a:endParaRPr lang="en-US" sz="2400" b="1" dirty="0" smtClean="0">
              <a:solidFill>
                <a:srgbClr val="0000CC"/>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486773583"/>
              </p:ext>
            </p:extLst>
          </p:nvPr>
        </p:nvGraphicFramePr>
        <p:xfrm>
          <a:off x="1100137" y="1028702"/>
          <a:ext cx="9972675" cy="5123715"/>
        </p:xfrm>
        <a:graphic>
          <a:graphicData uri="http://schemas.openxmlformats.org/drawingml/2006/table">
            <a:tbl>
              <a:tblPr firstRow="1" firstCol="1" lastRow="1" lastCol="1" bandRow="1" bandCol="1">
                <a:tableStyleId>{5C22544A-7EE6-4342-B048-85BDC9FD1C3A}</a:tableStyleId>
              </a:tblPr>
              <a:tblGrid>
                <a:gridCol w="2174493">
                  <a:extLst>
                    <a:ext uri="{9D8B030D-6E8A-4147-A177-3AD203B41FA5}">
                      <a16:colId xmlns:a16="http://schemas.microsoft.com/office/drawing/2014/main" val="20000"/>
                    </a:ext>
                  </a:extLst>
                </a:gridCol>
                <a:gridCol w="7798182">
                  <a:extLst>
                    <a:ext uri="{9D8B030D-6E8A-4147-A177-3AD203B41FA5}">
                      <a16:colId xmlns:a16="http://schemas.microsoft.com/office/drawing/2014/main" val="20001"/>
                    </a:ext>
                  </a:extLst>
                </a:gridCol>
              </a:tblGrid>
              <a:tr h="600073">
                <a:tc>
                  <a:txBody>
                    <a:bodyPr/>
                    <a:lstStyle/>
                    <a:p>
                      <a:pPr marL="0" marR="0" algn="ctr">
                        <a:spcBef>
                          <a:spcPts val="0"/>
                        </a:spcBef>
                        <a:spcAft>
                          <a:spcPts val="0"/>
                        </a:spcAft>
                      </a:pPr>
                      <a:r>
                        <a:rPr lang="en-US" sz="2000" dirty="0" smtClean="0">
                          <a:effectLst/>
                          <a:latin typeface="+mn-lt"/>
                          <a:ea typeface="Times New Roman" panose="02020603050405020304" pitchFamily="18" charset="0"/>
                        </a:rPr>
                        <a:t>Week</a:t>
                      </a:r>
                      <a:endParaRPr lang="en-US" sz="2000" dirty="0">
                        <a:effectLst/>
                        <a:latin typeface="+mn-lt"/>
                        <a:ea typeface="Times New Roman" panose="02020603050405020304" pitchFamily="18" charset="0"/>
                      </a:endParaRPr>
                    </a:p>
                  </a:txBody>
                  <a:tcPr marL="68580" marR="68580" marT="0" marB="0"/>
                </a:tc>
                <a:tc>
                  <a:txBody>
                    <a:bodyPr/>
                    <a:lstStyle/>
                    <a:p>
                      <a:pPr marL="1828800" marR="0" lvl="4" indent="0" algn="l">
                        <a:spcBef>
                          <a:spcPts val="0"/>
                        </a:spcBef>
                        <a:spcAft>
                          <a:spcPts val="0"/>
                        </a:spcAft>
                        <a:buFont typeface="Times New Roman" panose="02020603050405020304" pitchFamily="18" charset="0"/>
                        <a:buNone/>
                      </a:pPr>
                      <a:r>
                        <a:rPr lang="en-US" sz="2000" dirty="0" smtClean="0">
                          <a:effectLst/>
                          <a:latin typeface="+mn-lt"/>
                          <a:ea typeface="Times New Roman" panose="02020603050405020304" pitchFamily="18" charset="0"/>
                        </a:rPr>
                        <a:t>ASSIGMENT</a:t>
                      </a:r>
                      <a:endParaRPr lang="en-US" sz="20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884851">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12</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Project monitoring</a:t>
                      </a:r>
                    </a:p>
                    <a:p>
                      <a:pPr marL="2057400" marR="0" lvl="4" indent="-228600">
                        <a:spcBef>
                          <a:spcPts val="0"/>
                        </a:spcBef>
                        <a:spcAft>
                          <a:spcPts val="0"/>
                        </a:spcAft>
                        <a:buFont typeface="Times New Roman" panose="02020603050405020304" pitchFamily="18" charset="0"/>
                        <a:buChar char="-"/>
                      </a:pPr>
                      <a:r>
                        <a:rPr lang="en-US" sz="2000" dirty="0" smtClean="0">
                          <a:effectLst/>
                        </a:rPr>
                        <a:t>Project </a:t>
                      </a:r>
                      <a:r>
                        <a:rPr lang="en-US" sz="2000" dirty="0">
                          <a:effectLst/>
                        </a:rPr>
                        <a:t>time monitoring</a:t>
                      </a:r>
                    </a:p>
                    <a:p>
                      <a:pPr marL="2057400" marR="0" lvl="4" indent="-228600">
                        <a:spcBef>
                          <a:spcPts val="0"/>
                        </a:spcBef>
                        <a:spcAft>
                          <a:spcPts val="0"/>
                        </a:spcAft>
                        <a:buFont typeface="Times New Roman" panose="02020603050405020304" pitchFamily="18" charset="0"/>
                        <a:buChar char="-"/>
                      </a:pPr>
                      <a:r>
                        <a:rPr lang="en-US" sz="2000" dirty="0">
                          <a:effectLst/>
                        </a:rPr>
                        <a:t>Project cost monitoring</a:t>
                      </a:r>
                    </a:p>
                    <a:p>
                      <a:pPr marL="2057400" marR="0" lvl="4" indent="-228600">
                        <a:spcBef>
                          <a:spcPts val="0"/>
                        </a:spcBef>
                        <a:spcAft>
                          <a:spcPts val="0"/>
                        </a:spcAft>
                        <a:buFont typeface="Times New Roman" panose="02020603050405020304" pitchFamily="18" charset="0"/>
                        <a:buChar char="-"/>
                      </a:pPr>
                      <a:r>
                        <a:rPr lang="en-US" sz="2000" dirty="0">
                          <a:effectLst/>
                        </a:rPr>
                        <a:t>Project quality monitoring</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884851">
                <a:tc>
                  <a:txBody>
                    <a:bodyPr/>
                    <a:lstStyle/>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endParaRPr lang="en-US" sz="2000" dirty="0" smtClean="0">
                        <a:effectLst/>
                        <a:latin typeface="+mn-lt"/>
                        <a:ea typeface="Times New Roman" panose="02020603050405020304" pitchFamily="18" charset="0"/>
                      </a:endParaRPr>
                    </a:p>
                    <a:p>
                      <a:pPr marL="0" marR="0" algn="ctr">
                        <a:spcBef>
                          <a:spcPts val="0"/>
                        </a:spcBef>
                        <a:spcAft>
                          <a:spcPts val="0"/>
                        </a:spcAft>
                      </a:pPr>
                      <a:r>
                        <a:rPr lang="en-US" sz="2000" baseline="0" dirty="0" smtClean="0">
                          <a:effectLst/>
                          <a:latin typeface="+mn-lt"/>
                          <a:ea typeface="Times New Roman" panose="02020603050405020304" pitchFamily="18" charset="0"/>
                        </a:rPr>
                        <a:t> 13</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Topic Area: Project audit and closure</a:t>
                      </a:r>
                    </a:p>
                    <a:p>
                      <a:pPr marL="2057400" marR="0" lvl="4" indent="-228600">
                        <a:spcBef>
                          <a:spcPts val="0"/>
                        </a:spcBef>
                        <a:spcAft>
                          <a:spcPts val="0"/>
                        </a:spcAft>
                        <a:buFont typeface="Times New Roman" panose="02020603050405020304" pitchFamily="18" charset="0"/>
                        <a:buChar char="-"/>
                      </a:pPr>
                      <a:r>
                        <a:rPr lang="en-US" sz="2000" dirty="0" smtClean="0">
                          <a:effectLst/>
                        </a:rPr>
                        <a:t>Project </a:t>
                      </a:r>
                      <a:r>
                        <a:rPr lang="en-US" sz="2000" dirty="0">
                          <a:effectLst/>
                        </a:rPr>
                        <a:t>commissioning</a:t>
                      </a:r>
                    </a:p>
                    <a:p>
                      <a:pPr marL="2057400" marR="0" lvl="4" indent="-228600">
                        <a:spcBef>
                          <a:spcPts val="0"/>
                        </a:spcBef>
                        <a:spcAft>
                          <a:spcPts val="0"/>
                        </a:spcAft>
                        <a:buFont typeface="Times New Roman" panose="02020603050405020304" pitchFamily="18" charset="0"/>
                        <a:buChar char="-"/>
                      </a:pPr>
                      <a:r>
                        <a:rPr lang="en-US" sz="2000" dirty="0">
                          <a:effectLst/>
                        </a:rPr>
                        <a:t>Post-project resources re-organizing</a:t>
                      </a:r>
                    </a:p>
                    <a:p>
                      <a:pPr marL="2057400" marR="0" lvl="4" indent="-228600">
                        <a:spcBef>
                          <a:spcPts val="0"/>
                        </a:spcBef>
                        <a:spcAft>
                          <a:spcPts val="0"/>
                        </a:spcAft>
                        <a:buFont typeface="Times New Roman" panose="02020603050405020304" pitchFamily="18" charset="0"/>
                        <a:buChar char="-"/>
                      </a:pPr>
                      <a:r>
                        <a:rPr lang="en-US" sz="2000" dirty="0">
                          <a:effectLst/>
                        </a:rPr>
                        <a:t>Project audit</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76970">
                <a:tc>
                  <a:txBody>
                    <a:bodyPr/>
                    <a:lstStyle/>
                    <a:p>
                      <a:pPr marL="0" marR="0" algn="ctr">
                        <a:spcBef>
                          <a:spcPts val="0"/>
                        </a:spcBef>
                        <a:spcAft>
                          <a:spcPts val="0"/>
                        </a:spcAft>
                      </a:pPr>
                      <a:r>
                        <a:rPr lang="en-US" sz="2000" baseline="0" dirty="0" smtClean="0">
                          <a:effectLst/>
                          <a:latin typeface="+mn-lt"/>
                          <a:ea typeface="Times New Roman" panose="02020603050405020304" pitchFamily="18" charset="0"/>
                        </a:rPr>
                        <a:t> 14</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Case study </a:t>
                      </a:r>
                      <a:r>
                        <a:rPr lang="en-US" sz="2000" dirty="0" smtClean="0">
                          <a:effectLst/>
                        </a:rPr>
                        <a:t>reports </a:t>
                      </a:r>
                      <a:r>
                        <a:rPr lang="en-US" sz="2000" dirty="0">
                          <a:effectLst/>
                        </a:rPr>
                        <a:t>(both oral and written)</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76970">
                <a:tc>
                  <a:txBody>
                    <a:bodyPr/>
                    <a:lstStyle/>
                    <a:p>
                      <a:pPr marL="0" marR="0" algn="ctr">
                        <a:spcBef>
                          <a:spcPts val="0"/>
                        </a:spcBef>
                        <a:spcAft>
                          <a:spcPts val="0"/>
                        </a:spcAft>
                      </a:pPr>
                      <a:r>
                        <a:rPr lang="en-US" sz="2000" baseline="0" dirty="0" smtClean="0">
                          <a:effectLst/>
                          <a:latin typeface="+mn-lt"/>
                          <a:ea typeface="Times New Roman" panose="02020603050405020304" pitchFamily="18" charset="0"/>
                        </a:rPr>
                        <a:t> 15</a:t>
                      </a:r>
                      <a:endParaRPr lang="en-US" sz="2000" dirty="0">
                        <a:effectLst/>
                        <a:latin typeface="+mn-lt"/>
                        <a:ea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smtClean="0">
                          <a:effectLst/>
                          <a:latin typeface="+mn-lt"/>
                          <a:ea typeface="+mn-ea"/>
                        </a:rPr>
                        <a:t>Course</a:t>
                      </a:r>
                      <a:r>
                        <a:rPr lang="en-US" sz="2000" baseline="0" dirty="0" smtClean="0">
                          <a:effectLst/>
                          <a:latin typeface="+mn-lt"/>
                          <a:ea typeface="+mn-ea"/>
                        </a:rPr>
                        <a:t> review</a:t>
                      </a:r>
                      <a:endParaRPr lang="en-US" sz="2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331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5680" y="1742123"/>
            <a:ext cx="9672320" cy="848677"/>
          </a:xfrm>
        </p:spPr>
        <p:txBody>
          <a:bodyPr>
            <a:normAutofit/>
          </a:bodyPr>
          <a:lstStyle/>
          <a:p>
            <a:r>
              <a:rPr lang="en-US" sz="2800" b="1" dirty="0" smtClean="0">
                <a:solidFill>
                  <a:srgbClr val="0000CC"/>
                </a:solidFill>
                <a:latin typeface="Arial" panose="020B0604020202020204" pitchFamily="34" charset="0"/>
                <a:cs typeface="Arial" panose="020B0604020202020204" pitchFamily="34" charset="0"/>
              </a:rPr>
              <a:t>INTRODUCTION TO PROJECT MANAGEMENT COURSE</a:t>
            </a:r>
            <a:endParaRPr lang="en-US" sz="2800" b="1" dirty="0">
              <a:solidFill>
                <a:srgbClr val="0000CC"/>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524000" y="2987675"/>
            <a:ext cx="9144000" cy="1655762"/>
          </a:xfrm>
        </p:spPr>
        <p:txBody>
          <a:bodyPr>
            <a:normAutofit/>
          </a:bodyPr>
          <a:lstStyle/>
          <a:p>
            <a:r>
              <a:rPr lang="en-US" sz="2800" b="1" smtClean="0">
                <a:solidFill>
                  <a:srgbClr val="C00000"/>
                </a:solidFill>
              </a:rPr>
              <a:t>Senior Lecture, </a:t>
            </a:r>
            <a:r>
              <a:rPr lang="en-US" sz="2800" b="1" dirty="0" smtClean="0">
                <a:solidFill>
                  <a:srgbClr val="C00000"/>
                </a:solidFill>
              </a:rPr>
              <a:t>Dr. Tien Minh Do</a:t>
            </a:r>
            <a:endParaRPr lang="en-US" sz="2800" b="1" dirty="0">
              <a:solidFill>
                <a:srgbClr val="C00000"/>
              </a:solidFill>
            </a:endParaRPr>
          </a:p>
        </p:txBody>
      </p:sp>
    </p:spTree>
    <p:extLst>
      <p:ext uri="{BB962C8B-B14F-4D97-AF65-F5344CB8AC3E}">
        <p14:creationId xmlns:p14="http://schemas.microsoft.com/office/powerpoint/2010/main" val="320940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a:bodyPr>
          <a:lstStyle/>
          <a:p>
            <a:pPr algn="ctr"/>
            <a:r>
              <a:rPr lang="en-US" sz="2400" b="1" dirty="0" smtClean="0">
                <a:solidFill>
                  <a:srgbClr val="C00000"/>
                </a:solidFill>
              </a:rPr>
              <a:t>General information</a:t>
            </a:r>
            <a:endParaRPr lang="en-US" sz="2400" b="1" dirty="0">
              <a:solidFill>
                <a:srgbClr val="C00000"/>
              </a:solidFill>
            </a:endParaRPr>
          </a:p>
        </p:txBody>
      </p:sp>
      <p:sp>
        <p:nvSpPr>
          <p:cNvPr id="3" name="Content Placeholder 2"/>
          <p:cNvSpPr>
            <a:spLocks noGrp="1"/>
          </p:cNvSpPr>
          <p:nvPr>
            <p:ph idx="1"/>
          </p:nvPr>
        </p:nvSpPr>
        <p:spPr>
          <a:xfrm>
            <a:off x="838200" y="814388"/>
            <a:ext cx="10515600" cy="5362575"/>
          </a:xfrm>
        </p:spPr>
        <p:txBody>
          <a:bodyPr>
            <a:noAutofit/>
          </a:bodyPr>
          <a:lstStyle/>
          <a:p>
            <a:pPr marL="0" indent="0">
              <a:buNone/>
            </a:pPr>
            <a:r>
              <a:rPr lang="en-US" sz="2400" b="1" dirty="0" smtClean="0">
                <a:solidFill>
                  <a:srgbClr val="00B050"/>
                </a:solidFill>
              </a:rPr>
              <a:t>1. COURSE NAME</a:t>
            </a:r>
            <a:r>
              <a:rPr lang="en-US" sz="2400" b="1" dirty="0" smtClean="0">
                <a:solidFill>
                  <a:srgbClr val="0000CC"/>
                </a:solidFill>
              </a:rPr>
              <a:t>: Project management</a:t>
            </a:r>
          </a:p>
          <a:p>
            <a:pPr marL="0" lvl="0" indent="0">
              <a:buNone/>
            </a:pPr>
            <a:r>
              <a:rPr lang="en-US" sz="2400" b="1" dirty="0">
                <a:solidFill>
                  <a:srgbClr val="00B050"/>
                </a:solidFill>
              </a:rPr>
              <a:t>2</a:t>
            </a:r>
            <a:r>
              <a:rPr lang="en-US" sz="2400" b="1" dirty="0" smtClean="0">
                <a:solidFill>
                  <a:srgbClr val="00B050"/>
                </a:solidFill>
              </a:rPr>
              <a:t> </a:t>
            </a:r>
            <a:r>
              <a:rPr lang="en-US" sz="2400" b="1" dirty="0">
                <a:solidFill>
                  <a:srgbClr val="00B050"/>
                </a:solidFill>
              </a:rPr>
              <a:t>COURSE OBJECTIVES</a:t>
            </a:r>
            <a:r>
              <a:rPr lang="en-US" sz="2400" b="1" dirty="0">
                <a:solidFill>
                  <a:srgbClr val="0000CC"/>
                </a:solidFill>
              </a:rPr>
              <a:t>: A</a:t>
            </a:r>
            <a:r>
              <a:rPr lang="en-US" sz="2400" b="1" dirty="0" smtClean="0">
                <a:solidFill>
                  <a:srgbClr val="0000CC"/>
                </a:solidFill>
              </a:rPr>
              <a:t>fter </a:t>
            </a:r>
            <a:r>
              <a:rPr lang="en-US" sz="2400" b="1" dirty="0">
                <a:solidFill>
                  <a:srgbClr val="0000CC"/>
                </a:solidFill>
              </a:rPr>
              <a:t>completion of </a:t>
            </a:r>
            <a:r>
              <a:rPr lang="en-US" sz="2400" b="1" dirty="0" smtClean="0">
                <a:solidFill>
                  <a:srgbClr val="0000CC"/>
                </a:solidFill>
              </a:rPr>
              <a:t>this </a:t>
            </a:r>
            <a:r>
              <a:rPr lang="en-US" sz="2400" b="1" dirty="0">
                <a:solidFill>
                  <a:srgbClr val="0000CC"/>
                </a:solidFill>
              </a:rPr>
              <a:t>course, student should be able to:</a:t>
            </a:r>
          </a:p>
          <a:p>
            <a:pPr lvl="1"/>
            <a:r>
              <a:rPr lang="en-US" b="1" dirty="0">
                <a:solidFill>
                  <a:srgbClr val="0000CC"/>
                </a:solidFill>
              </a:rPr>
              <a:t>Understand basic knowledge of the project management</a:t>
            </a:r>
          </a:p>
          <a:p>
            <a:pPr lvl="1"/>
            <a:endParaRPr lang="en-US" b="1" dirty="0">
              <a:solidFill>
                <a:srgbClr val="0000CC"/>
              </a:solidFill>
            </a:endParaRPr>
          </a:p>
          <a:p>
            <a:pPr lvl="1"/>
            <a:r>
              <a:rPr lang="en-US" b="1" dirty="0">
                <a:solidFill>
                  <a:srgbClr val="0000CC"/>
                </a:solidFill>
              </a:rPr>
              <a:t>Describe the project management process, including project defining, planning, </a:t>
            </a:r>
            <a:r>
              <a:rPr lang="en-US" b="1" dirty="0" smtClean="0">
                <a:solidFill>
                  <a:srgbClr val="0000CC"/>
                </a:solidFill>
              </a:rPr>
              <a:t>executing,  and closing</a:t>
            </a:r>
            <a:endParaRPr lang="en-US" b="1" dirty="0">
              <a:solidFill>
                <a:srgbClr val="0000CC"/>
              </a:solidFill>
            </a:endParaRPr>
          </a:p>
          <a:p>
            <a:pPr lvl="1"/>
            <a:endParaRPr lang="en-US" b="1" dirty="0">
              <a:solidFill>
                <a:srgbClr val="0000CC"/>
              </a:solidFill>
            </a:endParaRPr>
          </a:p>
          <a:p>
            <a:pPr lvl="1"/>
            <a:r>
              <a:rPr lang="en-US" b="1" dirty="0">
                <a:solidFill>
                  <a:srgbClr val="0000CC"/>
                </a:solidFill>
              </a:rPr>
              <a:t>Apply project management’s knowledge and skills to plan and control the project’s time and resources in order to implement successfully a project</a:t>
            </a:r>
          </a:p>
          <a:p>
            <a:pPr lvl="1"/>
            <a:endParaRPr lang="en-US" b="1" dirty="0">
              <a:solidFill>
                <a:srgbClr val="0000CC"/>
              </a:solidFill>
            </a:endParaRPr>
          </a:p>
          <a:p>
            <a:pPr lvl="1"/>
            <a:r>
              <a:rPr lang="en-US" b="1" dirty="0">
                <a:solidFill>
                  <a:srgbClr val="0000CC"/>
                </a:solidFill>
              </a:rPr>
              <a:t>Improve team work skills such as communication and </a:t>
            </a:r>
            <a:r>
              <a:rPr lang="en-US" b="1" dirty="0" smtClean="0">
                <a:solidFill>
                  <a:srgbClr val="0000CC"/>
                </a:solidFill>
              </a:rPr>
              <a:t>co-ordination, etc.</a:t>
            </a:r>
            <a:endParaRPr lang="en-US" b="1" dirty="0">
              <a:solidFill>
                <a:srgbClr val="0000CC"/>
              </a:solidFill>
            </a:endParaRPr>
          </a:p>
          <a:p>
            <a:pPr marL="0" indent="0">
              <a:buNone/>
            </a:pPr>
            <a:endParaRPr lang="en-US" sz="2400" b="1" dirty="0">
              <a:solidFill>
                <a:srgbClr val="0000CC"/>
              </a:solidFill>
            </a:endParaRPr>
          </a:p>
        </p:txBody>
      </p:sp>
    </p:spTree>
    <p:extLst>
      <p:ext uri="{BB962C8B-B14F-4D97-AF65-F5344CB8AC3E}">
        <p14:creationId xmlns:p14="http://schemas.microsoft.com/office/powerpoint/2010/main" val="123348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9263"/>
          </a:xfrm>
        </p:spPr>
        <p:txBody>
          <a:bodyPr>
            <a:normAutofit/>
          </a:bodyPr>
          <a:lstStyle/>
          <a:p>
            <a:pPr algn="ctr"/>
            <a:r>
              <a:rPr lang="en-US" sz="2400" b="1" dirty="0" smtClean="0">
                <a:solidFill>
                  <a:srgbClr val="C00000"/>
                </a:solidFill>
              </a:rPr>
              <a:t>General information</a:t>
            </a:r>
            <a:endParaRPr lang="en-US" sz="2400" b="1" dirty="0">
              <a:solidFill>
                <a:srgbClr val="C00000"/>
              </a:solidFill>
            </a:endParaRPr>
          </a:p>
        </p:txBody>
      </p:sp>
      <p:sp>
        <p:nvSpPr>
          <p:cNvPr id="3" name="Content Placeholder 2"/>
          <p:cNvSpPr>
            <a:spLocks noGrp="1"/>
          </p:cNvSpPr>
          <p:nvPr>
            <p:ph idx="1"/>
          </p:nvPr>
        </p:nvSpPr>
        <p:spPr>
          <a:xfrm>
            <a:off x="614363" y="814389"/>
            <a:ext cx="10901362" cy="5444172"/>
          </a:xfrm>
        </p:spPr>
        <p:txBody>
          <a:bodyPr>
            <a:noAutofit/>
          </a:bodyPr>
          <a:lstStyle/>
          <a:p>
            <a:pPr marL="0" indent="0">
              <a:buNone/>
            </a:pPr>
            <a:r>
              <a:rPr lang="en-US" sz="2400" b="1" dirty="0">
                <a:solidFill>
                  <a:srgbClr val="00B050"/>
                </a:solidFill>
              </a:rPr>
              <a:t>3</a:t>
            </a:r>
            <a:r>
              <a:rPr lang="en-US" sz="2400" b="1" dirty="0" smtClean="0">
                <a:solidFill>
                  <a:srgbClr val="00B050"/>
                </a:solidFill>
              </a:rPr>
              <a:t>. REQUIRED BOOKS</a:t>
            </a:r>
          </a:p>
          <a:p>
            <a:pPr marL="0" indent="0">
              <a:buNone/>
            </a:pPr>
            <a:r>
              <a:rPr lang="en-US" sz="2400" b="1" dirty="0" smtClean="0">
                <a:solidFill>
                  <a:srgbClr val="00B050"/>
                </a:solidFill>
              </a:rPr>
              <a:t>3.1 Textbook</a:t>
            </a:r>
          </a:p>
          <a:p>
            <a:pPr marL="457200" lvl="1" indent="0">
              <a:buNone/>
            </a:pPr>
            <a:r>
              <a:rPr lang="en-US" b="1" dirty="0">
                <a:solidFill>
                  <a:srgbClr val="0000CC"/>
                </a:solidFill>
              </a:rPr>
              <a:t>Clifford F. Gray and Erik W. Larson (2021). Project management: The managerial process 8</a:t>
            </a:r>
            <a:r>
              <a:rPr lang="en-US" b="1" baseline="30000" dirty="0">
                <a:solidFill>
                  <a:srgbClr val="0000CC"/>
                </a:solidFill>
              </a:rPr>
              <a:t>th</a:t>
            </a:r>
            <a:r>
              <a:rPr lang="en-US" b="1" dirty="0">
                <a:solidFill>
                  <a:srgbClr val="0000CC"/>
                </a:solidFill>
              </a:rPr>
              <a:t> edition, The </a:t>
            </a:r>
            <a:r>
              <a:rPr lang="en-US" b="1" dirty="0" smtClean="0">
                <a:solidFill>
                  <a:srgbClr val="0000CC"/>
                </a:solidFill>
              </a:rPr>
              <a:t>McGraw-Hill/Irwin</a:t>
            </a:r>
            <a:endParaRPr lang="en-US" sz="2400" b="1" dirty="0" smtClean="0">
              <a:solidFill>
                <a:srgbClr val="00B050"/>
              </a:solidFill>
            </a:endParaRPr>
          </a:p>
          <a:p>
            <a:pPr marL="0" indent="0">
              <a:buNone/>
            </a:pPr>
            <a:r>
              <a:rPr lang="en-US" sz="2400" b="1" dirty="0" smtClean="0">
                <a:solidFill>
                  <a:srgbClr val="00B050"/>
                </a:solidFill>
              </a:rPr>
              <a:t>3.2 Reference book</a:t>
            </a:r>
            <a:endParaRPr lang="en-US" b="1" dirty="0">
              <a:solidFill>
                <a:srgbClr val="00B050"/>
              </a:solidFill>
            </a:endParaRPr>
          </a:p>
          <a:p>
            <a:pPr marL="457200" lvl="1" indent="0">
              <a:buNone/>
            </a:pPr>
            <a:r>
              <a:rPr lang="en-US" b="1" dirty="0">
                <a:solidFill>
                  <a:srgbClr val="0000CC"/>
                </a:solidFill>
              </a:rPr>
              <a:t>Pinto, J. K. (</a:t>
            </a:r>
            <a:r>
              <a:rPr lang="en-US" b="1" dirty="0" smtClean="0">
                <a:solidFill>
                  <a:srgbClr val="0000CC"/>
                </a:solidFill>
              </a:rPr>
              <a:t>2020) </a:t>
            </a:r>
            <a:r>
              <a:rPr lang="en-US" b="1" dirty="0">
                <a:solidFill>
                  <a:srgbClr val="0000CC"/>
                </a:solidFill>
              </a:rPr>
              <a:t>Project management: achieving competitive </a:t>
            </a:r>
            <a:r>
              <a:rPr lang="en-US" b="1" dirty="0" smtClean="0">
                <a:solidFill>
                  <a:srgbClr val="0000CC"/>
                </a:solidFill>
              </a:rPr>
              <a:t>advantage 5</a:t>
            </a:r>
            <a:r>
              <a:rPr lang="en-US" b="1" baseline="30000" dirty="0" smtClean="0">
                <a:solidFill>
                  <a:srgbClr val="0000CC"/>
                </a:solidFill>
              </a:rPr>
              <a:t>th</a:t>
            </a:r>
            <a:r>
              <a:rPr lang="en-US" b="1" dirty="0" smtClean="0">
                <a:solidFill>
                  <a:srgbClr val="0000CC"/>
                </a:solidFill>
              </a:rPr>
              <a:t> edition, Pearson education Ltd. </a:t>
            </a:r>
            <a:endParaRPr lang="en-US" b="1" dirty="0">
              <a:solidFill>
                <a:srgbClr val="0000CC"/>
              </a:solidFill>
            </a:endParaRPr>
          </a:p>
          <a:p>
            <a:pPr marL="457200" lvl="1" indent="0">
              <a:buNone/>
            </a:pPr>
            <a:endParaRPr lang="en-US" b="1" dirty="0" smtClean="0">
              <a:solidFill>
                <a:srgbClr val="0000CC"/>
              </a:solidFill>
            </a:endParaRPr>
          </a:p>
          <a:p>
            <a:pPr marL="0" indent="0">
              <a:buNone/>
            </a:pPr>
            <a:r>
              <a:rPr lang="en-US" sz="2400" b="1" smtClean="0">
                <a:solidFill>
                  <a:srgbClr val="00B050"/>
                </a:solidFill>
              </a:rPr>
              <a:t>4</a:t>
            </a:r>
            <a:r>
              <a:rPr lang="en-US" sz="2400" b="1" dirty="0" smtClean="0">
                <a:solidFill>
                  <a:srgbClr val="00B050"/>
                </a:solidFill>
              </a:rPr>
              <a:t>. ENTRANCE COMPETENCIES</a:t>
            </a:r>
          </a:p>
          <a:p>
            <a:pPr lvl="1"/>
            <a:r>
              <a:rPr lang="en-US" b="1" dirty="0" smtClean="0">
                <a:solidFill>
                  <a:srgbClr val="0000CC"/>
                </a:solidFill>
              </a:rPr>
              <a:t>Basic knowledge of business and management </a:t>
            </a:r>
          </a:p>
          <a:p>
            <a:pPr lvl="1"/>
            <a:r>
              <a:rPr lang="en-US" b="1" dirty="0" smtClean="0">
                <a:solidFill>
                  <a:srgbClr val="0000CC"/>
                </a:solidFill>
              </a:rPr>
              <a:t>Knowledge and ability in WORD, Excel and PowerPoint</a:t>
            </a:r>
          </a:p>
          <a:p>
            <a:pPr lvl="1"/>
            <a:r>
              <a:rPr lang="en-US" b="1" dirty="0" smtClean="0">
                <a:solidFill>
                  <a:srgbClr val="0000CC"/>
                </a:solidFill>
              </a:rPr>
              <a:t>College level writing and presentation skills</a:t>
            </a:r>
          </a:p>
        </p:txBody>
      </p:sp>
    </p:spTree>
    <p:extLst>
      <p:ext uri="{BB962C8B-B14F-4D97-AF65-F5344CB8AC3E}">
        <p14:creationId xmlns:p14="http://schemas.microsoft.com/office/powerpoint/2010/main" val="34652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244" y="187704"/>
            <a:ext cx="10515600" cy="449263"/>
          </a:xfrm>
        </p:spPr>
        <p:txBody>
          <a:bodyPr>
            <a:normAutofit/>
          </a:bodyPr>
          <a:lstStyle/>
          <a:p>
            <a:pPr algn="ctr"/>
            <a:r>
              <a:rPr lang="en-US" sz="2400" b="1" dirty="0" smtClean="0">
                <a:solidFill>
                  <a:srgbClr val="C00000"/>
                </a:solidFill>
              </a:rPr>
              <a:t>General information</a:t>
            </a:r>
            <a:endParaRPr lang="en-US" sz="2400" b="1" dirty="0">
              <a:solidFill>
                <a:srgbClr val="C00000"/>
              </a:solidFill>
            </a:endParaRPr>
          </a:p>
        </p:txBody>
      </p:sp>
      <p:sp>
        <p:nvSpPr>
          <p:cNvPr id="3" name="Content Placeholder 2"/>
          <p:cNvSpPr>
            <a:spLocks noGrp="1"/>
          </p:cNvSpPr>
          <p:nvPr>
            <p:ph idx="1"/>
          </p:nvPr>
        </p:nvSpPr>
        <p:spPr>
          <a:xfrm>
            <a:off x="614363" y="814388"/>
            <a:ext cx="10901362" cy="5857875"/>
          </a:xfrm>
        </p:spPr>
        <p:txBody>
          <a:bodyPr>
            <a:noAutofit/>
          </a:bodyPr>
          <a:lstStyle/>
          <a:p>
            <a:pPr marL="0" indent="0">
              <a:buNone/>
            </a:pPr>
            <a:r>
              <a:rPr lang="en-US" sz="2400" b="1" dirty="0">
                <a:solidFill>
                  <a:srgbClr val="00B050"/>
                </a:solidFill>
              </a:rPr>
              <a:t>5</a:t>
            </a:r>
            <a:r>
              <a:rPr lang="en-US" sz="2400" b="1" dirty="0" smtClean="0">
                <a:solidFill>
                  <a:srgbClr val="00B050"/>
                </a:solidFill>
              </a:rPr>
              <a:t>. STUDENT EXPECTATION STATEMENT</a:t>
            </a:r>
            <a:endParaRPr lang="en-US" sz="2400" b="1" dirty="0" smtClean="0">
              <a:solidFill>
                <a:srgbClr val="0000CC"/>
              </a:solidFill>
            </a:endParaRPr>
          </a:p>
          <a:p>
            <a:pPr lvl="1"/>
            <a:r>
              <a:rPr lang="en-US" b="1" dirty="0" smtClean="0">
                <a:solidFill>
                  <a:srgbClr val="0000CC"/>
                </a:solidFill>
              </a:rPr>
              <a:t>Out-of-class preparation for each class</a:t>
            </a:r>
          </a:p>
          <a:p>
            <a:pPr lvl="1"/>
            <a:endParaRPr lang="en-US" b="1" dirty="0" smtClean="0">
              <a:solidFill>
                <a:srgbClr val="0000CC"/>
              </a:solidFill>
            </a:endParaRPr>
          </a:p>
          <a:p>
            <a:pPr lvl="1"/>
            <a:r>
              <a:rPr lang="en-US" b="1" dirty="0" smtClean="0">
                <a:solidFill>
                  <a:srgbClr val="0000CC"/>
                </a:solidFill>
              </a:rPr>
              <a:t>Discussion on the cases given in the class</a:t>
            </a:r>
          </a:p>
          <a:p>
            <a:pPr lvl="1"/>
            <a:endParaRPr lang="en-US" b="1" dirty="0" smtClean="0">
              <a:solidFill>
                <a:srgbClr val="0000CC"/>
              </a:solidFill>
            </a:endParaRPr>
          </a:p>
          <a:p>
            <a:pPr lvl="1"/>
            <a:r>
              <a:rPr lang="en-US" b="1" dirty="0" smtClean="0">
                <a:solidFill>
                  <a:srgbClr val="0000CC"/>
                </a:solidFill>
              </a:rPr>
              <a:t>Case-study reports (both oral and written)</a:t>
            </a:r>
          </a:p>
          <a:p>
            <a:pPr lvl="1"/>
            <a:endParaRPr lang="en-US" b="1" dirty="0" smtClean="0">
              <a:solidFill>
                <a:srgbClr val="0000CC"/>
              </a:solidFill>
            </a:endParaRPr>
          </a:p>
          <a:p>
            <a:pPr lvl="1"/>
            <a:r>
              <a:rPr lang="en-US" b="1" dirty="0" smtClean="0">
                <a:solidFill>
                  <a:srgbClr val="0000CC"/>
                </a:solidFill>
              </a:rPr>
              <a:t>Mid-term quiz</a:t>
            </a:r>
          </a:p>
          <a:p>
            <a:pPr lvl="1"/>
            <a:endParaRPr lang="en-US" b="1" dirty="0" smtClean="0">
              <a:solidFill>
                <a:srgbClr val="0000CC"/>
              </a:solidFill>
            </a:endParaRPr>
          </a:p>
          <a:p>
            <a:pPr lvl="1"/>
            <a:r>
              <a:rPr lang="en-US" b="1" dirty="0" smtClean="0">
                <a:solidFill>
                  <a:srgbClr val="0000CC"/>
                </a:solidFill>
              </a:rPr>
              <a:t>Final exam</a:t>
            </a:r>
          </a:p>
        </p:txBody>
      </p:sp>
    </p:spTree>
    <p:extLst>
      <p:ext uri="{BB962C8B-B14F-4D97-AF65-F5344CB8AC3E}">
        <p14:creationId xmlns:p14="http://schemas.microsoft.com/office/powerpoint/2010/main" val="1399393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14388"/>
            <a:ext cx="10901362" cy="6043612"/>
          </a:xfrm>
        </p:spPr>
        <p:txBody>
          <a:bodyPr>
            <a:noAutofit/>
          </a:bodyPr>
          <a:lstStyle/>
          <a:p>
            <a:pPr marL="0" lvl="0" indent="0">
              <a:buNone/>
            </a:pPr>
            <a:r>
              <a:rPr lang="en-US" sz="2400" b="1" dirty="0">
                <a:solidFill>
                  <a:srgbClr val="00B050"/>
                </a:solidFill>
              </a:rPr>
              <a:t>6</a:t>
            </a:r>
            <a:r>
              <a:rPr lang="en-US" sz="2400" b="1" dirty="0" smtClean="0">
                <a:solidFill>
                  <a:srgbClr val="00B050"/>
                </a:solidFill>
              </a:rPr>
              <a:t>. METHOD OF EVALUATION</a:t>
            </a:r>
          </a:p>
          <a:p>
            <a:r>
              <a:rPr lang="en-US" sz="2400" b="1" dirty="0" smtClean="0">
                <a:solidFill>
                  <a:srgbClr val="0000CC"/>
                </a:solidFill>
              </a:rPr>
              <a:t>A student's final grade will be based on the following weighted elements:</a:t>
            </a:r>
          </a:p>
          <a:p>
            <a:pPr marL="0" indent="0">
              <a:buNone/>
            </a:pPr>
            <a:r>
              <a:rPr lang="en-US" sz="2400" b="1" dirty="0" smtClean="0">
                <a:solidFill>
                  <a:srgbClr val="0000CC"/>
                </a:solidFill>
              </a:rPr>
              <a:t>              	Class Participation	</a:t>
            </a:r>
            <a:r>
              <a:rPr lang="en-US" sz="2400" b="1" dirty="0">
                <a:solidFill>
                  <a:srgbClr val="0000CC"/>
                </a:solidFill>
              </a:rPr>
              <a:t>1</a:t>
            </a:r>
            <a:r>
              <a:rPr lang="en-US" sz="2400" b="1" dirty="0" smtClean="0">
                <a:solidFill>
                  <a:srgbClr val="0000CC"/>
                </a:solidFill>
              </a:rPr>
              <a:t>0%</a:t>
            </a:r>
          </a:p>
          <a:p>
            <a:pPr marL="0" indent="0">
              <a:buNone/>
            </a:pPr>
            <a:r>
              <a:rPr lang="en-US" sz="2400" b="1" dirty="0" smtClean="0">
                <a:solidFill>
                  <a:srgbClr val="0000CC"/>
                </a:solidFill>
              </a:rPr>
              <a:t>              	Case-study Reports	10%</a:t>
            </a:r>
          </a:p>
          <a:p>
            <a:pPr marL="0" indent="0">
              <a:buNone/>
            </a:pPr>
            <a:r>
              <a:rPr lang="en-US" sz="2400" b="1" dirty="0" smtClean="0">
                <a:solidFill>
                  <a:srgbClr val="0000CC"/>
                </a:solidFill>
              </a:rPr>
              <a:t>		Mid-term Quiz	20%</a:t>
            </a:r>
          </a:p>
          <a:p>
            <a:pPr marL="0" indent="0">
              <a:buNone/>
            </a:pPr>
            <a:r>
              <a:rPr lang="en-US" sz="2400" b="1" dirty="0" smtClean="0">
                <a:solidFill>
                  <a:srgbClr val="0000CC"/>
                </a:solidFill>
              </a:rPr>
              <a:t>               	Final Exam         	</a:t>
            </a:r>
            <a:r>
              <a:rPr lang="en-US" sz="2400" b="1" dirty="0">
                <a:solidFill>
                  <a:srgbClr val="0000CC"/>
                </a:solidFill>
              </a:rPr>
              <a:t>6</a:t>
            </a:r>
            <a:r>
              <a:rPr lang="en-US" sz="2400" b="1" dirty="0" smtClean="0">
                <a:solidFill>
                  <a:srgbClr val="0000CC"/>
                </a:solidFill>
              </a:rPr>
              <a:t>0%</a:t>
            </a:r>
          </a:p>
          <a:p>
            <a:pPr marL="0" indent="0">
              <a:buNone/>
            </a:pPr>
            <a:r>
              <a:rPr lang="en-US" sz="2400" b="1" dirty="0" smtClean="0">
                <a:solidFill>
                  <a:srgbClr val="0000CC"/>
                </a:solidFill>
              </a:rPr>
              <a:t>		</a:t>
            </a:r>
            <a:r>
              <a:rPr lang="en-US" sz="2400" b="1" dirty="0" smtClean="0">
                <a:solidFill>
                  <a:srgbClr val="660033"/>
                </a:solidFill>
              </a:rPr>
              <a:t>Total	 		100%</a:t>
            </a:r>
          </a:p>
          <a:p>
            <a:pPr marL="0" indent="0">
              <a:buNone/>
            </a:pPr>
            <a:endParaRPr lang="en-US" sz="2400" b="1" dirty="0" smtClean="0">
              <a:solidFill>
                <a:srgbClr val="0000CC"/>
              </a:solidFill>
            </a:endParaRPr>
          </a:p>
          <a:p>
            <a:pPr marL="0" indent="0">
              <a:buNone/>
            </a:pPr>
            <a:endParaRPr lang="en-US" sz="2400" b="1" dirty="0" smtClean="0">
              <a:solidFill>
                <a:srgbClr val="0000CC"/>
              </a:solidFill>
            </a:endParaRPr>
          </a:p>
        </p:txBody>
      </p:sp>
      <p:sp>
        <p:nvSpPr>
          <p:cNvPr id="5" name="TextBox 4"/>
          <p:cNvSpPr txBox="1"/>
          <p:nvPr/>
        </p:nvSpPr>
        <p:spPr>
          <a:xfrm>
            <a:off x="3014663" y="171450"/>
            <a:ext cx="6557962" cy="461665"/>
          </a:xfrm>
          <a:prstGeom prst="rect">
            <a:avLst/>
          </a:prstGeom>
          <a:noFill/>
        </p:spPr>
        <p:txBody>
          <a:bodyPr wrap="square" rtlCol="0">
            <a:spAutoFit/>
          </a:bodyPr>
          <a:lstStyle/>
          <a:p>
            <a:pPr algn="ctr"/>
            <a:r>
              <a:rPr lang="en-US" sz="2400" b="1" dirty="0" smtClean="0">
                <a:solidFill>
                  <a:srgbClr val="C00000"/>
                </a:solidFill>
              </a:rPr>
              <a:t>General information</a:t>
            </a:r>
            <a:endParaRPr lang="en-US" sz="2400" b="1" dirty="0">
              <a:solidFill>
                <a:srgbClr val="C00000"/>
              </a:solidFill>
            </a:endParaRPr>
          </a:p>
        </p:txBody>
      </p:sp>
    </p:spTree>
    <p:extLst>
      <p:ext uri="{BB962C8B-B14F-4D97-AF65-F5344CB8AC3E}">
        <p14:creationId xmlns:p14="http://schemas.microsoft.com/office/powerpoint/2010/main" val="170880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14388"/>
            <a:ext cx="10901362" cy="5301932"/>
          </a:xfrm>
        </p:spPr>
        <p:txBody>
          <a:bodyPr>
            <a:noAutofit/>
          </a:bodyPr>
          <a:lstStyle/>
          <a:p>
            <a:pPr marL="0" lvl="0" indent="0">
              <a:buNone/>
            </a:pPr>
            <a:r>
              <a:rPr lang="en-US" sz="2400" b="1" dirty="0">
                <a:solidFill>
                  <a:srgbClr val="00B050"/>
                </a:solidFill>
              </a:rPr>
              <a:t>7</a:t>
            </a:r>
            <a:r>
              <a:rPr lang="en-US" sz="2400" b="1" dirty="0" smtClean="0">
                <a:solidFill>
                  <a:srgbClr val="00B050"/>
                </a:solidFill>
              </a:rPr>
              <a:t>. </a:t>
            </a:r>
            <a:r>
              <a:rPr lang="en-US" sz="2400" b="1" dirty="0">
                <a:solidFill>
                  <a:srgbClr val="00B050"/>
                </a:solidFill>
              </a:rPr>
              <a:t>ASSIGNMENT OF GRADES:</a:t>
            </a:r>
          </a:p>
          <a:p>
            <a:pPr lvl="0"/>
            <a:r>
              <a:rPr lang="en-US" sz="2400" b="1" dirty="0">
                <a:solidFill>
                  <a:srgbClr val="0000CC"/>
                </a:solidFill>
              </a:rPr>
              <a:t>All grades will be assigned according to the following scale:</a:t>
            </a:r>
          </a:p>
          <a:p>
            <a:pPr marL="457200" lvl="1" indent="0">
              <a:buNone/>
            </a:pPr>
            <a:r>
              <a:rPr lang="en-US" b="1" dirty="0" smtClean="0">
                <a:solidFill>
                  <a:srgbClr val="0000CC"/>
                </a:solidFill>
              </a:rPr>
              <a:t>A</a:t>
            </a:r>
            <a:r>
              <a:rPr lang="en-US" b="1" dirty="0">
                <a:solidFill>
                  <a:srgbClr val="0000CC"/>
                </a:solidFill>
              </a:rPr>
              <a:t>	90 – 100%</a:t>
            </a:r>
          </a:p>
          <a:p>
            <a:pPr marL="457200" lvl="1" indent="0">
              <a:buNone/>
            </a:pPr>
            <a:r>
              <a:rPr lang="en-US" b="1" dirty="0">
                <a:solidFill>
                  <a:srgbClr val="0000CC"/>
                </a:solidFill>
              </a:rPr>
              <a:t>B	80 – 89%</a:t>
            </a:r>
          </a:p>
          <a:p>
            <a:pPr marL="457200" lvl="1" indent="0">
              <a:buNone/>
            </a:pPr>
            <a:r>
              <a:rPr lang="en-US" b="1" dirty="0">
                <a:solidFill>
                  <a:srgbClr val="0000CC"/>
                </a:solidFill>
              </a:rPr>
              <a:t>C	70 – 79%</a:t>
            </a:r>
          </a:p>
          <a:p>
            <a:pPr marL="457200" lvl="1" indent="0">
              <a:buNone/>
            </a:pPr>
            <a:r>
              <a:rPr lang="en-US" b="1" dirty="0">
                <a:solidFill>
                  <a:srgbClr val="0000CC"/>
                </a:solidFill>
              </a:rPr>
              <a:t>D	60 – 69%</a:t>
            </a:r>
          </a:p>
          <a:p>
            <a:pPr marL="457200" lvl="1" indent="0">
              <a:buNone/>
            </a:pPr>
            <a:r>
              <a:rPr lang="en-US" b="1" dirty="0">
                <a:solidFill>
                  <a:srgbClr val="0000CC"/>
                </a:solidFill>
              </a:rPr>
              <a:t>F	Under 60%</a:t>
            </a:r>
          </a:p>
          <a:p>
            <a:pPr marL="0" lvl="0" indent="0">
              <a:buNone/>
            </a:pPr>
            <a:r>
              <a:rPr lang="en-US" sz="2400" b="1" dirty="0" smtClean="0">
                <a:solidFill>
                  <a:srgbClr val="00B050"/>
                </a:solidFill>
              </a:rPr>
              <a:t>8. ATTENDANCE </a:t>
            </a:r>
            <a:r>
              <a:rPr lang="en-US" sz="2400" b="1" dirty="0">
                <a:solidFill>
                  <a:srgbClr val="00B050"/>
                </a:solidFill>
              </a:rPr>
              <a:t>POLICY:</a:t>
            </a:r>
          </a:p>
          <a:p>
            <a:pPr lvl="0"/>
            <a:r>
              <a:rPr lang="en-US" sz="2400" b="1" dirty="0">
                <a:solidFill>
                  <a:srgbClr val="0000CC"/>
                </a:solidFill>
              </a:rPr>
              <a:t>Each student is expected to attend his or her class at the designated time and place scheduled. </a:t>
            </a:r>
            <a:endParaRPr lang="en-US" sz="2400" b="1" dirty="0" smtClean="0">
              <a:solidFill>
                <a:srgbClr val="0000CC"/>
              </a:solidFill>
            </a:endParaRPr>
          </a:p>
          <a:p>
            <a:pPr lvl="0"/>
            <a:r>
              <a:rPr lang="en-US" sz="2400" b="1" dirty="0" smtClean="0">
                <a:solidFill>
                  <a:srgbClr val="0000CC"/>
                </a:solidFill>
              </a:rPr>
              <a:t>There </a:t>
            </a:r>
            <a:r>
              <a:rPr lang="en-US" sz="2400" b="1" dirty="0">
                <a:solidFill>
                  <a:srgbClr val="0000CC"/>
                </a:solidFill>
              </a:rPr>
              <a:t>is a clear policy for absence that student who has more than 3 absent days with or without faculty's permission will not be allowed to sit in the final exam and will get F for the course</a:t>
            </a:r>
          </a:p>
          <a:p>
            <a:pPr marL="0" lvl="0" indent="0">
              <a:buNone/>
            </a:pPr>
            <a:endParaRPr lang="en-US" sz="2400" b="1" dirty="0" smtClean="0">
              <a:solidFill>
                <a:srgbClr val="00B050"/>
              </a:solidFill>
            </a:endParaRPr>
          </a:p>
          <a:p>
            <a:pPr marL="0" indent="0">
              <a:buNone/>
            </a:pPr>
            <a:endParaRPr lang="en-US" sz="2400" b="1" dirty="0" smtClean="0">
              <a:solidFill>
                <a:srgbClr val="0000CC"/>
              </a:solidFill>
            </a:endParaRPr>
          </a:p>
        </p:txBody>
      </p:sp>
      <p:sp>
        <p:nvSpPr>
          <p:cNvPr id="5" name="TextBox 4"/>
          <p:cNvSpPr txBox="1"/>
          <p:nvPr/>
        </p:nvSpPr>
        <p:spPr>
          <a:xfrm>
            <a:off x="3014663" y="171450"/>
            <a:ext cx="6557962" cy="461665"/>
          </a:xfrm>
          <a:prstGeom prst="rect">
            <a:avLst/>
          </a:prstGeom>
          <a:noFill/>
        </p:spPr>
        <p:txBody>
          <a:bodyPr wrap="square" rtlCol="0">
            <a:spAutoFit/>
          </a:bodyPr>
          <a:lstStyle/>
          <a:p>
            <a:pPr algn="ctr"/>
            <a:r>
              <a:rPr lang="en-US" sz="2400" b="1" dirty="0" smtClean="0">
                <a:solidFill>
                  <a:srgbClr val="C00000"/>
                </a:solidFill>
              </a:rPr>
              <a:t>General information</a:t>
            </a:r>
            <a:endParaRPr lang="en-US" sz="2400" b="1" dirty="0">
              <a:solidFill>
                <a:srgbClr val="C00000"/>
              </a:solidFill>
            </a:endParaRPr>
          </a:p>
        </p:txBody>
      </p:sp>
    </p:spTree>
    <p:extLst>
      <p:ext uri="{BB962C8B-B14F-4D97-AF65-F5344CB8AC3E}">
        <p14:creationId xmlns:p14="http://schemas.microsoft.com/office/powerpoint/2010/main" val="114593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14388"/>
            <a:ext cx="10901362" cy="5312092"/>
          </a:xfrm>
        </p:spPr>
        <p:txBody>
          <a:bodyPr>
            <a:noAutofit/>
          </a:bodyPr>
          <a:lstStyle/>
          <a:p>
            <a:pPr marL="0" lvl="0" indent="0">
              <a:buNone/>
            </a:pPr>
            <a:r>
              <a:rPr lang="en-US" sz="2400" b="1" dirty="0">
                <a:solidFill>
                  <a:srgbClr val="00B050"/>
                </a:solidFill>
              </a:rPr>
              <a:t>9. INCOMPLETE GRADE </a:t>
            </a:r>
            <a:r>
              <a:rPr lang="en-US" sz="2400" b="1" dirty="0" smtClean="0">
                <a:solidFill>
                  <a:srgbClr val="00B050"/>
                </a:solidFill>
              </a:rPr>
              <a:t>POLICY</a:t>
            </a:r>
          </a:p>
          <a:p>
            <a:pPr marL="0" lvl="0" indent="0">
              <a:buNone/>
            </a:pPr>
            <a:r>
              <a:rPr lang="en-US" sz="2400" b="1" dirty="0">
                <a:solidFill>
                  <a:srgbClr val="0000CC"/>
                </a:solidFill>
              </a:rPr>
              <a:t>Troy Policy/Rules for granting an Incomplete (INC):</a:t>
            </a:r>
          </a:p>
          <a:p>
            <a:pPr lvl="0"/>
            <a:r>
              <a:rPr lang="en-US" sz="2400" b="1" dirty="0" smtClean="0">
                <a:solidFill>
                  <a:srgbClr val="0000CC"/>
                </a:solidFill>
              </a:rPr>
              <a:t>An </a:t>
            </a:r>
            <a:r>
              <a:rPr lang="en-US" sz="2400" b="1" dirty="0">
                <a:solidFill>
                  <a:srgbClr val="0000CC"/>
                </a:solidFill>
              </a:rPr>
              <a:t>incomplete cannot be issued without a request from the </a:t>
            </a:r>
            <a:r>
              <a:rPr lang="en-US" sz="2400" b="1" dirty="0" smtClean="0">
                <a:solidFill>
                  <a:srgbClr val="0000CC"/>
                </a:solidFill>
              </a:rPr>
              <a:t>student.</a:t>
            </a:r>
          </a:p>
          <a:p>
            <a:pPr lvl="0"/>
            <a:r>
              <a:rPr lang="en-US" sz="2400" b="1" dirty="0" smtClean="0">
                <a:solidFill>
                  <a:srgbClr val="0000CC"/>
                </a:solidFill>
              </a:rPr>
              <a:t>To </a:t>
            </a:r>
            <a:r>
              <a:rPr lang="en-US" sz="2400" b="1" dirty="0">
                <a:solidFill>
                  <a:srgbClr val="0000CC"/>
                </a:solidFill>
              </a:rPr>
              <a:t>qualify for an incomplete, the student must:</a:t>
            </a:r>
          </a:p>
          <a:p>
            <a:pPr marL="914400" lvl="1" indent="-457200">
              <a:buFont typeface="+mj-lt"/>
              <a:buAutoNum type="alphaLcPeriod"/>
            </a:pPr>
            <a:r>
              <a:rPr lang="en-US" b="1" dirty="0" smtClean="0">
                <a:solidFill>
                  <a:srgbClr val="0000CC"/>
                </a:solidFill>
              </a:rPr>
              <a:t>have </a:t>
            </a:r>
            <a:r>
              <a:rPr lang="en-US" b="1" dirty="0">
                <a:solidFill>
                  <a:srgbClr val="0000CC"/>
                </a:solidFill>
              </a:rPr>
              <a:t>completed over 50% of the course material and have a documented reason for requesting the incomplete.   (50% means all assignments/exams up to and including the mid-term point, test, and/or assignments.)</a:t>
            </a:r>
          </a:p>
          <a:p>
            <a:pPr marL="914400" lvl="1" indent="-457200">
              <a:buFont typeface="+mj-lt"/>
              <a:buAutoNum type="alphaLcPeriod"/>
            </a:pPr>
            <a:r>
              <a:rPr lang="en-US" b="1" dirty="0" smtClean="0">
                <a:solidFill>
                  <a:srgbClr val="0000CC"/>
                </a:solidFill>
              </a:rPr>
              <a:t>be </a:t>
            </a:r>
            <a:r>
              <a:rPr lang="en-US" b="1" dirty="0">
                <a:solidFill>
                  <a:srgbClr val="0000CC"/>
                </a:solidFill>
              </a:rPr>
              <a:t>passing the course at the time of their request.</a:t>
            </a:r>
          </a:p>
          <a:p>
            <a:pPr marL="0" lvl="0" indent="0">
              <a:buNone/>
            </a:pPr>
            <a:r>
              <a:rPr lang="en-US" sz="2400" b="1" dirty="0">
                <a:solidFill>
                  <a:srgbClr val="0000CC"/>
                </a:solidFill>
              </a:rPr>
              <a:t> </a:t>
            </a:r>
            <a:r>
              <a:rPr lang="en-US" sz="2400" b="1" dirty="0" smtClean="0">
                <a:solidFill>
                  <a:srgbClr val="0000CC"/>
                </a:solidFill>
              </a:rPr>
              <a:t>     If </a:t>
            </a:r>
            <a:r>
              <a:rPr lang="en-US" sz="2400" b="1" dirty="0">
                <a:solidFill>
                  <a:srgbClr val="0000CC"/>
                </a:solidFill>
              </a:rPr>
              <a:t>both of the above criteria are not met an incomplete cannot be granted. </a:t>
            </a:r>
          </a:p>
          <a:p>
            <a:pPr lvl="0"/>
            <a:r>
              <a:rPr lang="en-US" sz="2400" b="1" dirty="0" smtClean="0">
                <a:solidFill>
                  <a:srgbClr val="0000CC"/>
                </a:solidFill>
              </a:rPr>
              <a:t>An </a:t>
            </a:r>
            <a:r>
              <a:rPr lang="en-US" sz="2400" b="1" dirty="0">
                <a:solidFill>
                  <a:srgbClr val="0000CC"/>
                </a:solidFill>
              </a:rPr>
              <a:t>INC is not a substitute for an F.  If a student has earned an “F” by not submitting all the work or by receiving an overall F average, then the F stands.</a:t>
            </a:r>
          </a:p>
          <a:p>
            <a:pPr marL="0" lvl="0" indent="0">
              <a:buNone/>
            </a:pPr>
            <a:endParaRPr lang="en-US" sz="2400" b="1" dirty="0">
              <a:solidFill>
                <a:srgbClr val="0000CC"/>
              </a:solidFill>
            </a:endParaRPr>
          </a:p>
          <a:p>
            <a:pPr marL="0" lvl="0" indent="0">
              <a:buNone/>
            </a:pPr>
            <a:endParaRPr lang="en-US" sz="2400" b="1" dirty="0" smtClean="0">
              <a:solidFill>
                <a:srgbClr val="00B050"/>
              </a:solidFill>
            </a:endParaRPr>
          </a:p>
          <a:p>
            <a:pPr marL="0" indent="0">
              <a:buNone/>
            </a:pPr>
            <a:endParaRPr lang="en-US" sz="2400" b="1" dirty="0" smtClean="0">
              <a:solidFill>
                <a:srgbClr val="0000CC"/>
              </a:solidFill>
            </a:endParaRPr>
          </a:p>
        </p:txBody>
      </p:sp>
      <p:sp>
        <p:nvSpPr>
          <p:cNvPr id="5" name="TextBox 4"/>
          <p:cNvSpPr txBox="1"/>
          <p:nvPr/>
        </p:nvSpPr>
        <p:spPr>
          <a:xfrm>
            <a:off x="3014663" y="171450"/>
            <a:ext cx="6557962" cy="461665"/>
          </a:xfrm>
          <a:prstGeom prst="rect">
            <a:avLst/>
          </a:prstGeom>
          <a:noFill/>
        </p:spPr>
        <p:txBody>
          <a:bodyPr wrap="square" rtlCol="0">
            <a:spAutoFit/>
          </a:bodyPr>
          <a:lstStyle/>
          <a:p>
            <a:pPr algn="ctr"/>
            <a:r>
              <a:rPr lang="en-US" sz="2400" b="1" dirty="0" smtClean="0">
                <a:solidFill>
                  <a:srgbClr val="C00000"/>
                </a:solidFill>
              </a:rPr>
              <a:t>General information</a:t>
            </a:r>
            <a:endParaRPr lang="en-US" sz="2400" b="1" dirty="0">
              <a:solidFill>
                <a:srgbClr val="C00000"/>
              </a:solidFill>
            </a:endParaRPr>
          </a:p>
        </p:txBody>
      </p:sp>
    </p:spTree>
    <p:extLst>
      <p:ext uri="{BB962C8B-B14F-4D97-AF65-F5344CB8AC3E}">
        <p14:creationId xmlns:p14="http://schemas.microsoft.com/office/powerpoint/2010/main" val="193609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4363" y="814388"/>
            <a:ext cx="10901362" cy="5830252"/>
          </a:xfrm>
        </p:spPr>
        <p:txBody>
          <a:bodyPr>
            <a:noAutofit/>
          </a:bodyPr>
          <a:lstStyle/>
          <a:p>
            <a:pPr marL="0" lvl="0" indent="0">
              <a:buNone/>
            </a:pPr>
            <a:r>
              <a:rPr lang="en-US" sz="2400" b="1" dirty="0" smtClean="0">
                <a:solidFill>
                  <a:srgbClr val="00B050"/>
                </a:solidFill>
              </a:rPr>
              <a:t>10</a:t>
            </a:r>
            <a:r>
              <a:rPr lang="en-US" sz="2400" b="1" dirty="0">
                <a:solidFill>
                  <a:srgbClr val="00B050"/>
                </a:solidFill>
              </a:rPr>
              <a:t>. NON-HARASSMENT, HOSTILE WORK/CLASS ENVIRONMENT:</a:t>
            </a:r>
          </a:p>
          <a:p>
            <a:pPr lvl="0"/>
            <a:r>
              <a:rPr lang="en-US" sz="2400" b="1" dirty="0">
                <a:solidFill>
                  <a:srgbClr val="0000CC"/>
                </a:solidFill>
              </a:rPr>
              <a:t>Troy University expects students to treat fellow students, their instructors, other Troy faculty, and staff as adults and with respect.  </a:t>
            </a:r>
            <a:endParaRPr lang="en-US" sz="2400" b="1" dirty="0" smtClean="0">
              <a:solidFill>
                <a:srgbClr val="0000CC"/>
              </a:solidFill>
            </a:endParaRPr>
          </a:p>
          <a:p>
            <a:pPr lvl="0"/>
            <a:r>
              <a:rPr lang="en-US" sz="2400" b="1" dirty="0" smtClean="0">
                <a:solidFill>
                  <a:srgbClr val="0000CC"/>
                </a:solidFill>
              </a:rPr>
              <a:t>No </a:t>
            </a:r>
            <a:r>
              <a:rPr lang="en-US" sz="2400" b="1" dirty="0">
                <a:solidFill>
                  <a:srgbClr val="0000CC"/>
                </a:solidFill>
              </a:rPr>
              <a:t>form of “hostile environment” or “harassment” will be tolerated by any student or employee.</a:t>
            </a:r>
          </a:p>
          <a:p>
            <a:pPr marL="0" lvl="0" indent="0">
              <a:buNone/>
            </a:pPr>
            <a:endParaRPr lang="en-US" sz="2400" b="1" dirty="0" smtClean="0">
              <a:solidFill>
                <a:srgbClr val="00B050"/>
              </a:solidFill>
            </a:endParaRPr>
          </a:p>
          <a:p>
            <a:pPr marL="0" lvl="0" indent="0">
              <a:buNone/>
            </a:pPr>
            <a:r>
              <a:rPr lang="en-US" sz="2400" b="1" dirty="0">
                <a:solidFill>
                  <a:srgbClr val="00B050"/>
                </a:solidFill>
              </a:rPr>
              <a:t>11. HONESTY AND PLAGIARISM:  </a:t>
            </a:r>
          </a:p>
          <a:p>
            <a:pPr lvl="0"/>
            <a:r>
              <a:rPr lang="en-US" sz="2400" b="1" dirty="0">
                <a:solidFill>
                  <a:srgbClr val="0000CC"/>
                </a:solidFill>
              </a:rPr>
              <a:t>The awarding of a university degree attests that an individual has demonstrated mastery of a significant body of knowledge and skills of substantive value to society.  </a:t>
            </a:r>
            <a:endParaRPr lang="en-US" sz="2400" b="1" dirty="0" smtClean="0">
              <a:solidFill>
                <a:srgbClr val="0000CC"/>
              </a:solidFill>
            </a:endParaRPr>
          </a:p>
          <a:p>
            <a:pPr lvl="0"/>
            <a:r>
              <a:rPr lang="en-US" sz="2400" b="1" dirty="0" smtClean="0">
                <a:solidFill>
                  <a:srgbClr val="0000CC"/>
                </a:solidFill>
              </a:rPr>
              <a:t>Any </a:t>
            </a:r>
            <a:r>
              <a:rPr lang="en-US" sz="2400" b="1" dirty="0">
                <a:solidFill>
                  <a:srgbClr val="0000CC"/>
                </a:solidFill>
              </a:rPr>
              <a:t>type of dishonesty in securing those credentials therefore invites serious sanctions, up to and including suspension and expulsion (see Standard of Conduct in each TROY Catalog).  Examples of dishonesty include actual or attempted cheating, </a:t>
            </a:r>
            <a:r>
              <a:rPr lang="en-US" sz="2400" b="1" dirty="0" smtClean="0">
                <a:solidFill>
                  <a:srgbClr val="0000CC"/>
                </a:solidFill>
              </a:rPr>
              <a:t>plagiarism, </a:t>
            </a:r>
            <a:r>
              <a:rPr lang="en-US" sz="2400" b="1" dirty="0">
                <a:solidFill>
                  <a:srgbClr val="0000CC"/>
                </a:solidFill>
              </a:rPr>
              <a:t>or knowingly furnishing false information to any university employee.</a:t>
            </a:r>
          </a:p>
          <a:p>
            <a:pPr marL="0" lvl="0" indent="0">
              <a:buNone/>
            </a:pPr>
            <a:endParaRPr lang="en-US" sz="2400" b="1" dirty="0">
              <a:solidFill>
                <a:srgbClr val="0000CC"/>
              </a:solidFill>
            </a:endParaRPr>
          </a:p>
          <a:p>
            <a:pPr marL="0" lvl="0" indent="0">
              <a:buNone/>
            </a:pPr>
            <a:endParaRPr lang="en-US" sz="2400" b="1" dirty="0">
              <a:solidFill>
                <a:srgbClr val="0000CC"/>
              </a:solidFill>
            </a:endParaRPr>
          </a:p>
          <a:p>
            <a:pPr marL="0" lvl="0" indent="0">
              <a:buNone/>
            </a:pPr>
            <a:endParaRPr lang="en-US" sz="2400" b="1" dirty="0" smtClean="0">
              <a:solidFill>
                <a:srgbClr val="00B050"/>
              </a:solidFill>
            </a:endParaRPr>
          </a:p>
          <a:p>
            <a:pPr marL="0" indent="0">
              <a:buNone/>
            </a:pPr>
            <a:endParaRPr lang="en-US" sz="2400" b="1" dirty="0" smtClean="0">
              <a:solidFill>
                <a:srgbClr val="0000CC"/>
              </a:solidFill>
            </a:endParaRPr>
          </a:p>
        </p:txBody>
      </p:sp>
      <p:sp>
        <p:nvSpPr>
          <p:cNvPr id="5" name="TextBox 4"/>
          <p:cNvSpPr txBox="1"/>
          <p:nvPr/>
        </p:nvSpPr>
        <p:spPr>
          <a:xfrm>
            <a:off x="3014663" y="171450"/>
            <a:ext cx="6557962" cy="461665"/>
          </a:xfrm>
          <a:prstGeom prst="rect">
            <a:avLst/>
          </a:prstGeom>
          <a:noFill/>
        </p:spPr>
        <p:txBody>
          <a:bodyPr wrap="square" rtlCol="0">
            <a:spAutoFit/>
          </a:bodyPr>
          <a:lstStyle/>
          <a:p>
            <a:pPr algn="ctr"/>
            <a:r>
              <a:rPr lang="en-US" sz="2400" b="1" dirty="0" smtClean="0">
                <a:solidFill>
                  <a:srgbClr val="C00000"/>
                </a:solidFill>
              </a:rPr>
              <a:t>General information</a:t>
            </a:r>
            <a:endParaRPr lang="en-US" sz="2400" b="1" dirty="0">
              <a:solidFill>
                <a:srgbClr val="C00000"/>
              </a:solidFill>
            </a:endParaRPr>
          </a:p>
        </p:txBody>
      </p:sp>
    </p:spTree>
    <p:extLst>
      <p:ext uri="{BB962C8B-B14F-4D97-AF65-F5344CB8AC3E}">
        <p14:creationId xmlns:p14="http://schemas.microsoft.com/office/powerpoint/2010/main" val="1684533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912</Words>
  <Application>Microsoft Office PowerPoint</Application>
  <PresentationFormat>Widescreen</PresentationFormat>
  <Paragraphs>191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Self-Introduction</vt:lpstr>
      <vt:lpstr>INTRODUCTION TO PROJECT MANAGEMENT COURSE</vt:lpstr>
      <vt:lpstr>General information</vt:lpstr>
      <vt:lpstr>General information</vt:lpstr>
      <vt:lpstr>General information</vt:lpstr>
      <vt:lpstr>PowerPoint Presentation</vt:lpstr>
      <vt:lpstr>PowerPoint Presentation</vt:lpstr>
      <vt:lpstr>PowerPoint Presentation</vt:lpstr>
      <vt:lpstr>PowerPoint Presentation</vt:lpstr>
      <vt:lpstr>PowerPoint Presentation</vt:lpstr>
      <vt:lpstr>Detailed Course Schedule</vt:lpstr>
      <vt:lpstr>Detailed Course Schedule</vt:lpstr>
      <vt:lpstr>Detailed Course Schedule</vt:lpstr>
      <vt:lpstr>Detailed Course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PROJECT MANAGEMENT COURSE</dc:title>
  <dc:creator>Tien Minh</dc:creator>
  <cp:lastModifiedBy>Admin</cp:lastModifiedBy>
  <cp:revision>68</cp:revision>
  <dcterms:created xsi:type="dcterms:W3CDTF">2017-09-17T08:45:14Z</dcterms:created>
  <dcterms:modified xsi:type="dcterms:W3CDTF">2024-02-22T07:10:18Z</dcterms:modified>
</cp:coreProperties>
</file>