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9" r:id="rId4"/>
    <p:sldId id="296" r:id="rId5"/>
    <p:sldId id="258" r:id="rId6"/>
    <p:sldId id="260" r:id="rId7"/>
    <p:sldId id="261" r:id="rId8"/>
    <p:sldId id="262" r:id="rId9"/>
    <p:sldId id="263" r:id="rId10"/>
    <p:sldId id="267" r:id="rId11"/>
    <p:sldId id="291" r:id="rId12"/>
    <p:sldId id="292" r:id="rId13"/>
    <p:sldId id="293" r:id="rId14"/>
    <p:sldId id="294" r:id="rId15"/>
    <p:sldId id="268" r:id="rId16"/>
    <p:sldId id="269" r:id="rId17"/>
    <p:sldId id="270" r:id="rId18"/>
    <p:sldId id="265" r:id="rId19"/>
    <p:sldId id="266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9382-BA98-4016-929B-B6894CD68DA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4B71F-465A-4E0D-9F2C-C8EEC406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B71F-465A-4E0D-9F2C-C8EEC406E1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4B71F-465A-4E0D-9F2C-C8EEC406E1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9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3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827A-FBB7-483F-8EF3-93352399147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7DC1-D1B4-4E05-B003-A54E599C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0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Lecture 3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Organization strategy and project selection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3138"/>
            <a:ext cx="9144000" cy="3014662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Content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Strategic management process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Project portfolio management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Selection criteria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8689"/>
                <a:ext cx="10515600" cy="55197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Financial criteria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𝑵𝑷𝑽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𝑵𝑷𝑽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𝑰𝑹𝑹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00CC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00CC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𝑷𝑽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den>
                        </m:f>
                      </m:e>
                    </m:d>
                    <m:r>
                      <a:rPr lang="en-US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den>
                    </m:f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endParaRPr lang="en-US" sz="2400" b="1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8689"/>
                <a:ext cx="10515600" cy="5519738"/>
              </a:xfrm>
              <a:blipFill rotWithShape="0">
                <a:blip r:embed="rId2"/>
                <a:stretch>
                  <a:fillRect l="-812" t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363538"/>
          </a:xfrm>
        </p:spPr>
        <p:txBody>
          <a:bodyPr>
            <a:noAutofit/>
          </a:bodyPr>
          <a:lstStyle/>
          <a:p>
            <a:pPr lvl="5" algn="ctr"/>
            <a:r>
              <a:rPr lang="en-US" sz="2400" b="1" dirty="0" smtClean="0">
                <a:solidFill>
                  <a:schemeClr val="accent2"/>
                </a:solidFill>
              </a:rPr>
              <a:t>Financial criteria</a:t>
            </a:r>
            <a:endParaRPr lang="en-US" sz="2400" b="1" dirty="0" smtClean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824" y="771526"/>
                <a:ext cx="11339513" cy="5429249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Net present value - NPV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: </a:t>
                </a:r>
                <a:r>
                  <a:rPr lang="en-US" b="1" dirty="0">
                    <a:solidFill>
                      <a:srgbClr val="0000CC"/>
                    </a:solidFill>
                  </a:rPr>
                  <a:t>is the difference between the present value of cash inflows and the present value of cash outflows</a:t>
                </a: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𝑵𝑷𝑽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 smtClean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	Where: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	B</a:t>
                </a:r>
                <a:r>
                  <a:rPr lang="en-US" b="1" baseline="-25000" dirty="0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– Project benefits in year 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C</a:t>
                </a:r>
                <a:r>
                  <a:rPr lang="en-US" b="1" baseline="-250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– Project cost in year 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b="1" baseline="30000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baseline="30000" dirty="0">
                    <a:solidFill>
                      <a:srgbClr val="0000CC"/>
                    </a:solidFill>
                  </a:rPr>
                  <a:t>	</a:t>
                </a:r>
                <a:r>
                  <a:rPr lang="en-US" b="1" baseline="30000" dirty="0" smtClean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r – Discount rate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	n – Number of years in the project life</a:t>
                </a:r>
              </a:p>
              <a:p>
                <a:pPr lvl="1"/>
                <a:r>
                  <a:rPr lang="en-US" b="1" dirty="0" smtClean="0">
                    <a:solidFill>
                      <a:srgbClr val="0000CC"/>
                    </a:solidFill>
                  </a:rPr>
                  <a:t>NPV &gt; 0 → Project is feasible</a:t>
                </a:r>
              </a:p>
              <a:p>
                <a:pPr lvl="1"/>
                <a:r>
                  <a:rPr lang="en-US" b="1" dirty="0" smtClean="0">
                    <a:solidFill>
                      <a:srgbClr val="0000CC"/>
                    </a:solidFill>
                  </a:rPr>
                  <a:t>NPV ≤ 0 → Project is infeasible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	</a:t>
                </a:r>
                <a:endParaRPr lang="en-US" sz="2400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24" y="771526"/>
                <a:ext cx="11339513" cy="5429249"/>
              </a:xfrm>
              <a:blipFill>
                <a:blip r:embed="rId2"/>
                <a:stretch>
                  <a:fillRect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363538"/>
          </a:xfrm>
        </p:spPr>
        <p:txBody>
          <a:bodyPr>
            <a:noAutofit/>
          </a:bodyPr>
          <a:lstStyle/>
          <a:p>
            <a:pPr lvl="5" algn="ctr"/>
            <a:r>
              <a:rPr lang="en-US" sz="2400" b="1" dirty="0" smtClean="0">
                <a:solidFill>
                  <a:schemeClr val="accent2"/>
                </a:solidFill>
              </a:rPr>
              <a:t>Financial criteria</a:t>
            </a:r>
            <a:endParaRPr lang="en-US" sz="2400" b="1" dirty="0" smtClean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824" y="771526"/>
                <a:ext cx="11339513" cy="5429249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Internal Rate of Return – IRR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: The rate that will discount all cash flows to a net present value of zero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𝑵𝑷𝑽</m:t>
                    </m:r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𝑰𝑹𝑹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Where: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		B</a:t>
                </a:r>
                <a:r>
                  <a:rPr lang="en-US" sz="2400" b="1" baseline="-25000" dirty="0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Project benefits in year 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sz="2400" b="1" baseline="300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		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C</a:t>
                </a:r>
                <a:r>
                  <a:rPr lang="en-US" sz="2400" b="1" baseline="-250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baseline="-25000" dirty="0" smtClean="0">
                    <a:solidFill>
                      <a:srgbClr val="0000CC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– Project cost in year 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sz="2400" b="1" baseline="30000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		IRR = r – Discount rate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	n – Number of year in the project life</a:t>
                </a:r>
              </a:p>
              <a:p>
                <a:pPr lvl="1"/>
                <a:r>
                  <a:rPr lang="en-US" b="1" dirty="0">
                    <a:solidFill>
                      <a:srgbClr val="0000CC"/>
                    </a:solidFill>
                  </a:rPr>
                  <a:t>r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&lt; IRR → Project is feasible</a:t>
                </a:r>
              </a:p>
              <a:p>
                <a:pPr lvl="1"/>
                <a:r>
                  <a:rPr lang="en-US" b="1" dirty="0">
                    <a:solidFill>
                      <a:srgbClr val="0000CC"/>
                    </a:solidFill>
                  </a:rPr>
                  <a:t>r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≥ IRR → Project is infeasible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24" y="771526"/>
                <a:ext cx="11339513" cy="5429249"/>
              </a:xfrm>
              <a:blipFill>
                <a:blip r:embed="rId2"/>
                <a:stretch>
                  <a:fillRect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09" y="3017488"/>
            <a:ext cx="4230991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363538"/>
          </a:xfrm>
        </p:spPr>
        <p:txBody>
          <a:bodyPr>
            <a:noAutofit/>
          </a:bodyPr>
          <a:lstStyle/>
          <a:p>
            <a:pPr lvl="5" algn="ctr"/>
            <a:r>
              <a:rPr lang="en-US" sz="2400" b="1" dirty="0" smtClean="0">
                <a:solidFill>
                  <a:schemeClr val="accent2"/>
                </a:solidFill>
              </a:rPr>
              <a:t>Financial criteria</a:t>
            </a:r>
            <a:endParaRPr lang="en-US" sz="2400" b="1" dirty="0" smtClean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824" y="771526"/>
                <a:ext cx="11339513" cy="5429249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Payback period – PP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: is the time in which the initial cash outflow of investment is expected to be recovered from the cash inflows generated by the investment.</a:t>
                </a: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3600" b="1" dirty="0" smtClean="0">
                    <a:solidFill>
                      <a:srgbClr val="0000CC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6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3600" b="1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sz="3600" b="1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1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3600" b="1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3600" b="1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b="1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3600" b="1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600" b="1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b="1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3600" b="1" dirty="0" smtClean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Where: </a:t>
                </a:r>
              </a:p>
              <a:p>
                <a:pPr marL="914400" lvl="2" indent="0">
                  <a:buNone/>
                </a:pPr>
                <a:r>
                  <a:rPr lang="en-US" sz="2400" b="1" dirty="0" err="1" smtClean="0">
                    <a:solidFill>
                      <a:srgbClr val="0000CC"/>
                    </a:solidFill>
                  </a:rPr>
                  <a:t>C</a:t>
                </a:r>
                <a:r>
                  <a:rPr lang="en-US" sz="2400" b="1" baseline="-250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Initial Cash outflows of investment in year 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sz="2400" b="1" baseline="30000" dirty="0">
                  <a:solidFill>
                    <a:srgbClr val="0000CC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T</a:t>
                </a:r>
                <a:r>
                  <a:rPr lang="en-US" sz="2400" b="1" baseline="-25000" dirty="0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Cash inflows generated by the investment in year </a:t>
                </a:r>
                <a:r>
                  <a:rPr lang="en-US" sz="2400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sz="2400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sz="2400" b="1" baseline="30000" dirty="0" smtClean="0">
                  <a:solidFill>
                    <a:srgbClr val="0000CC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r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Discount rate</a:t>
                </a:r>
              </a:p>
              <a:p>
                <a:pPr marL="914400" lvl="2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n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Number of year in the project life</a:t>
                </a: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24" y="771526"/>
                <a:ext cx="11339513" cy="5429249"/>
              </a:xfrm>
              <a:blipFill rotWithShape="0">
                <a:blip r:embed="rId2"/>
                <a:stretch>
                  <a:fillRect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363538"/>
          </a:xfrm>
        </p:spPr>
        <p:txBody>
          <a:bodyPr>
            <a:noAutofit/>
          </a:bodyPr>
          <a:lstStyle/>
          <a:p>
            <a:pPr lvl="5" algn="ctr"/>
            <a:r>
              <a:rPr lang="en-US" sz="2400" b="1" dirty="0" smtClean="0">
                <a:solidFill>
                  <a:schemeClr val="accent2"/>
                </a:solidFill>
              </a:rPr>
              <a:t>Financial criteria</a:t>
            </a:r>
            <a:endParaRPr lang="en-US" sz="2400" b="1" dirty="0" smtClean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824" y="771526"/>
                <a:ext cx="11339513" cy="5757862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Benefit over Cost ratio – PV(B/C):  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Present value of the project cash inflows divided by present value of the project cash outflows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𝐏𝐕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den>
                        </m:f>
                      </m:e>
                    </m:d>
                    <m:r>
                      <a:rPr lang="en-US" sz="36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36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36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600" b="1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36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00CC"/>
                    </a:solidFill>
                  </a:rPr>
                  <a:t>Where: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B</a:t>
                </a:r>
                <a:r>
                  <a:rPr lang="en-US" b="1" baseline="-25000" dirty="0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– Project cash inflows in year 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b="1" baseline="30000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C</a:t>
                </a:r>
                <a:r>
                  <a:rPr lang="en-US" b="1" baseline="-25000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 – Project cash outflows in year </a:t>
                </a:r>
                <a:r>
                  <a:rPr lang="en-US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b="1" baseline="30000" dirty="0" err="1" smtClean="0">
                    <a:solidFill>
                      <a:srgbClr val="0000CC"/>
                    </a:solidFill>
                  </a:rPr>
                  <a:t>th</a:t>
                </a:r>
                <a:endParaRPr lang="en-US" b="1" baseline="30000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r – Discount rate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00CC"/>
                    </a:solidFill>
                  </a:rPr>
                  <a:t>n – Number of year in the project life</a:t>
                </a:r>
              </a:p>
              <a:p>
                <a:pPr lvl="1"/>
                <a:r>
                  <a:rPr lang="en-US" b="1" dirty="0" smtClean="0">
                    <a:solidFill>
                      <a:srgbClr val="0000CC"/>
                    </a:solidFill>
                  </a:rPr>
                  <a:t>PV(B/C) &gt; 1 → Project is feasible</a:t>
                </a:r>
              </a:p>
              <a:p>
                <a:pPr lvl="1"/>
                <a:r>
                  <a:rPr lang="en-US" b="1" dirty="0" smtClean="0">
                    <a:solidFill>
                      <a:srgbClr val="0000CC"/>
                    </a:solidFill>
                  </a:rPr>
                  <a:t>PV(B/C) ≤ 1 → Project is infeasible</a:t>
                </a:r>
                <a:endParaRPr lang="en-US" b="1" dirty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 smtClean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24" y="771526"/>
                <a:ext cx="11339513" cy="5757862"/>
              </a:xfrm>
              <a:blipFill>
                <a:blip r:embed="rId2"/>
                <a:stretch>
                  <a:fillRect t="-1483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5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Selection criteria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9"/>
            <a:ext cx="10515600" cy="551973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Non-financial criteria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1" dirty="0" smtClean="0">
                <a:solidFill>
                  <a:srgbClr val="C00000"/>
                </a:solidFill>
              </a:rPr>
              <a:t>For the profit-oriented project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capture larger market share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make it difficult for competitors to enter the market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develop an enabler product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develop core technology that will be used in next-generation products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reduce dependency on unreliable suppliers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b. For the socio-economic project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reduce poverty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improve gender equity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reduce Rich-poor gap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improve public services (administration, health care, education, etc.)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To increase GDP growth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Selection Model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1513"/>
            <a:ext cx="10820400" cy="598646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B050"/>
                </a:solidFill>
              </a:rPr>
              <a:t>Financial Model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b="1" dirty="0" smtClean="0">
                <a:solidFill>
                  <a:srgbClr val="0000CC"/>
                </a:solidFill>
              </a:rPr>
              <a:t>If there is only one project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</a:rPr>
              <a:t>NPV &gt; 0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o</a:t>
            </a:r>
            <a:r>
              <a:rPr lang="en-US" sz="2200" b="1" dirty="0" smtClean="0">
                <a:solidFill>
                  <a:srgbClr val="0000CC"/>
                </a:solidFill>
              </a:rPr>
              <a:t>r 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IRR &gt; r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o</a:t>
            </a:r>
            <a:r>
              <a:rPr lang="en-US" sz="2200" b="1" dirty="0" smtClean="0">
                <a:solidFill>
                  <a:srgbClr val="0000CC"/>
                </a:solidFill>
              </a:rPr>
              <a:t>r</a:t>
            </a:r>
          </a:p>
          <a:p>
            <a:pPr marL="914400" lvl="2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PV(B/C) &gt; 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     b. If there are more than one projects and </a:t>
            </a:r>
            <a:r>
              <a:rPr lang="en-US" sz="2200" b="1" dirty="0" smtClean="0">
                <a:solidFill>
                  <a:schemeClr val="accent2"/>
                </a:solidFill>
              </a:rPr>
              <a:t>all projects have the same life time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C00000"/>
                </a:solidFill>
              </a:rPr>
              <a:t>Max(NPV</a:t>
            </a:r>
            <a:r>
              <a:rPr lang="en-US" sz="22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200" b="1" dirty="0" smtClean="0">
                <a:solidFill>
                  <a:srgbClr val="C00000"/>
                </a:solidFill>
              </a:rPr>
              <a:t>, NPV</a:t>
            </a:r>
            <a:r>
              <a:rPr lang="en-US" sz="22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200" b="1" dirty="0" smtClean="0">
                <a:solidFill>
                  <a:srgbClr val="C00000"/>
                </a:solidFill>
              </a:rPr>
              <a:t>, …, </a:t>
            </a:r>
            <a:r>
              <a:rPr lang="en-US" sz="2200" b="1" dirty="0" err="1" smtClean="0">
                <a:solidFill>
                  <a:srgbClr val="C00000"/>
                </a:solidFill>
              </a:rPr>
              <a:t>NPV</a:t>
            </a:r>
            <a:r>
              <a:rPr lang="en-US" sz="22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200" b="1" dirty="0" smtClean="0">
                <a:solidFill>
                  <a:srgbClr val="C00000"/>
                </a:solidFill>
              </a:rPr>
              <a:t>) &gt; 0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	</a:t>
            </a:r>
            <a:r>
              <a:rPr lang="en-US" sz="2200" b="1" dirty="0">
                <a:solidFill>
                  <a:srgbClr val="C00000"/>
                </a:solidFill>
              </a:rPr>
              <a:t>Min (PP</a:t>
            </a:r>
            <a:r>
              <a:rPr lang="en-US" sz="2200" b="1" baseline="-25000" dirty="0">
                <a:solidFill>
                  <a:srgbClr val="C00000"/>
                </a:solidFill>
              </a:rPr>
              <a:t>1</a:t>
            </a:r>
            <a:r>
              <a:rPr lang="en-US" sz="2200" b="1" dirty="0">
                <a:solidFill>
                  <a:srgbClr val="C00000"/>
                </a:solidFill>
              </a:rPr>
              <a:t>, PP</a:t>
            </a:r>
            <a:r>
              <a:rPr lang="en-US" sz="2200" b="1" baseline="-25000" dirty="0">
                <a:solidFill>
                  <a:srgbClr val="C00000"/>
                </a:solidFill>
              </a:rPr>
              <a:t>2</a:t>
            </a:r>
            <a:r>
              <a:rPr lang="en-US" sz="2200" b="1" dirty="0">
                <a:solidFill>
                  <a:srgbClr val="C00000"/>
                </a:solidFill>
              </a:rPr>
              <a:t>, … , </a:t>
            </a:r>
            <a:r>
              <a:rPr lang="en-US" sz="2200" b="1" dirty="0" err="1">
                <a:solidFill>
                  <a:srgbClr val="C00000"/>
                </a:solidFill>
              </a:rPr>
              <a:t>PP</a:t>
            </a:r>
            <a:r>
              <a:rPr lang="en-US" sz="2200" b="1" baseline="-25000" dirty="0" err="1">
                <a:solidFill>
                  <a:srgbClr val="C00000"/>
                </a:solidFill>
              </a:rPr>
              <a:t>n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or</a:t>
            </a:r>
            <a:endParaRPr lang="en-US" sz="2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00CC"/>
                </a:solidFill>
              </a:rPr>
              <a:t>		Max(IRR</a:t>
            </a:r>
            <a:r>
              <a:rPr lang="en-US" sz="22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200" b="1" dirty="0" smtClean="0">
                <a:solidFill>
                  <a:srgbClr val="0000CC"/>
                </a:solidFill>
              </a:rPr>
              <a:t>, IRR</a:t>
            </a:r>
            <a:r>
              <a:rPr lang="en-US" sz="22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2200" b="1" dirty="0" smtClean="0">
                <a:solidFill>
                  <a:srgbClr val="0000CC"/>
                </a:solidFill>
              </a:rPr>
              <a:t>, …, </a:t>
            </a:r>
            <a:r>
              <a:rPr lang="en-US" sz="2200" b="1" dirty="0" err="1" smtClean="0">
                <a:solidFill>
                  <a:srgbClr val="0000CC"/>
                </a:solidFill>
              </a:rPr>
              <a:t>IRR</a:t>
            </a:r>
            <a:r>
              <a:rPr lang="en-US" sz="2200" b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200" b="1" dirty="0" smtClean="0">
                <a:solidFill>
                  <a:srgbClr val="0000CC"/>
                </a:solidFill>
              </a:rPr>
              <a:t>) &gt; </a:t>
            </a:r>
            <a:r>
              <a:rPr lang="en-US" sz="2200" b="1" dirty="0" err="1" smtClean="0">
                <a:solidFill>
                  <a:srgbClr val="0000CC"/>
                </a:solidFill>
              </a:rPr>
              <a:t>r</a:t>
            </a:r>
            <a:r>
              <a:rPr lang="en-US" sz="2200" b="1" baseline="-25000" dirty="0" err="1" smtClean="0">
                <a:solidFill>
                  <a:srgbClr val="0000CC"/>
                </a:solidFill>
              </a:rPr>
              <a:t>s</a:t>
            </a:r>
            <a:r>
              <a:rPr lang="en-US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err="1" smtClean="0">
                <a:solidFill>
                  <a:srgbClr val="0000CC"/>
                </a:solidFill>
              </a:rPr>
              <a:t>r</a:t>
            </a:r>
            <a:r>
              <a:rPr lang="en-US" sz="2200" b="1" baseline="-25000" dirty="0" err="1" smtClean="0">
                <a:solidFill>
                  <a:srgbClr val="0000CC"/>
                </a:solidFill>
              </a:rPr>
              <a:t>s</a:t>
            </a:r>
            <a:r>
              <a:rPr lang="en-US" sz="2200" b="1" dirty="0" smtClean="0">
                <a:solidFill>
                  <a:srgbClr val="0000CC"/>
                </a:solidFill>
              </a:rPr>
              <a:t> – Discount rate of the selected project)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</a:t>
            </a:r>
            <a:r>
              <a:rPr lang="en-US" sz="2200" b="1" dirty="0" smtClean="0">
                <a:solidFill>
                  <a:srgbClr val="0000CC"/>
                </a:solidFill>
              </a:rPr>
              <a:t>	Max{PV(B</a:t>
            </a:r>
            <a:r>
              <a:rPr lang="en-US" sz="22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200" b="1" dirty="0" smtClean="0">
                <a:solidFill>
                  <a:srgbClr val="0000CC"/>
                </a:solidFill>
              </a:rPr>
              <a:t>/C</a:t>
            </a:r>
            <a:r>
              <a:rPr lang="en-US" sz="22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200" b="1" dirty="0" smtClean="0">
                <a:solidFill>
                  <a:srgbClr val="0000CC"/>
                </a:solidFill>
              </a:rPr>
              <a:t>), PV(B</a:t>
            </a:r>
            <a:r>
              <a:rPr lang="en-US" sz="22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2200" b="1" dirty="0" smtClean="0">
                <a:solidFill>
                  <a:srgbClr val="0000CC"/>
                </a:solidFill>
              </a:rPr>
              <a:t>/C</a:t>
            </a:r>
            <a:r>
              <a:rPr lang="en-US" sz="22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2200" b="1" dirty="0" smtClean="0">
                <a:solidFill>
                  <a:srgbClr val="0000CC"/>
                </a:solidFill>
              </a:rPr>
              <a:t>), …, PV(</a:t>
            </a:r>
            <a:r>
              <a:rPr lang="en-US" sz="2200" b="1" dirty="0" err="1" smtClean="0">
                <a:solidFill>
                  <a:srgbClr val="0000CC"/>
                </a:solidFill>
              </a:rPr>
              <a:t>B</a:t>
            </a:r>
            <a:r>
              <a:rPr lang="en-US" sz="2200" b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200" b="1" dirty="0" smtClean="0">
                <a:solidFill>
                  <a:srgbClr val="0000CC"/>
                </a:solidFill>
              </a:rPr>
              <a:t>/</a:t>
            </a:r>
            <a:r>
              <a:rPr lang="en-US" sz="2200" b="1" dirty="0" err="1" smtClean="0">
                <a:solidFill>
                  <a:srgbClr val="0000CC"/>
                </a:solidFill>
              </a:rPr>
              <a:t>C</a:t>
            </a:r>
            <a:r>
              <a:rPr lang="en-US" sz="2200" b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200" b="1" dirty="0" smtClean="0">
                <a:solidFill>
                  <a:srgbClr val="0000CC"/>
                </a:solidFill>
              </a:rPr>
              <a:t>)} &gt; 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CC"/>
                </a:solidFill>
              </a:rPr>
              <a:t>		</a:t>
            </a:r>
            <a:r>
              <a:rPr lang="en-US" sz="2200" b="1" dirty="0" smtClean="0">
                <a:solidFill>
                  <a:srgbClr val="0000CC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33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Selection Model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9"/>
            <a:ext cx="10820400" cy="55197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Financial Model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c. If there are more than one projects and all </a:t>
            </a:r>
            <a:r>
              <a:rPr lang="en-US" sz="2400" b="1" dirty="0" smtClean="0">
                <a:solidFill>
                  <a:schemeClr val="accent2"/>
                </a:solidFill>
              </a:rPr>
              <a:t>project’s life times are different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     	First, make all project life times equal by using </a:t>
            </a:r>
            <a:r>
              <a:rPr lang="en-US" b="1" dirty="0" smtClean="0">
                <a:solidFill>
                  <a:schemeClr val="accent2"/>
                </a:solidFill>
              </a:rPr>
              <a:t>lowest common multiple</a:t>
            </a:r>
            <a:r>
              <a:rPr lang="en-US" b="1" dirty="0" smtClean="0">
                <a:solidFill>
                  <a:srgbClr val="0000CC"/>
                </a:solidFill>
              </a:rPr>
              <a:t>, 	then follow below criteria: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Max(NPV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</a:rPr>
              <a:t>, NPV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, …, </a:t>
            </a:r>
            <a:r>
              <a:rPr lang="en-US" sz="2400" b="1" dirty="0" err="1" smtClean="0">
                <a:solidFill>
                  <a:srgbClr val="C00000"/>
                </a:solidFill>
              </a:rPr>
              <a:t>NPV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) &gt;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or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Min (PP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, PP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, … , </a:t>
            </a:r>
            <a:r>
              <a:rPr lang="en-US" sz="2400" b="1" dirty="0" err="1">
                <a:solidFill>
                  <a:srgbClr val="C00000"/>
                </a:solidFill>
              </a:rPr>
              <a:t>PP</a:t>
            </a:r>
            <a:r>
              <a:rPr lang="en-US" sz="2400" b="1" baseline="-25000" dirty="0" err="1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	Max(IRR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400" b="1" dirty="0" smtClean="0">
                <a:solidFill>
                  <a:srgbClr val="0000CC"/>
                </a:solidFill>
              </a:rPr>
              <a:t>, IRR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2400" b="1" dirty="0" smtClean="0">
                <a:solidFill>
                  <a:srgbClr val="0000CC"/>
                </a:solidFill>
              </a:rPr>
              <a:t>, …, </a:t>
            </a:r>
            <a:r>
              <a:rPr lang="en-US" sz="2400" b="1" dirty="0" err="1" smtClean="0">
                <a:solidFill>
                  <a:srgbClr val="0000CC"/>
                </a:solidFill>
              </a:rPr>
              <a:t>IRR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400" b="1" dirty="0" smtClean="0">
                <a:solidFill>
                  <a:srgbClr val="0000CC"/>
                </a:solidFill>
              </a:rPr>
              <a:t>) &gt; </a:t>
            </a:r>
            <a:r>
              <a:rPr lang="en-US" sz="2400" b="1" dirty="0" err="1" smtClean="0">
                <a:solidFill>
                  <a:srgbClr val="0000CC"/>
                </a:solidFill>
              </a:rPr>
              <a:t>r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s</a:t>
            </a:r>
            <a:r>
              <a:rPr lang="en-US" sz="2400" b="1" dirty="0" smtClean="0">
                <a:solidFill>
                  <a:srgbClr val="0000CC"/>
                </a:solidFill>
              </a:rPr>
              <a:t> (</a:t>
            </a:r>
            <a:r>
              <a:rPr lang="en-US" sz="2400" b="1" dirty="0" err="1" smtClean="0">
                <a:solidFill>
                  <a:srgbClr val="0000CC"/>
                </a:solidFill>
              </a:rPr>
              <a:t>r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s</a:t>
            </a:r>
            <a:r>
              <a:rPr lang="en-US" sz="2400" b="1" dirty="0" smtClean="0">
                <a:solidFill>
                  <a:srgbClr val="0000CC"/>
                </a:solidFill>
              </a:rPr>
              <a:t> – Discount rate of the selected project)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	Max{PV(B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400" b="1" dirty="0" smtClean="0">
                <a:solidFill>
                  <a:srgbClr val="0000CC"/>
                </a:solidFill>
              </a:rPr>
              <a:t>/C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1</a:t>
            </a:r>
            <a:r>
              <a:rPr lang="en-US" sz="2400" b="1" dirty="0" smtClean="0">
                <a:solidFill>
                  <a:srgbClr val="0000CC"/>
                </a:solidFill>
              </a:rPr>
              <a:t>), PV(B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2400" b="1" dirty="0" smtClean="0">
                <a:solidFill>
                  <a:srgbClr val="0000CC"/>
                </a:solidFill>
              </a:rPr>
              <a:t>/C</a:t>
            </a:r>
            <a:r>
              <a:rPr lang="en-US" sz="2400" b="1" baseline="-25000" dirty="0" smtClean="0">
                <a:solidFill>
                  <a:srgbClr val="0000CC"/>
                </a:solidFill>
              </a:rPr>
              <a:t>2</a:t>
            </a:r>
            <a:r>
              <a:rPr lang="en-US" sz="2400" b="1" dirty="0" smtClean="0">
                <a:solidFill>
                  <a:srgbClr val="0000CC"/>
                </a:solidFill>
              </a:rPr>
              <a:t>), …, PV(</a:t>
            </a:r>
            <a:r>
              <a:rPr lang="en-US" sz="2400" b="1" dirty="0" err="1" smtClean="0">
                <a:solidFill>
                  <a:srgbClr val="0000CC"/>
                </a:solidFill>
              </a:rPr>
              <a:t>B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400" b="1" dirty="0" smtClean="0">
                <a:solidFill>
                  <a:srgbClr val="0000CC"/>
                </a:solidFill>
              </a:rPr>
              <a:t>/</a:t>
            </a:r>
            <a:r>
              <a:rPr lang="en-US" sz="2400" b="1" dirty="0" err="1" smtClean="0">
                <a:solidFill>
                  <a:srgbClr val="0000CC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2400" b="1" dirty="0" smtClean="0">
                <a:solidFill>
                  <a:srgbClr val="0000CC"/>
                </a:solidFill>
              </a:rPr>
              <a:t>)} &gt; 1</a:t>
            </a:r>
          </a:p>
        </p:txBody>
      </p:sp>
    </p:spTree>
    <p:extLst>
      <p:ext uri="{BB962C8B-B14F-4D97-AF65-F5344CB8AC3E}">
        <p14:creationId xmlns:p14="http://schemas.microsoft.com/office/powerpoint/2010/main" val="29420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Selection Model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8689"/>
                <a:ext cx="10515600" cy="55197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Multi-Weighted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Scoring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Model: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- 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Use </a:t>
                </a:r>
                <a:r>
                  <a:rPr lang="en-US" sz="2400" b="1" dirty="0">
                    <a:solidFill>
                      <a:srgbClr val="0000CC"/>
                    </a:solidFill>
                  </a:rPr>
                  <a:t>several weighted selection criteria to evaluate project proposals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- This model could be best presented by following formula: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	S</a:t>
                </a:r>
                <a:r>
                  <a:rPr lang="en-US" sz="2400" b="1" baseline="-25000" dirty="0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Total weighted score of the project 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i</a:t>
                </a:r>
                <a:endParaRPr lang="en-US" sz="2400" b="1" dirty="0" smtClean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s</a:t>
                </a:r>
                <a:r>
                  <a:rPr lang="en-US" sz="2400" b="1" baseline="-25000" dirty="0" err="1" smtClean="0">
                    <a:solidFill>
                      <a:srgbClr val="0000CC"/>
                    </a:solidFill>
                  </a:rPr>
                  <a:t>ij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Score of the project 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i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for criteria j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	</a:t>
                </a:r>
                <a:r>
                  <a:rPr lang="en-US" sz="2400" b="1" dirty="0" err="1" smtClean="0">
                    <a:solidFill>
                      <a:srgbClr val="0000CC"/>
                    </a:solidFill>
                  </a:rPr>
                  <a:t>w</a:t>
                </a:r>
                <a:r>
                  <a:rPr lang="en-US" sz="2400" b="1" baseline="-25000" dirty="0" err="1" smtClean="0">
                    <a:solidFill>
                      <a:srgbClr val="0000CC"/>
                    </a:solidFill>
                  </a:rPr>
                  <a:t>j</a:t>
                </a:r>
                <a:r>
                  <a:rPr lang="en-US" sz="2400" b="1" dirty="0" smtClean="0">
                    <a:solidFill>
                      <a:srgbClr val="0000CC"/>
                    </a:solidFill>
                  </a:rPr>
                  <a:t> – Weight for criteria j</a:t>
                </a:r>
                <a:endParaRPr lang="en-US" sz="2400" b="1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8689"/>
                <a:ext cx="10515600" cy="5519738"/>
              </a:xfrm>
              <a:blipFill rotWithShape="0">
                <a:blip r:embed="rId2"/>
                <a:stretch>
                  <a:fillRect l="-812" t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Selection Model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928688"/>
            <a:ext cx="10871200" cy="55197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Applying selection model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- </a:t>
            </a:r>
            <a:r>
              <a:rPr lang="en-US" sz="2400" b="1" dirty="0">
                <a:solidFill>
                  <a:srgbClr val="0000CC"/>
                </a:solidFill>
              </a:rPr>
              <a:t>List all selection criteria that would best fit to the organization’s strategy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  and goals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- </a:t>
            </a:r>
            <a:r>
              <a:rPr lang="en-US" sz="2400" b="1" dirty="0" smtClean="0">
                <a:solidFill>
                  <a:srgbClr val="0000CC"/>
                </a:solidFill>
              </a:rPr>
              <a:t>Assign a </a:t>
            </a:r>
            <a:r>
              <a:rPr lang="en-US" sz="2400" b="1" dirty="0">
                <a:solidFill>
                  <a:srgbClr val="0000CC"/>
                </a:solidFill>
              </a:rPr>
              <a:t>weight </a:t>
            </a:r>
            <a:r>
              <a:rPr lang="en-US" sz="2400" b="1" dirty="0" smtClean="0">
                <a:solidFill>
                  <a:srgbClr val="0000CC"/>
                </a:solidFill>
              </a:rPr>
              <a:t>to each selection criteria based </a:t>
            </a:r>
            <a:r>
              <a:rPr lang="en-US" sz="2400" b="1" dirty="0">
                <a:solidFill>
                  <a:srgbClr val="0000CC"/>
                </a:solidFill>
              </a:rPr>
              <a:t>on its importance to </a:t>
            </a:r>
            <a:r>
              <a:rPr lang="en-US" sz="2400" b="1" dirty="0" smtClean="0">
                <a:solidFill>
                  <a:srgbClr val="0000CC"/>
                </a:solidFill>
              </a:rPr>
              <a:t>the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   organization’s </a:t>
            </a:r>
            <a:r>
              <a:rPr lang="en-US" sz="2400" b="1" dirty="0">
                <a:solidFill>
                  <a:srgbClr val="0000CC"/>
                </a:solidFill>
              </a:rPr>
              <a:t>strategy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- Set a </a:t>
            </a:r>
            <a:r>
              <a:rPr lang="en-US" sz="2400" b="1" dirty="0" smtClean="0">
                <a:solidFill>
                  <a:srgbClr val="0000CC"/>
                </a:solidFill>
              </a:rPr>
              <a:t>scoring </a:t>
            </a:r>
            <a:r>
              <a:rPr lang="en-US" sz="2400" b="1" dirty="0">
                <a:solidFill>
                  <a:srgbClr val="0000CC"/>
                </a:solidFill>
              </a:rPr>
              <a:t>scale of 5, 10, 20, 50 or 100, </a:t>
            </a:r>
            <a:r>
              <a:rPr lang="en-US" sz="2400" b="1" dirty="0" err="1">
                <a:solidFill>
                  <a:srgbClr val="0000CC"/>
                </a:solidFill>
              </a:rPr>
              <a:t>etc</a:t>
            </a:r>
            <a:r>
              <a:rPr lang="en-US" sz="2400" b="1" dirty="0">
                <a:solidFill>
                  <a:srgbClr val="0000CC"/>
                </a:solidFill>
              </a:rPr>
              <a:t>, then </a:t>
            </a:r>
            <a:r>
              <a:rPr lang="en-US" sz="2400" b="1" dirty="0" smtClean="0">
                <a:solidFill>
                  <a:srgbClr val="0000CC"/>
                </a:solidFill>
              </a:rPr>
              <a:t>give </a:t>
            </a:r>
            <a:r>
              <a:rPr lang="en-US" sz="2400" b="1" dirty="0">
                <a:solidFill>
                  <a:srgbClr val="0000CC"/>
                </a:solidFill>
              </a:rPr>
              <a:t>a </a:t>
            </a:r>
            <a:r>
              <a:rPr lang="en-US" sz="2400" b="1" dirty="0" smtClean="0">
                <a:solidFill>
                  <a:srgbClr val="0000CC"/>
                </a:solidFill>
              </a:rPr>
              <a:t>score to </a:t>
            </a: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  each </a:t>
            </a:r>
            <a:r>
              <a:rPr lang="en-US" sz="2400" b="1" dirty="0" smtClean="0">
                <a:solidFill>
                  <a:srgbClr val="0000CC"/>
                </a:solidFill>
              </a:rPr>
              <a:t>project’s criteria</a:t>
            </a: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- </a:t>
            </a:r>
            <a:r>
              <a:rPr lang="en-US" sz="2400" b="1" dirty="0" smtClean="0">
                <a:solidFill>
                  <a:srgbClr val="0000CC"/>
                </a:solidFill>
              </a:rPr>
              <a:t>Multiply weights </a:t>
            </a:r>
            <a:r>
              <a:rPr lang="en-US" sz="2400" b="1" dirty="0">
                <a:solidFill>
                  <a:srgbClr val="0000CC"/>
                </a:solidFill>
              </a:rPr>
              <a:t>with corresponding </a:t>
            </a:r>
            <a:r>
              <a:rPr lang="en-US" sz="2400" b="1" dirty="0" smtClean="0">
                <a:solidFill>
                  <a:srgbClr val="0000CC"/>
                </a:solidFill>
              </a:rPr>
              <a:t>scores to get </a:t>
            </a:r>
            <a:r>
              <a:rPr lang="en-US" sz="2400" b="1" dirty="0">
                <a:solidFill>
                  <a:srgbClr val="0000CC"/>
                </a:solidFill>
              </a:rPr>
              <a:t>the weighted score</a:t>
            </a:r>
            <a:r>
              <a:rPr lang="en-US" sz="2400" b="1" dirty="0" smtClean="0">
                <a:solidFill>
                  <a:srgbClr val="0000CC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  </a:t>
            </a:r>
            <a:r>
              <a:rPr lang="en-US" sz="2400" b="1" dirty="0">
                <a:solidFill>
                  <a:srgbClr val="0000CC"/>
                </a:solidFill>
              </a:rPr>
              <a:t>then sum up all weighted scores to have </a:t>
            </a:r>
            <a:r>
              <a:rPr lang="en-US" sz="2400" b="1" dirty="0" smtClean="0">
                <a:solidFill>
                  <a:srgbClr val="0000CC"/>
                </a:solidFill>
              </a:rPr>
              <a:t>a total weighted score for the 	 	  project</a:t>
            </a: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- </a:t>
            </a:r>
            <a:r>
              <a:rPr lang="en-US" sz="2400" b="1" dirty="0" smtClean="0">
                <a:solidFill>
                  <a:srgbClr val="0000CC"/>
                </a:solidFill>
              </a:rPr>
              <a:t>List all projects based on its total weighted scores from high to low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	</a:t>
            </a:r>
            <a:r>
              <a:rPr lang="en-US" sz="2400" b="1" dirty="0" smtClean="0">
                <a:solidFill>
                  <a:srgbClr val="0000CC"/>
                </a:solidFill>
              </a:rPr>
              <a:t>- Select projects based on their scores and resources available to implement</a:t>
            </a:r>
            <a:endParaRPr lang="en-US" sz="24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4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Strategic management process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07682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What is strategic management process?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Why Project Managers Need to Understand the Strategic Management Process?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Example of Project Selection Model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83" y="1150461"/>
            <a:ext cx="6516009" cy="507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0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Managing the portfolio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14" y="928689"/>
            <a:ext cx="10871200" cy="55197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Senior </a:t>
            </a:r>
            <a:r>
              <a:rPr lang="en-US" sz="2400" b="1" dirty="0">
                <a:solidFill>
                  <a:srgbClr val="00B050"/>
                </a:solidFill>
              </a:rPr>
              <a:t>Management Input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Provide </a:t>
            </a:r>
            <a:r>
              <a:rPr lang="en-US" b="1" dirty="0">
                <a:solidFill>
                  <a:srgbClr val="0000CC"/>
                </a:solidFill>
              </a:rPr>
              <a:t>guidance </a:t>
            </a:r>
            <a:r>
              <a:rPr lang="en-US" b="1" dirty="0" smtClean="0">
                <a:solidFill>
                  <a:srgbClr val="0000CC"/>
                </a:solidFill>
              </a:rPr>
              <a:t>for </a:t>
            </a:r>
            <a:r>
              <a:rPr lang="en-US" b="1" dirty="0">
                <a:solidFill>
                  <a:srgbClr val="0000CC"/>
                </a:solidFill>
              </a:rPr>
              <a:t>selecting criteria that are aligned with the </a:t>
            </a:r>
            <a:r>
              <a:rPr lang="en-US" b="1" dirty="0" smtClean="0">
                <a:solidFill>
                  <a:srgbClr val="0000CC"/>
                </a:solidFill>
              </a:rPr>
              <a:t>organization’s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 </a:t>
            </a:r>
            <a:r>
              <a:rPr lang="en-US" b="1" dirty="0">
                <a:solidFill>
                  <a:srgbClr val="0000CC"/>
                </a:solidFill>
              </a:rPr>
              <a:t>goals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Decide </a:t>
            </a:r>
            <a:r>
              <a:rPr lang="en-US" b="1" dirty="0">
                <a:solidFill>
                  <a:srgbClr val="0000CC"/>
                </a:solidFill>
              </a:rPr>
              <a:t>how to balance available resources among current </a:t>
            </a:r>
            <a:r>
              <a:rPr lang="en-US" b="1" dirty="0" smtClean="0">
                <a:solidFill>
                  <a:srgbClr val="0000CC"/>
                </a:solidFill>
              </a:rPr>
              <a:t>projects</a:t>
            </a:r>
          </a:p>
          <a:p>
            <a:pPr lvl="1">
              <a:buFontTx/>
              <a:buChar char="-"/>
            </a:pPr>
            <a:endParaRPr lang="en-US" b="1" dirty="0">
              <a:solidFill>
                <a:srgbClr val="0000CC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The Priority Team Responsibilities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Publish </a:t>
            </a:r>
            <a:r>
              <a:rPr lang="en-US" b="1" dirty="0">
                <a:solidFill>
                  <a:srgbClr val="0000CC"/>
                </a:solidFill>
              </a:rPr>
              <a:t>the priority of every project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Ensure </a:t>
            </a:r>
            <a:r>
              <a:rPr lang="en-US" b="1" dirty="0">
                <a:solidFill>
                  <a:srgbClr val="0000CC"/>
                </a:solidFill>
              </a:rPr>
              <a:t>that the project selection process is open and free of power politics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Reassess </a:t>
            </a:r>
            <a:r>
              <a:rPr lang="en-US" b="1" dirty="0">
                <a:solidFill>
                  <a:srgbClr val="0000CC"/>
                </a:solidFill>
              </a:rPr>
              <a:t>the organization’s goals and priorities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Evaluate </a:t>
            </a:r>
            <a:r>
              <a:rPr lang="en-US" b="1" dirty="0">
                <a:solidFill>
                  <a:srgbClr val="0000CC"/>
                </a:solidFill>
              </a:rPr>
              <a:t>the progress of current projects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23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What is strategic management process?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5850"/>
            <a:ext cx="10232571" cy="509111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management process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systematic analysis of an organization’s internal and external environment to achieve and retain a </a:t>
            </a:r>
            <a:r>
              <a:rPr lang="en-US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competitive </a:t>
            </a:r>
            <a:r>
              <a:rPr lang="en-US" sz="2400" b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Management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 includes 4 following activities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Review/revise and define the organizational mission.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long-range goals and objectives.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and formulate strategies to reach objectives.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strategies through projects.</a:t>
            </a:r>
          </a:p>
          <a:p>
            <a:endParaRPr lang="en-US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management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process of assessing “what we are” and deciding and implementing “what we intend to be and how we are going to get there.”</a:t>
            </a:r>
          </a:p>
          <a:p>
            <a:endParaRPr lang="en-US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What is strategic management process?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971550"/>
            <a:ext cx="7032171" cy="56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1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Why Project Managers Need to Understand the Strategic Management Process?</a:t>
            </a:r>
            <a:br>
              <a:rPr lang="en-US" sz="2400" b="1" dirty="0" smtClean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264"/>
            <a:ext cx="10515600" cy="538638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Strategic </a:t>
            </a:r>
            <a:r>
              <a:rPr lang="en-US" sz="2400" b="1" dirty="0" smtClean="0">
                <a:solidFill>
                  <a:srgbClr val="0000CC"/>
                </a:solidFill>
              </a:rPr>
              <a:t>Management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00CC"/>
                </a:solidFill>
              </a:rPr>
              <a:t>- Provides the theme and focus of the future direction for the firm.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Responding to changes in the external environment—environmental scanning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0000CC"/>
                </a:solidFill>
              </a:rPr>
              <a:t>Allocating scarce resources of the firm to improve its competitive position—internal responses to new action programs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Requires strong links among mission, goals, objectives, strategy, and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  implementation</a:t>
            </a:r>
            <a:r>
              <a:rPr lang="en-US" b="1" dirty="0" smtClean="0">
                <a:solidFill>
                  <a:srgbClr val="0000CC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pPr lvl="0"/>
            <a:r>
              <a:rPr lang="en-US" sz="2400" b="1" dirty="0">
                <a:solidFill>
                  <a:srgbClr val="0000CC"/>
                </a:solidFill>
              </a:rPr>
              <a:t>Changes in the Organization’s Mission and Strategy</a:t>
            </a:r>
          </a:p>
          <a:p>
            <a:pPr lvl="1">
              <a:buFontTx/>
              <a:buChar char="-"/>
            </a:pPr>
            <a:r>
              <a:rPr lang="en-US" b="1" dirty="0">
                <a:solidFill>
                  <a:srgbClr val="0000CC"/>
                </a:solidFill>
              </a:rPr>
              <a:t>Project managers must respond to changes with appropriate decisions about future projects  and adjustments to current projects.</a:t>
            </a:r>
          </a:p>
          <a:p>
            <a:pPr lvl="1">
              <a:buFontTx/>
              <a:buChar char="-"/>
            </a:pPr>
            <a:r>
              <a:rPr lang="en-US" b="1" dirty="0">
                <a:solidFill>
                  <a:srgbClr val="0000CC"/>
                </a:solidFill>
              </a:rPr>
              <a:t>Project managers who understand their organization’s strategy can become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CC"/>
                </a:solidFill>
              </a:rPr>
              <a:t>    effective advocates of projects aligned with the firm’s mission.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portfolio management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162550"/>
          </a:xfrm>
        </p:spPr>
        <p:txBody>
          <a:bodyPr>
            <a:normAutofit/>
          </a:bodyPr>
          <a:lstStyle/>
          <a:p>
            <a:pPr lvl="5"/>
            <a:r>
              <a:rPr lang="en-US" sz="2400" b="1" dirty="0" smtClean="0">
                <a:solidFill>
                  <a:srgbClr val="0000CC"/>
                </a:solidFill>
              </a:rPr>
              <a:t>Project Portfolio Management Problems</a:t>
            </a:r>
          </a:p>
          <a:p>
            <a:pPr lvl="5"/>
            <a:r>
              <a:rPr lang="en-US" sz="2400" b="1" dirty="0" smtClean="0">
                <a:solidFill>
                  <a:srgbClr val="0000CC"/>
                </a:solidFill>
              </a:rPr>
              <a:t>Benefits of Project Portfolio Management</a:t>
            </a:r>
          </a:p>
          <a:p>
            <a:pPr lvl="5"/>
            <a:r>
              <a:rPr lang="en-US" sz="2400" b="1" dirty="0" smtClean="0">
                <a:solidFill>
                  <a:srgbClr val="0000CC"/>
                </a:solidFill>
              </a:rPr>
              <a:t>A Portfolio Management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Project Portfolio Management Problems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8"/>
            <a:ext cx="10515600" cy="52482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The Implementation Gap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C00000"/>
                </a:solidFill>
              </a:rPr>
              <a:t>The lack of understanding and consensus on strategy </a:t>
            </a:r>
            <a:r>
              <a:rPr lang="en-US" b="1" dirty="0" smtClean="0">
                <a:solidFill>
                  <a:srgbClr val="0000CC"/>
                </a:solidFill>
              </a:rPr>
              <a:t>among </a:t>
            </a:r>
            <a:r>
              <a:rPr lang="en-US" b="1" dirty="0" smtClean="0">
                <a:solidFill>
                  <a:srgbClr val="C00000"/>
                </a:solidFill>
              </a:rPr>
              <a:t>top management </a:t>
            </a:r>
            <a:r>
              <a:rPr lang="en-US" b="1" dirty="0" smtClean="0">
                <a:solidFill>
                  <a:srgbClr val="0000CC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middle-leve</a:t>
            </a:r>
            <a:r>
              <a:rPr lang="en-US" b="1" dirty="0" smtClean="0">
                <a:solidFill>
                  <a:srgbClr val="0000CC"/>
                </a:solidFill>
              </a:rPr>
              <a:t>l (functional) managers who independently implement the strategy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Organization Politics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Project selection is based on the </a:t>
            </a:r>
            <a:r>
              <a:rPr lang="en-US" b="1" dirty="0" smtClean="0">
                <a:solidFill>
                  <a:srgbClr val="C00000"/>
                </a:solidFill>
              </a:rPr>
              <a:t>persuasiveness and power </a:t>
            </a:r>
            <a:r>
              <a:rPr lang="en-US" b="1" dirty="0" smtClean="0">
                <a:solidFill>
                  <a:srgbClr val="0000CC"/>
                </a:solidFill>
              </a:rPr>
              <a:t>of people advocating the projects.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Resource Conflicts and Multitasking</a:t>
            </a:r>
          </a:p>
          <a:p>
            <a:pPr lvl="1">
              <a:buFontTx/>
              <a:buChar char="-"/>
            </a:pPr>
            <a:r>
              <a:rPr lang="en-US" b="1" dirty="0" smtClean="0">
                <a:solidFill>
                  <a:srgbClr val="0000CC"/>
                </a:solidFill>
              </a:rPr>
              <a:t>The multi-project environment creates interdependency relationships of shared resources which results in the starting, stopping, and restarting projects.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Benefits of Project Portfolio Management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9"/>
            <a:ext cx="10515600" cy="551973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Builds discipline into project selection process.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Links project selection to strategic metrics.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Prioritizes project proposals across a common set of criteria, rather than on politics or emotion.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Allocates resources to projects that align with strategic direction.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Balances risk across all projects.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Justifies killing projects that do not support organization strategy.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r>
              <a:rPr lang="en-US" sz="2400" b="1" dirty="0" smtClean="0">
                <a:solidFill>
                  <a:srgbClr val="0000CC"/>
                </a:solidFill>
              </a:rPr>
              <a:t>Improves communication and supports agreement on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26453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</a:rPr>
              <a:t> Portfolio Management System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689"/>
            <a:ext cx="10515600" cy="5519738"/>
          </a:xfrm>
        </p:spPr>
        <p:txBody>
          <a:bodyPr>
            <a:normAutofit/>
          </a:bodyPr>
          <a:lstStyle/>
          <a:p>
            <a:pPr lvl="8"/>
            <a:r>
              <a:rPr lang="en-US" sz="2400" b="1" dirty="0" smtClean="0">
                <a:solidFill>
                  <a:srgbClr val="0000CC"/>
                </a:solidFill>
              </a:rPr>
              <a:t>Selection criteria</a:t>
            </a:r>
          </a:p>
          <a:p>
            <a:pPr lvl="8"/>
            <a:r>
              <a:rPr lang="en-US" sz="2400" b="1" dirty="0" smtClean="0">
                <a:solidFill>
                  <a:srgbClr val="0000CC"/>
                </a:solidFill>
              </a:rPr>
              <a:t>Selection model</a:t>
            </a:r>
          </a:p>
          <a:p>
            <a:pPr lvl="8"/>
            <a:r>
              <a:rPr lang="en-US" sz="2400" b="1" dirty="0" smtClean="0">
                <a:solidFill>
                  <a:srgbClr val="0000CC"/>
                </a:solidFill>
              </a:rPr>
              <a:t>Managing the portfolio</a:t>
            </a:r>
          </a:p>
          <a:p>
            <a:endParaRPr lang="en-US" sz="2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732</Words>
  <Application>Microsoft Office PowerPoint</Application>
  <PresentationFormat>Widescreen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Lecture 3 Organization strategy and project selection</vt:lpstr>
      <vt:lpstr>Strategic management process</vt:lpstr>
      <vt:lpstr>What is strategic management process?</vt:lpstr>
      <vt:lpstr>What is strategic management process?</vt:lpstr>
      <vt:lpstr>Why Project Managers Need to Understand the Strategic Management Process? </vt:lpstr>
      <vt:lpstr>Project portfolio management</vt:lpstr>
      <vt:lpstr>Project Portfolio Management Problems</vt:lpstr>
      <vt:lpstr>Benefits of Project Portfolio Management</vt:lpstr>
      <vt:lpstr>A Portfolio Management System</vt:lpstr>
      <vt:lpstr>Selection criteria</vt:lpstr>
      <vt:lpstr>Financial criteria</vt:lpstr>
      <vt:lpstr>Financial criteria</vt:lpstr>
      <vt:lpstr>Financial criteria</vt:lpstr>
      <vt:lpstr>Financial criteria</vt:lpstr>
      <vt:lpstr>Selection criteria</vt:lpstr>
      <vt:lpstr>Project Selection Model</vt:lpstr>
      <vt:lpstr>Project Selection Model</vt:lpstr>
      <vt:lpstr>Project Selection Model</vt:lpstr>
      <vt:lpstr>Project Selection Model</vt:lpstr>
      <vt:lpstr>Example of Project Selection Model</vt:lpstr>
      <vt:lpstr>Managing the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Organization strategy and project selection</dc:title>
  <dc:creator>Tien Minh</dc:creator>
  <cp:lastModifiedBy>Admin</cp:lastModifiedBy>
  <cp:revision>113</cp:revision>
  <dcterms:created xsi:type="dcterms:W3CDTF">2017-09-20T02:08:23Z</dcterms:created>
  <dcterms:modified xsi:type="dcterms:W3CDTF">2024-03-20T15:42:06Z</dcterms:modified>
</cp:coreProperties>
</file>