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8" r:id="rId21"/>
    <p:sldId id="301" r:id="rId22"/>
    <p:sldId id="280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88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BB1-4A9F-45A9-A682-2A9F30A0FCE6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AA78-34C7-47B1-9AF3-AEDF7425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06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BB1-4A9F-45A9-A682-2A9F30A0FCE6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AA78-34C7-47B1-9AF3-AEDF7425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3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BB1-4A9F-45A9-A682-2A9F30A0FCE6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AA78-34C7-47B1-9AF3-AEDF7425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5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BB1-4A9F-45A9-A682-2A9F30A0FCE6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AA78-34C7-47B1-9AF3-AEDF7425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8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BB1-4A9F-45A9-A682-2A9F30A0FCE6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AA78-34C7-47B1-9AF3-AEDF7425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4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BB1-4A9F-45A9-A682-2A9F30A0FCE6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AA78-34C7-47B1-9AF3-AEDF7425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9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BB1-4A9F-45A9-A682-2A9F30A0FCE6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AA78-34C7-47B1-9AF3-AEDF7425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2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BB1-4A9F-45A9-A682-2A9F30A0FCE6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AA78-34C7-47B1-9AF3-AEDF7425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5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BB1-4A9F-45A9-A682-2A9F30A0FCE6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AA78-34C7-47B1-9AF3-AEDF7425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1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BB1-4A9F-45A9-A682-2A9F30A0FCE6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AA78-34C7-47B1-9AF3-AEDF7425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74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BB1-4A9F-45A9-A682-2A9F30A0FCE6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AA78-34C7-47B1-9AF3-AEDF7425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7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A0BB1-4A9F-45A9-A682-2A9F30A0FCE6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AAA78-34C7-47B1-9AF3-AEDF7425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23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63637"/>
          </a:xfrm>
        </p:spPr>
        <p:txBody>
          <a:bodyPr>
            <a:normAutofit/>
          </a:bodyPr>
          <a:lstStyle/>
          <a:p>
            <a:r>
              <a:rPr lang="en-US" sz="2400" b="1" smtClean="0">
                <a:solidFill>
                  <a:srgbClr val="00B050"/>
                </a:solidFill>
              </a:rPr>
              <a:t>Lecture 3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>
                <a:solidFill>
                  <a:schemeClr val="accent2"/>
                </a:solidFill>
              </a:rPr>
              <a:t>Project Organization and Defining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57463"/>
            <a:ext cx="9144000" cy="2771775"/>
          </a:xfrm>
        </p:spPr>
        <p:txBody>
          <a:bodyPr/>
          <a:lstStyle/>
          <a:p>
            <a:r>
              <a:rPr lang="en-US" b="1" dirty="0" smtClean="0">
                <a:solidFill>
                  <a:srgbClr val="0000CC"/>
                </a:solidFill>
              </a:rPr>
              <a:t>Contents</a:t>
            </a:r>
          </a:p>
          <a:p>
            <a:r>
              <a:rPr lang="en-US" b="1" smtClean="0">
                <a:solidFill>
                  <a:srgbClr val="0000CC"/>
                </a:solidFill>
              </a:rPr>
              <a:t>Project Organization</a:t>
            </a:r>
            <a:r>
              <a:rPr lang="en-US" b="1" dirty="0" smtClean="0">
                <a:solidFill>
                  <a:srgbClr val="0000CC"/>
                </a:solidFill>
              </a:rPr>
              <a:t>: Structure and Culture</a:t>
            </a:r>
          </a:p>
          <a:p>
            <a:r>
              <a:rPr lang="en-US" b="1" dirty="0" smtClean="0">
                <a:solidFill>
                  <a:srgbClr val="0000CC"/>
                </a:solidFill>
              </a:rPr>
              <a:t>Defining the Project</a:t>
            </a:r>
            <a:endParaRPr lang="en-US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934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2875"/>
            <a:ext cx="105156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/>
            </a:r>
            <a:br>
              <a:rPr lang="en-US" sz="2400" b="1" dirty="0" smtClean="0">
                <a:solidFill>
                  <a:schemeClr val="accent2"/>
                </a:solidFill>
              </a:rPr>
            </a:br>
            <a:r>
              <a:rPr lang="en-US" sz="2400" b="1" dirty="0" smtClean="0">
                <a:solidFill>
                  <a:schemeClr val="accent2"/>
                </a:solidFill>
              </a:rPr>
              <a:t/>
            </a:r>
            <a:br>
              <a:rPr lang="en-US" sz="2400" b="1" dirty="0" smtClean="0">
                <a:solidFill>
                  <a:schemeClr val="accent2"/>
                </a:solidFill>
              </a:rPr>
            </a:b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00350" y="230743"/>
            <a:ext cx="63865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Organizing Projects as Dedicated Teams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43025" y="1219200"/>
            <a:ext cx="4650581" cy="4906963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B050"/>
                </a:solidFill>
              </a:rPr>
              <a:t>Advantages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en-US" b="1" dirty="0" smtClean="0">
                <a:solidFill>
                  <a:srgbClr val="0000CC"/>
                </a:solidFill>
              </a:rPr>
              <a:t>- Simple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en-US" b="1" dirty="0" smtClean="0">
                <a:solidFill>
                  <a:srgbClr val="0000CC"/>
                </a:solidFill>
              </a:rPr>
              <a:t>- Fast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en-US" b="1" dirty="0" smtClean="0">
                <a:solidFill>
                  <a:srgbClr val="0000CC"/>
                </a:solidFill>
              </a:rPr>
              <a:t>- Cohesive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en-US" b="1" dirty="0" smtClean="0">
                <a:solidFill>
                  <a:srgbClr val="0000CC"/>
                </a:solidFill>
              </a:rPr>
              <a:t>- Cross-Functional Integration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5686425" y="1219200"/>
            <a:ext cx="4814887" cy="4906963"/>
          </a:xfrm>
          <a:prstGeom prst="rect">
            <a:avLst/>
          </a:prstGeom>
          <a:ln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B050"/>
                </a:solidFill>
              </a:rPr>
              <a:t>Disadvantages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en-US" b="1" dirty="0" smtClean="0">
                <a:solidFill>
                  <a:srgbClr val="0000CC"/>
                </a:solidFill>
              </a:rPr>
              <a:t>- Expensive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en-US" b="1" dirty="0" smtClean="0">
                <a:solidFill>
                  <a:srgbClr val="0000CC"/>
                </a:solidFill>
              </a:rPr>
              <a:t>- Internal Strife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en-US" b="1" dirty="0" smtClean="0">
                <a:solidFill>
                  <a:srgbClr val="0000CC"/>
                </a:solidFill>
              </a:rPr>
              <a:t>- Limited Technological Expertise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en-US" b="1" dirty="0" smtClean="0">
                <a:solidFill>
                  <a:srgbClr val="0000CC"/>
                </a:solidFill>
              </a:rPr>
              <a:t>- Difficult Post-Project Transition</a:t>
            </a:r>
            <a:endParaRPr lang="en-US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720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2875"/>
            <a:ext cx="105156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/>
            </a:r>
            <a:br>
              <a:rPr lang="en-US" sz="2400" b="1" dirty="0" smtClean="0">
                <a:solidFill>
                  <a:schemeClr val="accent2"/>
                </a:solidFill>
              </a:rPr>
            </a:br>
            <a:r>
              <a:rPr lang="en-US" sz="2400" b="1" dirty="0" smtClean="0">
                <a:solidFill>
                  <a:schemeClr val="accent2"/>
                </a:solidFill>
              </a:rPr>
              <a:t/>
            </a:r>
            <a:br>
              <a:rPr lang="en-US" sz="2400" b="1" dirty="0" smtClean="0">
                <a:solidFill>
                  <a:schemeClr val="accent2"/>
                </a:solidFill>
              </a:rPr>
            </a:b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5825"/>
            <a:ext cx="10515600" cy="5291138"/>
          </a:xfrm>
        </p:spPr>
        <p:txBody>
          <a:bodyPr>
            <a:normAutofit/>
          </a:bodyPr>
          <a:lstStyle/>
          <a:p>
            <a:pPr lvl="1"/>
            <a:r>
              <a:rPr lang="en-US" b="1" dirty="0" smtClean="0">
                <a:solidFill>
                  <a:srgbClr val="00B050"/>
                </a:solidFill>
              </a:rPr>
              <a:t>Hybrid organizational structure (matrix) is overlaid on the normal functional structure.</a:t>
            </a:r>
          </a:p>
          <a:p>
            <a:pPr marL="914400" lvl="2" indent="0">
              <a:buNone/>
            </a:pPr>
            <a:r>
              <a:rPr lang="en-US" sz="2400" b="1" dirty="0" smtClean="0">
                <a:solidFill>
                  <a:srgbClr val="0000CC"/>
                </a:solidFill>
              </a:rPr>
              <a:t>- Two chains of command (functional and project)</a:t>
            </a:r>
          </a:p>
          <a:p>
            <a:pPr lvl="2">
              <a:buFontTx/>
              <a:buChar char="-"/>
            </a:pPr>
            <a:r>
              <a:rPr lang="en-US" sz="2400" b="1" dirty="0" smtClean="0">
                <a:solidFill>
                  <a:srgbClr val="0000CC"/>
                </a:solidFill>
              </a:rPr>
              <a:t>Project participants report simultaneously to both functional and project managers.</a:t>
            </a:r>
          </a:p>
          <a:p>
            <a:pPr marL="914400" lvl="2" indent="0">
              <a:buNone/>
            </a:pPr>
            <a:endParaRPr lang="en-US" sz="2400" b="1" dirty="0" smtClean="0">
              <a:solidFill>
                <a:srgbClr val="0000CC"/>
              </a:solidFill>
            </a:endParaRP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Matrix structure optimizes the use of resources.</a:t>
            </a:r>
          </a:p>
          <a:p>
            <a:pPr lvl="2">
              <a:buFontTx/>
              <a:buChar char="-"/>
            </a:pPr>
            <a:r>
              <a:rPr lang="en-US" sz="2400" b="1" dirty="0" smtClean="0">
                <a:solidFill>
                  <a:srgbClr val="0000CC"/>
                </a:solidFill>
              </a:rPr>
              <a:t>Allows for participation on multiple projects while performing normal </a:t>
            </a:r>
          </a:p>
          <a:p>
            <a:pPr marL="914400" lvl="2" indent="0">
              <a:buNone/>
            </a:pPr>
            <a:r>
              <a:rPr lang="en-US" sz="2400" b="1" dirty="0">
                <a:solidFill>
                  <a:srgbClr val="0000CC"/>
                </a:solidFill>
              </a:rPr>
              <a:t> </a:t>
            </a:r>
            <a:r>
              <a:rPr lang="en-US" sz="2400" b="1" dirty="0" smtClean="0">
                <a:solidFill>
                  <a:srgbClr val="0000CC"/>
                </a:solidFill>
              </a:rPr>
              <a:t>  functional duties</a:t>
            </a:r>
          </a:p>
          <a:p>
            <a:pPr marL="914400" lvl="2" indent="0">
              <a:buNone/>
            </a:pPr>
            <a:r>
              <a:rPr lang="en-US" sz="2400" b="1" dirty="0" smtClean="0">
                <a:solidFill>
                  <a:srgbClr val="0000CC"/>
                </a:solidFill>
              </a:rPr>
              <a:t>- Achieves a greater integration of expertise and project requirements</a:t>
            </a:r>
          </a:p>
          <a:p>
            <a:pPr marL="0" indent="0">
              <a:buNone/>
            </a:pPr>
            <a:endParaRPr lang="en-US" sz="2400" b="1" dirty="0">
              <a:solidFill>
                <a:srgbClr val="0000C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95439" y="281285"/>
            <a:ext cx="62011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Organizing projects within Matrix Arrangement</a:t>
            </a:r>
            <a:endParaRPr 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58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2875"/>
            <a:ext cx="105156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/>
            </a:r>
            <a:br>
              <a:rPr lang="en-US" sz="2400" b="1" dirty="0" smtClean="0">
                <a:solidFill>
                  <a:schemeClr val="accent2"/>
                </a:solidFill>
              </a:rPr>
            </a:br>
            <a:r>
              <a:rPr lang="en-US" sz="2400" b="1" dirty="0" smtClean="0">
                <a:solidFill>
                  <a:schemeClr val="accent2"/>
                </a:solidFill>
              </a:rPr>
              <a:t/>
            </a:r>
            <a:br>
              <a:rPr lang="en-US" sz="2400" b="1" dirty="0" smtClean="0">
                <a:solidFill>
                  <a:schemeClr val="accent2"/>
                </a:solidFill>
              </a:rPr>
            </a:b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95439" y="281285"/>
            <a:ext cx="62011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Organizing projects within Matrix Arrangement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244599"/>
            <a:ext cx="10201275" cy="50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658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2875"/>
            <a:ext cx="105156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/>
            </a:r>
            <a:br>
              <a:rPr lang="en-US" sz="2400" b="1" dirty="0" smtClean="0">
                <a:solidFill>
                  <a:schemeClr val="accent2"/>
                </a:solidFill>
              </a:rPr>
            </a:br>
            <a:r>
              <a:rPr lang="en-US" sz="2400" b="1" dirty="0" smtClean="0">
                <a:solidFill>
                  <a:schemeClr val="accent2"/>
                </a:solidFill>
              </a:rPr>
              <a:t/>
            </a:r>
            <a:br>
              <a:rPr lang="en-US" sz="2400" b="1" dirty="0" smtClean="0">
                <a:solidFill>
                  <a:schemeClr val="accent2"/>
                </a:solidFill>
              </a:rPr>
            </a:b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1360"/>
            <a:ext cx="10515600" cy="55813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Different Matrix Forms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Functional (also Weak or Lightweight) Form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00CC"/>
                </a:solidFill>
              </a:rPr>
              <a:t>Matrices in which the authority of the </a:t>
            </a:r>
            <a:r>
              <a:rPr lang="en-US" b="1" u="sng" dirty="0">
                <a:solidFill>
                  <a:srgbClr val="0000CC"/>
                </a:solidFill>
              </a:rPr>
              <a:t>functional manager </a:t>
            </a:r>
            <a:r>
              <a:rPr lang="en-US" b="1" dirty="0">
                <a:solidFill>
                  <a:srgbClr val="0000CC"/>
                </a:solidFill>
              </a:rPr>
              <a:t>predominates and the </a:t>
            </a:r>
            <a:r>
              <a:rPr lang="en-US" b="1" u="sng" dirty="0">
                <a:solidFill>
                  <a:srgbClr val="0000CC"/>
                </a:solidFill>
              </a:rPr>
              <a:t>project manager </a:t>
            </a:r>
            <a:r>
              <a:rPr lang="en-US" b="1" dirty="0">
                <a:solidFill>
                  <a:srgbClr val="0000CC"/>
                </a:solidFill>
              </a:rPr>
              <a:t>has indirect </a:t>
            </a:r>
            <a:r>
              <a:rPr lang="en-US" b="1" dirty="0" smtClean="0">
                <a:solidFill>
                  <a:srgbClr val="0000CC"/>
                </a:solidFill>
              </a:rPr>
              <a:t>authority</a:t>
            </a:r>
          </a:p>
          <a:p>
            <a:pPr marL="457200" lvl="1" indent="0">
              <a:buNone/>
            </a:pPr>
            <a:endParaRPr lang="en-US" b="1" dirty="0">
              <a:solidFill>
                <a:srgbClr val="0000CC"/>
              </a:solidFill>
            </a:endParaRPr>
          </a:p>
          <a:p>
            <a:r>
              <a:rPr lang="en-US" sz="2400" b="1" dirty="0" smtClean="0">
                <a:solidFill>
                  <a:schemeClr val="accent2"/>
                </a:solidFill>
              </a:rPr>
              <a:t>Balance (or Middleweight) Form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00CC"/>
                </a:solidFill>
              </a:rPr>
              <a:t>The traditional matrix form in which the </a:t>
            </a:r>
            <a:r>
              <a:rPr lang="en-US" b="1" u="sng" dirty="0">
                <a:solidFill>
                  <a:srgbClr val="0000CC"/>
                </a:solidFill>
              </a:rPr>
              <a:t>project manager </a:t>
            </a:r>
            <a:r>
              <a:rPr lang="en-US" b="1" dirty="0">
                <a:solidFill>
                  <a:srgbClr val="0000CC"/>
                </a:solidFill>
              </a:rPr>
              <a:t>sets the overall plan and the </a:t>
            </a:r>
            <a:r>
              <a:rPr lang="en-US" b="1" u="sng" dirty="0">
                <a:solidFill>
                  <a:srgbClr val="0000CC"/>
                </a:solidFill>
              </a:rPr>
              <a:t>functional manager </a:t>
            </a:r>
            <a:r>
              <a:rPr lang="en-US" b="1" dirty="0">
                <a:solidFill>
                  <a:srgbClr val="0000CC"/>
                </a:solidFill>
              </a:rPr>
              <a:t>determines how work to be </a:t>
            </a:r>
            <a:r>
              <a:rPr lang="en-US" b="1" dirty="0" smtClean="0">
                <a:solidFill>
                  <a:srgbClr val="0000CC"/>
                </a:solidFill>
              </a:rPr>
              <a:t>done</a:t>
            </a:r>
          </a:p>
          <a:p>
            <a:pPr marL="457200" lvl="1" indent="0">
              <a:buNone/>
            </a:pPr>
            <a:endParaRPr lang="en-US" b="1" dirty="0">
              <a:solidFill>
                <a:srgbClr val="0000CC"/>
              </a:solidFill>
            </a:endParaRPr>
          </a:p>
          <a:p>
            <a:r>
              <a:rPr lang="en-US" sz="2400" b="1" dirty="0" smtClean="0">
                <a:solidFill>
                  <a:schemeClr val="accent2"/>
                </a:solidFill>
              </a:rPr>
              <a:t>Strong (Heavyweight) Form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00CC"/>
                </a:solidFill>
              </a:rPr>
              <a:t>Resembles a project team in which the </a:t>
            </a:r>
            <a:r>
              <a:rPr lang="en-US" b="1" u="sng" dirty="0">
                <a:solidFill>
                  <a:srgbClr val="0000CC"/>
                </a:solidFill>
              </a:rPr>
              <a:t>project manager </a:t>
            </a:r>
            <a:r>
              <a:rPr lang="en-US" b="1" dirty="0">
                <a:solidFill>
                  <a:srgbClr val="0000CC"/>
                </a:solidFill>
              </a:rPr>
              <a:t>has broader control and </a:t>
            </a:r>
            <a:r>
              <a:rPr lang="en-US" b="1" u="sng" dirty="0">
                <a:solidFill>
                  <a:srgbClr val="0000CC"/>
                </a:solidFill>
              </a:rPr>
              <a:t>functional departments </a:t>
            </a:r>
            <a:r>
              <a:rPr lang="en-US" b="1" dirty="0">
                <a:solidFill>
                  <a:srgbClr val="0000CC"/>
                </a:solidFill>
              </a:rPr>
              <a:t>act as subcontractors to the project</a:t>
            </a:r>
          </a:p>
          <a:p>
            <a:pPr marL="0" indent="0" algn="ctr">
              <a:buNone/>
            </a:pP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95439" y="281285"/>
            <a:ext cx="62011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Organizing projects within Matrix Arrangement</a:t>
            </a:r>
            <a:endParaRPr 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129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2875"/>
            <a:ext cx="105156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/>
            </a:r>
            <a:br>
              <a:rPr lang="en-US" sz="2400" b="1" dirty="0" smtClean="0">
                <a:solidFill>
                  <a:schemeClr val="accent2"/>
                </a:solidFill>
              </a:rPr>
            </a:br>
            <a:r>
              <a:rPr lang="en-US" sz="2400" b="1" dirty="0" smtClean="0">
                <a:solidFill>
                  <a:schemeClr val="accent2"/>
                </a:solidFill>
              </a:rPr>
              <a:t/>
            </a:r>
            <a:br>
              <a:rPr lang="en-US" sz="2400" b="1" dirty="0" smtClean="0">
                <a:solidFill>
                  <a:schemeClr val="accent2"/>
                </a:solidFill>
              </a:rPr>
            </a:b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95439" y="281285"/>
            <a:ext cx="62011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Organizing projects within Matrix Arrangement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57288" y="1219199"/>
            <a:ext cx="4586287" cy="4906963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B050"/>
                </a:solidFill>
              </a:rPr>
              <a:t>Advantages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en-US" b="1" dirty="0" smtClean="0">
                <a:solidFill>
                  <a:srgbClr val="0000CC"/>
                </a:solidFill>
              </a:rPr>
              <a:t>- Efficient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en-US" b="1" dirty="0" smtClean="0">
                <a:solidFill>
                  <a:srgbClr val="0000CC"/>
                </a:solidFill>
              </a:rPr>
              <a:t>- Strong Project Focus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en-US" b="1" dirty="0" smtClean="0">
                <a:solidFill>
                  <a:srgbClr val="0000CC"/>
                </a:solidFill>
              </a:rPr>
              <a:t>- Easier Post-Project Transition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en-US" b="1" dirty="0" smtClean="0">
                <a:solidFill>
                  <a:srgbClr val="0000CC"/>
                </a:solidFill>
              </a:rPr>
              <a:t>- Flexible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6678613" y="1219199"/>
            <a:ext cx="4037012" cy="4906963"/>
          </a:xfrm>
          <a:prstGeom prst="rect">
            <a:avLst/>
          </a:prstGeom>
          <a:ln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B050"/>
                </a:solidFill>
              </a:rPr>
              <a:t>Disadvantages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en-US" b="1" dirty="0" smtClean="0">
                <a:solidFill>
                  <a:srgbClr val="0000CC"/>
                </a:solidFill>
              </a:rPr>
              <a:t>- Dysfunctional Conflict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en-US" b="1" dirty="0" smtClean="0">
                <a:solidFill>
                  <a:srgbClr val="0000CC"/>
                </a:solidFill>
              </a:rPr>
              <a:t>- Infighting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en-US" b="1" dirty="0" smtClean="0">
                <a:solidFill>
                  <a:srgbClr val="0000CC"/>
                </a:solidFill>
              </a:rPr>
              <a:t>- Stressful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en-US" b="1" dirty="0" smtClean="0">
                <a:solidFill>
                  <a:srgbClr val="0000CC"/>
                </a:solidFill>
              </a:rPr>
              <a:t>- Slow</a:t>
            </a:r>
            <a:endParaRPr lang="en-US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637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2113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What is the Right Project management structure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5825"/>
            <a:ext cx="10515600" cy="529113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Organization (Form) Considerations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00CC"/>
                </a:solidFill>
              </a:rPr>
              <a:t>- How important is the project to the firm’s success?</a:t>
            </a:r>
          </a:p>
          <a:p>
            <a:pPr marL="457200" lvl="1" indent="0">
              <a:buNone/>
            </a:pPr>
            <a:endParaRPr lang="en-US" b="1" dirty="0" smtClean="0">
              <a:solidFill>
                <a:srgbClr val="0000CC"/>
              </a:solidFill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00CC"/>
                </a:solidFill>
              </a:rPr>
              <a:t>- What percentage of core work involves projects?</a:t>
            </a:r>
          </a:p>
          <a:p>
            <a:pPr marL="457200" lvl="1" indent="0">
              <a:buNone/>
            </a:pPr>
            <a:endParaRPr lang="en-US" b="1" dirty="0" smtClean="0">
              <a:solidFill>
                <a:srgbClr val="0000CC"/>
              </a:solidFill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00CC"/>
                </a:solidFill>
              </a:rPr>
              <a:t>- What level of resources (human and physical) are available?</a:t>
            </a:r>
          </a:p>
          <a:p>
            <a:pPr marL="0" indent="0">
              <a:buNone/>
            </a:pPr>
            <a:endParaRPr lang="en-US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672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2113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What is the Right Project management structure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5825"/>
            <a:ext cx="10515600" cy="5291138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Project Considerations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00CC"/>
                </a:solidFill>
              </a:rPr>
              <a:t>- Size of project</a:t>
            </a:r>
          </a:p>
          <a:p>
            <a:pPr marL="457200" lvl="1" indent="0">
              <a:buNone/>
            </a:pPr>
            <a:endParaRPr lang="en-US" b="1" dirty="0" smtClean="0">
              <a:solidFill>
                <a:srgbClr val="0000CC"/>
              </a:solidFill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00CC"/>
                </a:solidFill>
              </a:rPr>
              <a:t>- Strategic importance</a:t>
            </a:r>
          </a:p>
          <a:p>
            <a:pPr marL="457200" lvl="1" indent="0">
              <a:buNone/>
            </a:pPr>
            <a:endParaRPr lang="en-US" b="1" dirty="0" smtClean="0">
              <a:solidFill>
                <a:srgbClr val="0000CC"/>
              </a:solidFill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00CC"/>
                </a:solidFill>
              </a:rPr>
              <a:t>- Novelty and need for innovation</a:t>
            </a:r>
          </a:p>
          <a:p>
            <a:pPr marL="457200" lvl="1" indent="0">
              <a:buNone/>
            </a:pPr>
            <a:endParaRPr lang="en-US" b="1" dirty="0" smtClean="0">
              <a:solidFill>
                <a:srgbClr val="0000CC"/>
              </a:solidFill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00CC"/>
                </a:solidFill>
              </a:rPr>
              <a:t>- Need for integration (number of departments involved)</a:t>
            </a:r>
          </a:p>
          <a:p>
            <a:pPr marL="457200" lvl="1" indent="0">
              <a:buNone/>
            </a:pPr>
            <a:endParaRPr lang="en-US" b="1" dirty="0" smtClean="0">
              <a:solidFill>
                <a:srgbClr val="0000CC"/>
              </a:solidFill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00CC"/>
                </a:solidFill>
              </a:rPr>
              <a:t>- Environmental complexity (number of external interfaces)</a:t>
            </a:r>
          </a:p>
          <a:p>
            <a:pPr marL="457200" lvl="1" indent="0">
              <a:buNone/>
            </a:pPr>
            <a:endParaRPr lang="en-US" b="1" dirty="0" smtClean="0">
              <a:solidFill>
                <a:srgbClr val="0000CC"/>
              </a:solidFill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00CC"/>
                </a:solidFill>
              </a:rPr>
              <a:t>- Budget and time constraints</a:t>
            </a:r>
          </a:p>
          <a:p>
            <a:pPr marL="457200" lvl="1" indent="0">
              <a:buNone/>
            </a:pPr>
            <a:endParaRPr lang="en-US" b="1" dirty="0" smtClean="0">
              <a:solidFill>
                <a:srgbClr val="0000CC"/>
              </a:solidFill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00CC"/>
                </a:solidFill>
              </a:rPr>
              <a:t>- Stability of resource requirements</a:t>
            </a:r>
          </a:p>
          <a:p>
            <a:pPr marL="0" indent="0">
              <a:buNone/>
            </a:pPr>
            <a:endParaRPr lang="en-US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136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2113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Organizational Culture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4425"/>
            <a:ext cx="10515600" cy="50625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What is Organizational Culture?</a:t>
            </a:r>
          </a:p>
          <a:p>
            <a:pPr marL="0" indent="0" algn="ctr">
              <a:buNone/>
            </a:pPr>
            <a:endParaRPr lang="en-US" sz="2400" b="1" dirty="0" smtClean="0">
              <a:solidFill>
                <a:srgbClr val="00B050"/>
              </a:solidFill>
            </a:endParaRPr>
          </a:p>
          <a:p>
            <a:pPr lvl="1"/>
            <a:r>
              <a:rPr lang="en-US" b="1" dirty="0" smtClean="0">
                <a:solidFill>
                  <a:srgbClr val="0000CC"/>
                </a:solidFill>
              </a:rPr>
              <a:t>A system of shared norms, beliefs, values, and assumptions which bind people together, thereby creating shared meanings</a:t>
            </a:r>
          </a:p>
          <a:p>
            <a:pPr marL="457200" lvl="1" indent="0">
              <a:buNone/>
            </a:pPr>
            <a:endParaRPr lang="en-US" b="1" dirty="0" smtClean="0">
              <a:solidFill>
                <a:srgbClr val="0000CC"/>
              </a:solidFill>
            </a:endParaRPr>
          </a:p>
          <a:p>
            <a:pPr lvl="1"/>
            <a:r>
              <a:rPr lang="en-US" b="1" dirty="0" smtClean="0">
                <a:solidFill>
                  <a:srgbClr val="0000CC"/>
                </a:solidFill>
              </a:rPr>
              <a:t>The “personality” of the organization that sets it apart from other organizations.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CC"/>
                </a:solidFill>
              </a:rPr>
              <a:t>	- Provides a sense of identity to its members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CC"/>
                </a:solidFill>
              </a:rPr>
              <a:t>	- Helps legitimize the management system of the organization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CC"/>
                </a:solidFill>
              </a:rPr>
              <a:t>	- Clarifies and reinforces standards of behavior</a:t>
            </a:r>
            <a:endParaRPr lang="en-US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6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2113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Organizational Culture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838200" y="885824"/>
            <a:ext cx="10515600" cy="5419725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0033">
                        <a:gamma/>
                        <a:shade val="46275"/>
                        <a:invGamma/>
                      </a:srgbClr>
                    </a:gs>
                    <a:gs pos="50000">
                      <a:srgbClr val="990033"/>
                    </a:gs>
                    <a:gs pos="100000">
                      <a:srgbClr val="9900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</a:extLst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What are Key </a:t>
            </a:r>
            <a:r>
              <a:rPr lang="en-US" sz="2400" b="1" dirty="0">
                <a:solidFill>
                  <a:srgbClr val="00B050"/>
                </a:solidFill>
              </a:rPr>
              <a:t>Dimensions Defining an Organization’s </a:t>
            </a:r>
            <a:r>
              <a:rPr lang="en-US" sz="2400" b="1" dirty="0" smtClean="0">
                <a:solidFill>
                  <a:srgbClr val="00B050"/>
                </a:solidFill>
              </a:rPr>
              <a:t>Culture?</a:t>
            </a:r>
          </a:p>
          <a:p>
            <a:pPr marL="0" indent="0" algn="ctr">
              <a:buNone/>
            </a:pP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1477963"/>
            <a:ext cx="5435600" cy="48275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13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2113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Organizational Culture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4425"/>
            <a:ext cx="10515600" cy="50625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How to Identify Cultural Characteristics</a:t>
            </a:r>
          </a:p>
          <a:p>
            <a:pPr>
              <a:spcBef>
                <a:spcPct val="35000"/>
              </a:spcBef>
            </a:pPr>
            <a:r>
              <a:rPr lang="en-US" sz="2400" b="1" dirty="0" smtClean="0">
                <a:solidFill>
                  <a:srgbClr val="0000CC"/>
                </a:solidFill>
              </a:rPr>
              <a:t>Study the physical characteristics of an organization.</a:t>
            </a:r>
          </a:p>
          <a:p>
            <a:pPr>
              <a:spcBef>
                <a:spcPct val="35000"/>
              </a:spcBef>
            </a:pPr>
            <a:endParaRPr lang="en-US" sz="2400" b="1" dirty="0" smtClean="0">
              <a:solidFill>
                <a:srgbClr val="0000CC"/>
              </a:solidFill>
            </a:endParaRPr>
          </a:p>
          <a:p>
            <a:pPr>
              <a:spcBef>
                <a:spcPct val="35000"/>
              </a:spcBef>
            </a:pPr>
            <a:r>
              <a:rPr lang="en-US" sz="2400" b="1" dirty="0" smtClean="0">
                <a:solidFill>
                  <a:srgbClr val="0000CC"/>
                </a:solidFill>
              </a:rPr>
              <a:t>Read about the organization.</a:t>
            </a:r>
          </a:p>
          <a:p>
            <a:pPr>
              <a:spcBef>
                <a:spcPct val="35000"/>
              </a:spcBef>
            </a:pPr>
            <a:endParaRPr lang="en-US" sz="2400" b="1" dirty="0" smtClean="0">
              <a:solidFill>
                <a:srgbClr val="0000CC"/>
              </a:solidFill>
            </a:endParaRPr>
          </a:p>
          <a:p>
            <a:pPr>
              <a:spcBef>
                <a:spcPct val="35000"/>
              </a:spcBef>
            </a:pPr>
            <a:r>
              <a:rPr lang="en-US" sz="2400" b="1" dirty="0" smtClean="0">
                <a:solidFill>
                  <a:srgbClr val="0000CC"/>
                </a:solidFill>
              </a:rPr>
              <a:t>Observe how people interact within the organization.</a:t>
            </a:r>
          </a:p>
          <a:p>
            <a:pPr>
              <a:spcBef>
                <a:spcPct val="35000"/>
              </a:spcBef>
            </a:pPr>
            <a:endParaRPr lang="en-US" sz="2400" b="1" dirty="0" smtClean="0">
              <a:solidFill>
                <a:srgbClr val="0000CC"/>
              </a:solidFill>
            </a:endParaRPr>
          </a:p>
          <a:p>
            <a:pPr>
              <a:spcBef>
                <a:spcPct val="35000"/>
              </a:spcBef>
            </a:pPr>
            <a:r>
              <a:rPr lang="en-US" sz="2400" b="1" dirty="0" smtClean="0">
                <a:solidFill>
                  <a:srgbClr val="0000CC"/>
                </a:solidFill>
              </a:rPr>
              <a:t>Interpret stories surrounding the organization</a:t>
            </a:r>
            <a:endParaRPr lang="en-US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6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34963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Project Organization: Structure and Culture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/>
          <a:p>
            <a:pPr lvl="2"/>
            <a:r>
              <a:rPr lang="en-US" sz="2400" b="1" dirty="0" smtClean="0">
                <a:solidFill>
                  <a:srgbClr val="0000CC"/>
                </a:solidFill>
              </a:rPr>
              <a:t>What are Project Management Structures?</a:t>
            </a:r>
          </a:p>
          <a:p>
            <a:pPr lvl="2"/>
            <a:r>
              <a:rPr lang="en-US" sz="2400" b="1" dirty="0" smtClean="0">
                <a:solidFill>
                  <a:srgbClr val="0000CC"/>
                </a:solidFill>
              </a:rPr>
              <a:t>What is the Right Project </a:t>
            </a:r>
            <a:r>
              <a:rPr lang="en-US" sz="2400" b="1" dirty="0">
                <a:solidFill>
                  <a:srgbClr val="0000CC"/>
                </a:solidFill>
              </a:rPr>
              <a:t>M</a:t>
            </a:r>
            <a:r>
              <a:rPr lang="en-US" sz="2400" b="1" dirty="0" smtClean="0">
                <a:solidFill>
                  <a:srgbClr val="0000CC"/>
                </a:solidFill>
              </a:rPr>
              <a:t>anagement </a:t>
            </a:r>
            <a:r>
              <a:rPr lang="en-US" sz="2400" b="1" dirty="0">
                <a:solidFill>
                  <a:srgbClr val="0000CC"/>
                </a:solidFill>
              </a:rPr>
              <a:t>S</a:t>
            </a:r>
            <a:r>
              <a:rPr lang="en-US" sz="2400" b="1" dirty="0" smtClean="0">
                <a:solidFill>
                  <a:srgbClr val="0000CC"/>
                </a:solidFill>
              </a:rPr>
              <a:t>tructure?</a:t>
            </a:r>
          </a:p>
          <a:p>
            <a:pPr lvl="2"/>
            <a:r>
              <a:rPr lang="en-US" sz="2400" b="1" dirty="0" smtClean="0">
                <a:solidFill>
                  <a:srgbClr val="0000CC"/>
                </a:solidFill>
              </a:rPr>
              <a:t>What is Organizational Culture?</a:t>
            </a:r>
          </a:p>
          <a:p>
            <a:pPr lvl="2"/>
            <a:r>
              <a:rPr lang="en-US" sz="2400" b="1" dirty="0" smtClean="0">
                <a:solidFill>
                  <a:srgbClr val="0000CC"/>
                </a:solidFill>
              </a:rPr>
              <a:t>What are Implications of Organizational Culture for Organizing Projects?</a:t>
            </a:r>
          </a:p>
          <a:p>
            <a:pPr lvl="2"/>
            <a:r>
              <a:rPr lang="en-US" sz="2400" b="1" dirty="0" smtClean="0">
                <a:solidFill>
                  <a:srgbClr val="0000CC"/>
                </a:solidFill>
              </a:rPr>
              <a:t>How to identify cultural characteristics?</a:t>
            </a:r>
          </a:p>
          <a:p>
            <a:pPr marL="914400" lvl="2" indent="0">
              <a:buNone/>
            </a:pPr>
            <a:endParaRPr lang="en-US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978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2113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Defining the Project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4425"/>
            <a:ext cx="10515600" cy="5062538"/>
          </a:xfrm>
        </p:spPr>
        <p:txBody>
          <a:bodyPr>
            <a:normAutofit/>
          </a:bodyPr>
          <a:lstStyle/>
          <a:p>
            <a:pPr lvl="6"/>
            <a:r>
              <a:rPr lang="en-US" sz="2400" b="1" dirty="0" smtClean="0">
                <a:solidFill>
                  <a:srgbClr val="0000CC"/>
                </a:solidFill>
              </a:rPr>
              <a:t>What is defining the project?</a:t>
            </a:r>
          </a:p>
          <a:p>
            <a:pPr lvl="6"/>
            <a:r>
              <a:rPr lang="en-US" sz="2400" b="1" dirty="0" smtClean="0">
                <a:solidFill>
                  <a:srgbClr val="0000CC"/>
                </a:solidFill>
              </a:rPr>
              <a:t>5 steps of defining the project</a:t>
            </a:r>
          </a:p>
          <a:p>
            <a:pPr lvl="6"/>
            <a:r>
              <a:rPr lang="en-US" sz="2400" b="1" dirty="0" smtClean="0">
                <a:solidFill>
                  <a:srgbClr val="0000CC"/>
                </a:solidFill>
              </a:rPr>
              <a:t>Process Breakdown structure</a:t>
            </a:r>
          </a:p>
          <a:p>
            <a:pPr lvl="6"/>
            <a:r>
              <a:rPr lang="en-US" sz="2400" b="1" dirty="0" smtClean="0">
                <a:solidFill>
                  <a:srgbClr val="0000CC"/>
                </a:solidFill>
              </a:rPr>
              <a:t>Responsibility matrices</a:t>
            </a:r>
          </a:p>
          <a:p>
            <a:pPr lvl="6"/>
            <a:r>
              <a:rPr lang="en-US" sz="2400" b="1" dirty="0" smtClean="0">
                <a:solidFill>
                  <a:srgbClr val="0000CC"/>
                </a:solidFill>
              </a:rPr>
              <a:t>Project communication plan</a:t>
            </a:r>
          </a:p>
        </p:txBody>
      </p:sp>
    </p:spTree>
    <p:extLst>
      <p:ext uri="{BB962C8B-B14F-4D97-AF65-F5344CB8AC3E}">
        <p14:creationId xmlns:p14="http://schemas.microsoft.com/office/powerpoint/2010/main" val="3747192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2113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What is defining the project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4425"/>
            <a:ext cx="10515600" cy="506253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00CC"/>
                </a:solidFill>
              </a:rPr>
              <a:t>Defining project is the process by which the deliverables and work to produce them are identified and defined </a:t>
            </a:r>
            <a:endParaRPr lang="en-US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80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2113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5 Steps of defining the project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4425"/>
            <a:ext cx="10515600" cy="506253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Step 1:</a:t>
            </a:r>
            <a:r>
              <a:rPr lang="en-US" sz="2400" b="1" dirty="0" smtClean="0">
                <a:solidFill>
                  <a:srgbClr val="0000CC"/>
                </a:solidFill>
              </a:rPr>
              <a:t>	Defining the Project Scope</a:t>
            </a:r>
          </a:p>
          <a:p>
            <a:endParaRPr lang="en-US" sz="2400" b="1" dirty="0" smtClean="0">
              <a:solidFill>
                <a:srgbClr val="0000CC"/>
              </a:solidFill>
            </a:endParaRPr>
          </a:p>
          <a:p>
            <a:r>
              <a:rPr lang="en-US" sz="2400" b="1" dirty="0" smtClean="0">
                <a:solidFill>
                  <a:srgbClr val="00B050"/>
                </a:solidFill>
              </a:rPr>
              <a:t>Step 2:</a:t>
            </a:r>
            <a:r>
              <a:rPr lang="en-US" sz="2400" b="1" dirty="0" smtClean="0">
                <a:solidFill>
                  <a:srgbClr val="0000CC"/>
                </a:solidFill>
              </a:rPr>
              <a:t>	Establishing Project Priorities</a:t>
            </a:r>
          </a:p>
          <a:p>
            <a:endParaRPr lang="en-US" sz="2400" b="1" dirty="0" smtClean="0">
              <a:solidFill>
                <a:srgbClr val="0000CC"/>
              </a:solidFill>
            </a:endParaRPr>
          </a:p>
          <a:p>
            <a:r>
              <a:rPr lang="en-US" sz="2400" b="1" dirty="0" smtClean="0">
                <a:solidFill>
                  <a:srgbClr val="00B050"/>
                </a:solidFill>
              </a:rPr>
              <a:t>Step 3:</a:t>
            </a:r>
            <a:r>
              <a:rPr lang="en-US" sz="2400" b="1" dirty="0" smtClean="0">
                <a:solidFill>
                  <a:srgbClr val="0000CC"/>
                </a:solidFill>
              </a:rPr>
              <a:t>	Creating the Work Breakdown Structure</a:t>
            </a:r>
          </a:p>
          <a:p>
            <a:endParaRPr lang="en-US" sz="2400" b="1" dirty="0" smtClean="0">
              <a:solidFill>
                <a:srgbClr val="0000CC"/>
              </a:solidFill>
            </a:endParaRPr>
          </a:p>
          <a:p>
            <a:r>
              <a:rPr lang="en-US" sz="2400" b="1" dirty="0" smtClean="0">
                <a:solidFill>
                  <a:srgbClr val="00B050"/>
                </a:solidFill>
              </a:rPr>
              <a:t>Step 4:</a:t>
            </a:r>
            <a:r>
              <a:rPr lang="en-US" sz="2400" b="1" dirty="0" smtClean="0">
                <a:solidFill>
                  <a:srgbClr val="0000CC"/>
                </a:solidFill>
              </a:rPr>
              <a:t>	Integrating the WBS with the Organization</a:t>
            </a:r>
          </a:p>
          <a:p>
            <a:endParaRPr lang="en-US" sz="2400" b="1" dirty="0" smtClean="0">
              <a:solidFill>
                <a:srgbClr val="0000CC"/>
              </a:solidFill>
            </a:endParaRPr>
          </a:p>
          <a:p>
            <a:r>
              <a:rPr lang="en-US" sz="2400" b="1" dirty="0" smtClean="0">
                <a:solidFill>
                  <a:srgbClr val="00B050"/>
                </a:solidFill>
              </a:rPr>
              <a:t>Step 5:</a:t>
            </a:r>
            <a:r>
              <a:rPr lang="en-US" sz="2400" b="1" dirty="0" smtClean="0">
                <a:solidFill>
                  <a:srgbClr val="0000CC"/>
                </a:solidFill>
              </a:rPr>
              <a:t>	Coding the WBS for the Information System</a:t>
            </a:r>
          </a:p>
          <a:p>
            <a:pPr marL="0" indent="0">
              <a:buNone/>
            </a:pPr>
            <a:endParaRPr lang="en-US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60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1"/>
            <a:ext cx="10515600" cy="528638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/>
            </a:r>
            <a:br>
              <a:rPr lang="en-US" sz="2400" b="1" dirty="0" smtClean="0">
                <a:solidFill>
                  <a:schemeClr val="accent2"/>
                </a:solidFill>
              </a:rPr>
            </a:br>
            <a:r>
              <a:rPr lang="en-US" sz="2400" b="1" dirty="0" smtClean="0">
                <a:solidFill>
                  <a:schemeClr val="accent2"/>
                </a:solidFill>
              </a:rPr>
              <a:t>Step 1:	Defining the Project Scope</a:t>
            </a:r>
            <a:br>
              <a:rPr lang="en-US" sz="2400" b="1" dirty="0" smtClean="0">
                <a:solidFill>
                  <a:schemeClr val="accent2"/>
                </a:solidFill>
              </a:rPr>
            </a:b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5825"/>
            <a:ext cx="10515600" cy="529113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Project Scope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00CC"/>
                </a:solidFill>
              </a:rPr>
              <a:t>- A definition of the end results or mission of the project—a product or service for the client/customer—in specific, tangible, and measurable terms.</a:t>
            </a:r>
          </a:p>
          <a:p>
            <a:pPr marL="457200" lvl="1" indent="0">
              <a:buNone/>
            </a:pPr>
            <a:endParaRPr lang="en-US" b="1" dirty="0" smtClean="0">
              <a:solidFill>
                <a:srgbClr val="0000CC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Purpose of the Scope Statement 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00CC"/>
                </a:solidFill>
              </a:rPr>
              <a:t>- To clearly define the deliverable(s) for the end user.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00CC"/>
                </a:solidFill>
              </a:rPr>
              <a:t>- To focus the project on successful completion of its goals.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00CC"/>
                </a:solidFill>
              </a:rPr>
              <a:t>- To be used by the project owner and participants as a planning tool and for 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00CC"/>
                </a:solidFill>
              </a:rPr>
              <a:t>   measuring project success.</a:t>
            </a:r>
          </a:p>
          <a:p>
            <a:pPr marL="0" indent="0">
              <a:buNone/>
            </a:pPr>
            <a:endParaRPr lang="en-US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465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1"/>
            <a:ext cx="10515600" cy="528638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/>
            </a:r>
            <a:br>
              <a:rPr lang="en-US" sz="2400" b="1" dirty="0" smtClean="0">
                <a:solidFill>
                  <a:schemeClr val="accent2"/>
                </a:solidFill>
              </a:rPr>
            </a:br>
            <a:r>
              <a:rPr lang="en-US" sz="2400" b="1" dirty="0" smtClean="0">
                <a:solidFill>
                  <a:schemeClr val="accent2"/>
                </a:solidFill>
              </a:rPr>
              <a:t>Step 1:	Defining the Project Scope</a:t>
            </a:r>
            <a:br>
              <a:rPr lang="en-US" sz="2400" b="1" dirty="0" smtClean="0">
                <a:solidFill>
                  <a:schemeClr val="accent2"/>
                </a:solidFill>
              </a:rPr>
            </a:b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5825"/>
            <a:ext cx="10515600" cy="529113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Project Scope Checklist</a:t>
            </a:r>
          </a:p>
          <a:p>
            <a:pPr lvl="1">
              <a:buFontTx/>
              <a:buChar char="-"/>
            </a:pPr>
            <a:r>
              <a:rPr lang="en-US" b="1" dirty="0" smtClean="0">
                <a:solidFill>
                  <a:srgbClr val="0000CC"/>
                </a:solidFill>
              </a:rPr>
              <a:t>Project objective</a:t>
            </a:r>
          </a:p>
          <a:p>
            <a:pPr lvl="1">
              <a:buFontTx/>
              <a:buChar char="-"/>
            </a:pPr>
            <a:endParaRPr lang="en-US" b="1" dirty="0" smtClean="0">
              <a:solidFill>
                <a:srgbClr val="0000CC"/>
              </a:solidFill>
            </a:endParaRPr>
          </a:p>
          <a:p>
            <a:pPr lvl="1">
              <a:buFontTx/>
              <a:buChar char="-"/>
            </a:pPr>
            <a:r>
              <a:rPr lang="en-US" b="1" dirty="0" smtClean="0">
                <a:solidFill>
                  <a:srgbClr val="0000CC"/>
                </a:solidFill>
              </a:rPr>
              <a:t>Deliverables</a:t>
            </a:r>
          </a:p>
          <a:p>
            <a:pPr lvl="1">
              <a:buFontTx/>
              <a:buChar char="-"/>
            </a:pPr>
            <a:endParaRPr lang="en-US" b="1" dirty="0" smtClean="0">
              <a:solidFill>
                <a:srgbClr val="0000CC"/>
              </a:solidFill>
            </a:endParaRPr>
          </a:p>
          <a:p>
            <a:pPr lvl="1">
              <a:buFontTx/>
              <a:buChar char="-"/>
            </a:pPr>
            <a:r>
              <a:rPr lang="en-US" b="1" dirty="0" smtClean="0">
                <a:solidFill>
                  <a:srgbClr val="0000CC"/>
                </a:solidFill>
              </a:rPr>
              <a:t>Milestones</a:t>
            </a:r>
          </a:p>
          <a:p>
            <a:pPr lvl="1">
              <a:buFontTx/>
              <a:buChar char="-"/>
            </a:pPr>
            <a:endParaRPr lang="en-US" b="1" dirty="0" smtClean="0">
              <a:solidFill>
                <a:srgbClr val="0000CC"/>
              </a:solidFill>
            </a:endParaRPr>
          </a:p>
          <a:p>
            <a:pPr lvl="1">
              <a:buFontTx/>
              <a:buChar char="-"/>
            </a:pPr>
            <a:r>
              <a:rPr lang="en-US" b="1" dirty="0" smtClean="0">
                <a:solidFill>
                  <a:srgbClr val="0000CC"/>
                </a:solidFill>
              </a:rPr>
              <a:t>Technical requirements</a:t>
            </a:r>
          </a:p>
          <a:p>
            <a:pPr lvl="1">
              <a:buFontTx/>
              <a:buChar char="-"/>
            </a:pPr>
            <a:endParaRPr lang="en-US" b="1" dirty="0" smtClean="0">
              <a:solidFill>
                <a:srgbClr val="0000CC"/>
              </a:solidFill>
            </a:endParaRPr>
          </a:p>
          <a:p>
            <a:pPr lvl="1">
              <a:buFontTx/>
              <a:buChar char="-"/>
            </a:pPr>
            <a:r>
              <a:rPr lang="en-US" b="1" dirty="0" smtClean="0">
                <a:solidFill>
                  <a:srgbClr val="0000CC"/>
                </a:solidFill>
              </a:rPr>
              <a:t>Limits and exclusions</a:t>
            </a:r>
          </a:p>
          <a:p>
            <a:pPr lvl="1">
              <a:buFontTx/>
              <a:buChar char="-"/>
            </a:pPr>
            <a:endParaRPr lang="en-US" b="1" dirty="0" smtClean="0">
              <a:solidFill>
                <a:srgbClr val="0000CC"/>
              </a:solidFill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00CC"/>
                </a:solidFill>
              </a:rPr>
              <a:t>- Reviews with customer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651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1"/>
            <a:ext cx="10515600" cy="528638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/>
            </a:r>
            <a:br>
              <a:rPr lang="en-US" sz="2400" b="1" dirty="0" smtClean="0">
                <a:solidFill>
                  <a:schemeClr val="accent2"/>
                </a:solidFill>
              </a:rPr>
            </a:br>
            <a:r>
              <a:rPr lang="en-US" sz="2400" b="1" dirty="0" smtClean="0">
                <a:solidFill>
                  <a:schemeClr val="accent2"/>
                </a:solidFill>
              </a:rPr>
              <a:t>Step 1:	Defining the Project Scope</a:t>
            </a:r>
            <a:br>
              <a:rPr lang="en-US" sz="2400" b="1" dirty="0" smtClean="0">
                <a:solidFill>
                  <a:schemeClr val="accent2"/>
                </a:solidFill>
              </a:rPr>
            </a:b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5825"/>
            <a:ext cx="10515600" cy="529113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Scope Statements</a:t>
            </a:r>
          </a:p>
          <a:p>
            <a:pPr lvl="1">
              <a:buFontTx/>
              <a:buChar char="-"/>
            </a:pPr>
            <a:r>
              <a:rPr lang="en-US" b="1" dirty="0" smtClean="0">
                <a:solidFill>
                  <a:srgbClr val="0000CC"/>
                </a:solidFill>
              </a:rPr>
              <a:t>Also called statements of work (SOW)</a:t>
            </a:r>
          </a:p>
          <a:p>
            <a:pPr marL="457200" lvl="1" indent="0">
              <a:buNone/>
            </a:pPr>
            <a:endParaRPr lang="en-US" b="1" dirty="0" smtClean="0">
              <a:solidFill>
                <a:srgbClr val="0000CC"/>
              </a:solidFill>
            </a:endParaRPr>
          </a:p>
          <a:p>
            <a:r>
              <a:rPr lang="en-US" sz="2400" b="1" dirty="0" smtClean="0">
                <a:solidFill>
                  <a:srgbClr val="00B050"/>
                </a:solidFill>
              </a:rPr>
              <a:t>Project Charter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00CC"/>
                </a:solidFill>
              </a:rPr>
              <a:t>- Can contain an expanded version of scope statement</a:t>
            </a:r>
          </a:p>
          <a:p>
            <a:pPr lvl="1">
              <a:buFontTx/>
              <a:buChar char="-"/>
            </a:pPr>
            <a:r>
              <a:rPr lang="en-US" b="1" dirty="0" smtClean="0">
                <a:solidFill>
                  <a:srgbClr val="0000CC"/>
                </a:solidFill>
              </a:rPr>
              <a:t>A document authorizing the project manager to initiate and lead the project.</a:t>
            </a:r>
          </a:p>
          <a:p>
            <a:pPr marL="457200" lvl="1" indent="0">
              <a:buNone/>
            </a:pPr>
            <a:endParaRPr lang="en-US" b="1" dirty="0" smtClean="0">
              <a:solidFill>
                <a:srgbClr val="0000CC"/>
              </a:solidFill>
            </a:endParaRPr>
          </a:p>
          <a:p>
            <a:r>
              <a:rPr lang="en-US" sz="2400" b="1" dirty="0" smtClean="0">
                <a:solidFill>
                  <a:srgbClr val="00B050"/>
                </a:solidFill>
              </a:rPr>
              <a:t>Scope Creep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00CC"/>
                </a:solidFill>
              </a:rPr>
              <a:t>- The tendency for the project scope to expand over time due to changing 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00CC"/>
                </a:solidFill>
              </a:rPr>
              <a:t>  requirements, specifications, and priorities.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886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1"/>
            <a:ext cx="10515600" cy="528638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/>
            </a:r>
            <a:br>
              <a:rPr lang="en-US" sz="2400" b="1" dirty="0" smtClean="0">
                <a:solidFill>
                  <a:schemeClr val="accent2"/>
                </a:solidFill>
              </a:rPr>
            </a:br>
            <a:r>
              <a:rPr lang="en-US" sz="2400" b="1" dirty="0" smtClean="0">
                <a:solidFill>
                  <a:schemeClr val="accent2"/>
                </a:solidFill>
              </a:rPr>
              <a:t>Step 2: Establishing Project Priorities</a:t>
            </a:r>
            <a:br>
              <a:rPr lang="en-US" sz="2400" b="1" dirty="0" smtClean="0">
                <a:solidFill>
                  <a:schemeClr val="accent2"/>
                </a:solidFill>
              </a:rPr>
            </a:b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5825"/>
            <a:ext cx="10515600" cy="529113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Causes of Project Trade-offs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00CC"/>
                </a:solidFill>
              </a:rPr>
              <a:t>- Shifts in the relative importance of criterions related to cost, time, and 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smtClean="0">
                <a:solidFill>
                  <a:srgbClr val="0000CC"/>
                </a:solidFill>
              </a:rPr>
              <a:t> performance parameters</a:t>
            </a:r>
          </a:p>
          <a:p>
            <a:pPr marL="914400" lvl="2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+ Budget–Cost</a:t>
            </a:r>
          </a:p>
          <a:p>
            <a:pPr marL="914400" lvl="2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+ Schedule–Time</a:t>
            </a:r>
          </a:p>
          <a:p>
            <a:pPr marL="914400" lvl="2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+ Performance–Scope</a:t>
            </a:r>
          </a:p>
          <a:p>
            <a:pPr marL="914400" lvl="2" indent="0"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00B050"/>
                </a:solidFill>
              </a:rPr>
              <a:t>Managing the Priorities of Project Trade-offs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00CC"/>
                </a:solidFill>
              </a:rPr>
              <a:t>- Constrain: a parameter is a fixed requirement.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00CC"/>
                </a:solidFill>
              </a:rPr>
              <a:t>- Enhance: optimizing a parameter over others.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00CC"/>
                </a:solidFill>
              </a:rPr>
              <a:t>- Accept: reducing (or not meeting) a parameter requirement.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0000CC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334454" y="1709057"/>
            <a:ext cx="3941232" cy="2536372"/>
            <a:chOff x="7334454" y="1709057"/>
            <a:chExt cx="3941232" cy="2536372"/>
          </a:xfrm>
        </p:grpSpPr>
        <p:sp>
          <p:nvSpPr>
            <p:cNvPr id="4" name="Oval 3"/>
            <p:cNvSpPr/>
            <p:nvPr/>
          </p:nvSpPr>
          <p:spPr>
            <a:xfrm>
              <a:off x="8719457" y="1709057"/>
              <a:ext cx="1066800" cy="1012371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CC"/>
                  </a:solidFill>
                </a:rPr>
                <a:t>Scope</a:t>
              </a:r>
              <a:endParaRPr lang="en-US" b="1" dirty="0">
                <a:solidFill>
                  <a:srgbClr val="0000CC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7334454" y="3233058"/>
              <a:ext cx="1066800" cy="1012371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CC"/>
                  </a:solidFill>
                </a:rPr>
                <a:t>Time</a:t>
              </a:r>
              <a:endParaRPr lang="en-US" b="1" dirty="0">
                <a:solidFill>
                  <a:srgbClr val="0000CC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0208886" y="3233058"/>
              <a:ext cx="1066800" cy="1012371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CC"/>
                  </a:solidFill>
                </a:rPr>
                <a:t>Cost</a:t>
              </a:r>
              <a:endParaRPr lang="en-US" b="1" dirty="0">
                <a:solidFill>
                  <a:srgbClr val="0000CC"/>
                </a:solidFill>
              </a:endParaRPr>
            </a:p>
          </p:txBody>
        </p:sp>
        <p:cxnSp>
          <p:nvCxnSpPr>
            <p:cNvPr id="8" name="Straight Connector 7"/>
            <p:cNvCxnSpPr>
              <a:stCxn id="5" idx="7"/>
              <a:endCxn id="4" idx="3"/>
            </p:cNvCxnSpPr>
            <p:nvPr/>
          </p:nvCxnSpPr>
          <p:spPr>
            <a:xfrm flipV="1">
              <a:off x="8245025" y="2573170"/>
              <a:ext cx="630661" cy="80814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4" idx="5"/>
              <a:endCxn id="6" idx="1"/>
            </p:cNvCxnSpPr>
            <p:nvPr/>
          </p:nvCxnSpPr>
          <p:spPr>
            <a:xfrm>
              <a:off x="9630028" y="2573170"/>
              <a:ext cx="735087" cy="80814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6"/>
              <a:endCxn id="6" idx="2"/>
            </p:cNvCxnSpPr>
            <p:nvPr/>
          </p:nvCxnSpPr>
          <p:spPr>
            <a:xfrm>
              <a:off x="8401254" y="3739244"/>
              <a:ext cx="18076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8911571" y="3006282"/>
              <a:ext cx="910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00CC"/>
                  </a:solidFill>
                </a:rPr>
                <a:t>Quality</a:t>
              </a:r>
              <a:endParaRPr lang="en-US" b="1" dirty="0">
                <a:solidFill>
                  <a:srgbClr val="0000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43172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1"/>
            <a:ext cx="10515600" cy="528638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/>
            </a:r>
            <a:br>
              <a:rPr lang="en-US" sz="2400" b="1" dirty="0" smtClean="0">
                <a:solidFill>
                  <a:schemeClr val="accent2"/>
                </a:solidFill>
              </a:rPr>
            </a:br>
            <a:r>
              <a:rPr lang="en-US" sz="2400" b="1" dirty="0" smtClean="0">
                <a:solidFill>
                  <a:schemeClr val="accent2"/>
                </a:solidFill>
              </a:rPr>
              <a:t>Step 2: Establishing Project Priorities</a:t>
            </a:r>
            <a:br>
              <a:rPr lang="en-US" sz="2400" b="1" dirty="0" smtClean="0">
                <a:solidFill>
                  <a:schemeClr val="accent2"/>
                </a:solidFill>
              </a:rPr>
            </a:b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5825"/>
            <a:ext cx="10515600" cy="529113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Project Priority Matrix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0000CC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1458913"/>
            <a:ext cx="6505575" cy="4438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864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1"/>
            <a:ext cx="10515600" cy="528638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/>
            </a:r>
            <a:br>
              <a:rPr lang="en-US" sz="2400" b="1" dirty="0" smtClean="0">
                <a:solidFill>
                  <a:schemeClr val="accent2"/>
                </a:solidFill>
              </a:rPr>
            </a:br>
            <a:r>
              <a:rPr lang="en-US" sz="2400" b="1" dirty="0" smtClean="0">
                <a:solidFill>
                  <a:schemeClr val="accent2"/>
                </a:solidFill>
              </a:rPr>
              <a:t>Step 3: Creating the Work Breakdown Structure</a:t>
            </a:r>
            <a:br>
              <a:rPr lang="en-US" sz="2400" b="1" dirty="0" smtClean="0">
                <a:solidFill>
                  <a:schemeClr val="accent2"/>
                </a:solidFill>
              </a:rPr>
            </a:b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5825"/>
            <a:ext cx="10515600" cy="529113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Work Breakdown Structure (WBS)</a:t>
            </a:r>
          </a:p>
          <a:p>
            <a:pPr lvl="1">
              <a:buFontTx/>
              <a:buChar char="-"/>
            </a:pPr>
            <a:r>
              <a:rPr lang="en-US" b="1" dirty="0" smtClean="0">
                <a:solidFill>
                  <a:srgbClr val="0000CC"/>
                </a:solidFill>
              </a:rPr>
              <a:t>An hierarchical outline (map) that identifies the products and work elements involved in a project</a:t>
            </a:r>
          </a:p>
          <a:p>
            <a:pPr lvl="1">
              <a:buFontTx/>
              <a:buChar char="-"/>
            </a:pPr>
            <a:endParaRPr lang="en-US" b="1" dirty="0" smtClean="0">
              <a:solidFill>
                <a:srgbClr val="0000CC"/>
              </a:solidFill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00CC"/>
                </a:solidFill>
              </a:rPr>
              <a:t>- Defines the relationship of the final deliverable (the project) to its 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smtClean="0">
                <a:solidFill>
                  <a:srgbClr val="0000CC"/>
                </a:solidFill>
              </a:rPr>
              <a:t>  sub-deliverables, and in turn, their relationships to work packages</a:t>
            </a:r>
          </a:p>
          <a:p>
            <a:pPr marL="457200" lvl="1" indent="0">
              <a:buNone/>
            </a:pPr>
            <a:endParaRPr lang="en-US" b="1" dirty="0" smtClean="0">
              <a:solidFill>
                <a:srgbClr val="0000CC"/>
              </a:solidFill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00CC"/>
                </a:solidFill>
              </a:rPr>
              <a:t>- Best suited for design and build projects that have tangible outcomes rather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00CC"/>
                </a:solidFill>
              </a:rPr>
              <a:t>   than process-oriented projects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6792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1"/>
            <a:ext cx="10515600" cy="528638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/>
            </a:r>
            <a:br>
              <a:rPr lang="en-US" sz="2400" b="1" dirty="0" smtClean="0">
                <a:solidFill>
                  <a:schemeClr val="accent2"/>
                </a:solidFill>
              </a:rPr>
            </a:br>
            <a:r>
              <a:rPr lang="en-US" sz="2400" b="1" dirty="0" smtClean="0">
                <a:solidFill>
                  <a:schemeClr val="accent2"/>
                </a:solidFill>
              </a:rPr>
              <a:t>Step 3: Creating the Work Breakdown Structure</a:t>
            </a:r>
            <a:br>
              <a:rPr lang="en-US" sz="2400" b="1" dirty="0" smtClean="0">
                <a:solidFill>
                  <a:schemeClr val="accent2"/>
                </a:solidFill>
              </a:rPr>
            </a:b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5825"/>
            <a:ext cx="10515600" cy="5815014"/>
          </a:xfrm>
        </p:spPr>
        <p:txBody>
          <a:bodyPr>
            <a:normAutofit/>
          </a:bodyPr>
          <a:lstStyle/>
          <a:p>
            <a:endParaRPr lang="en-US" sz="2400" b="1" dirty="0" smtClean="0">
              <a:solidFill>
                <a:srgbClr val="00B050"/>
              </a:solidFill>
            </a:endParaRPr>
          </a:p>
          <a:p>
            <a:endParaRPr lang="en-US" sz="2400" b="1" dirty="0">
              <a:solidFill>
                <a:srgbClr val="00B050"/>
              </a:solidFill>
            </a:endParaRPr>
          </a:p>
          <a:p>
            <a:endParaRPr lang="en-US" sz="2400" b="1" dirty="0" smtClean="0">
              <a:solidFill>
                <a:srgbClr val="00B050"/>
              </a:solidFill>
            </a:endParaRPr>
          </a:p>
          <a:p>
            <a:endParaRPr lang="en-US" sz="24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 smtClean="0">
                <a:solidFill>
                  <a:srgbClr val="00B050"/>
                </a:solidFill>
              </a:rPr>
              <a:t>Hierarchical Breakdown of the WBS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0000CC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776" y="757239"/>
            <a:ext cx="5005388" cy="5943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647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641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Project management structures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0125"/>
            <a:ext cx="10515600" cy="5176838"/>
          </a:xfrm>
        </p:spPr>
        <p:txBody>
          <a:bodyPr>
            <a:normAutofit/>
          </a:bodyPr>
          <a:lstStyle/>
          <a:p>
            <a:pPr lvl="2"/>
            <a:r>
              <a:rPr lang="en-US" sz="2400" b="1" dirty="0" smtClean="0">
                <a:solidFill>
                  <a:srgbClr val="0000CC"/>
                </a:solidFill>
              </a:rPr>
              <a:t>Organizing Projects within the </a:t>
            </a:r>
            <a:r>
              <a:rPr lang="en-US" sz="2400" b="1" dirty="0" smtClean="0">
                <a:solidFill>
                  <a:srgbClr val="00B050"/>
                </a:solidFill>
              </a:rPr>
              <a:t>Functional Organization</a:t>
            </a:r>
          </a:p>
          <a:p>
            <a:pPr lvl="2"/>
            <a:r>
              <a:rPr lang="en-US" sz="2400" b="1" dirty="0" smtClean="0">
                <a:solidFill>
                  <a:srgbClr val="0000CC"/>
                </a:solidFill>
              </a:rPr>
              <a:t>Organizing Projects as </a:t>
            </a:r>
            <a:r>
              <a:rPr lang="en-US" sz="2400" b="1" dirty="0" smtClean="0">
                <a:solidFill>
                  <a:srgbClr val="00B050"/>
                </a:solidFill>
              </a:rPr>
              <a:t>Dedicated Teams</a:t>
            </a:r>
          </a:p>
          <a:p>
            <a:pPr lvl="2"/>
            <a:r>
              <a:rPr lang="en-US" sz="2400" b="1" dirty="0" smtClean="0">
                <a:solidFill>
                  <a:srgbClr val="0000CC"/>
                </a:solidFill>
              </a:rPr>
              <a:t>Organizing projects within </a:t>
            </a:r>
            <a:r>
              <a:rPr lang="en-US" sz="2400" b="1" dirty="0" smtClean="0">
                <a:solidFill>
                  <a:srgbClr val="00B050"/>
                </a:solidFill>
              </a:rPr>
              <a:t>Matrix Arrangement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7549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1"/>
            <a:ext cx="10515600" cy="528638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/>
            </a:r>
            <a:br>
              <a:rPr lang="en-US" sz="2400" b="1" dirty="0" smtClean="0">
                <a:solidFill>
                  <a:schemeClr val="accent2"/>
                </a:solidFill>
              </a:rPr>
            </a:br>
            <a:r>
              <a:rPr lang="en-US" sz="2400" b="1" dirty="0" smtClean="0">
                <a:solidFill>
                  <a:schemeClr val="accent2"/>
                </a:solidFill>
              </a:rPr>
              <a:t>Step 3: Creating the Work Breakdown Structure</a:t>
            </a:r>
            <a:br>
              <a:rPr lang="en-US" sz="2400" b="1" dirty="0" smtClean="0">
                <a:solidFill>
                  <a:schemeClr val="accent2"/>
                </a:solidFill>
              </a:rPr>
            </a:b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5825"/>
            <a:ext cx="10515600" cy="5291138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How WBS Helps the Project Manager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00CC"/>
                </a:solidFill>
              </a:rPr>
              <a:t>- Facilitates evaluation of cost, time, and technical performance of the 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00CC"/>
                </a:solidFill>
              </a:rPr>
              <a:t>  organization on a project</a:t>
            </a:r>
          </a:p>
          <a:p>
            <a:pPr marL="457200" lvl="1" indent="0">
              <a:buNone/>
            </a:pPr>
            <a:endParaRPr lang="en-US" b="1" dirty="0" smtClean="0">
              <a:solidFill>
                <a:srgbClr val="0000CC"/>
              </a:solidFill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00CC"/>
                </a:solidFill>
              </a:rPr>
              <a:t>- Helps in the development of the organization breakdown structure (OBS),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smtClean="0">
                <a:solidFill>
                  <a:srgbClr val="0000CC"/>
                </a:solidFill>
              </a:rPr>
              <a:t> which assigns project responsibilities to organizational units and individuals</a:t>
            </a:r>
          </a:p>
          <a:p>
            <a:pPr marL="457200" lvl="1" indent="0">
              <a:buNone/>
            </a:pPr>
            <a:endParaRPr lang="en-US" b="1" dirty="0" smtClean="0">
              <a:solidFill>
                <a:srgbClr val="0000CC"/>
              </a:solidFill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00CC"/>
                </a:solidFill>
              </a:rPr>
              <a:t>- Provides management with information appropriate to each organizational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00CC"/>
                </a:solidFill>
              </a:rPr>
              <a:t>  level</a:t>
            </a:r>
          </a:p>
          <a:p>
            <a:pPr marL="457200" lvl="1" indent="0">
              <a:buNone/>
            </a:pPr>
            <a:endParaRPr lang="en-US" b="1" dirty="0" smtClean="0">
              <a:solidFill>
                <a:srgbClr val="0000CC"/>
              </a:solidFill>
            </a:endParaRPr>
          </a:p>
          <a:p>
            <a:pPr lvl="1">
              <a:buFontTx/>
              <a:buChar char="-"/>
            </a:pPr>
            <a:r>
              <a:rPr lang="en-US" b="1" dirty="0" smtClean="0">
                <a:solidFill>
                  <a:srgbClr val="0000CC"/>
                </a:solidFill>
              </a:rPr>
              <a:t>Helps manage plan, schedule, and budget</a:t>
            </a:r>
          </a:p>
          <a:p>
            <a:pPr marL="457200" lvl="1" indent="0">
              <a:buNone/>
            </a:pPr>
            <a:endParaRPr lang="en-US" b="1" dirty="0" smtClean="0">
              <a:solidFill>
                <a:srgbClr val="0000CC"/>
              </a:solidFill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00CC"/>
                </a:solidFill>
              </a:rPr>
              <a:t>- Defines communication channels and assists in coordinating the various 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00CC"/>
                </a:solidFill>
              </a:rPr>
              <a:t>  project elements</a:t>
            </a:r>
          </a:p>
          <a:p>
            <a:pPr marL="0" indent="0">
              <a:buNone/>
            </a:pPr>
            <a:endParaRPr lang="en-US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5502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1"/>
            <a:ext cx="10515600" cy="528638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/>
            </a:r>
            <a:br>
              <a:rPr lang="en-US" sz="2400" b="1" dirty="0" smtClean="0">
                <a:solidFill>
                  <a:schemeClr val="accent2"/>
                </a:solidFill>
              </a:rPr>
            </a:br>
            <a:r>
              <a:rPr lang="en-US" sz="2400" b="1" dirty="0" smtClean="0">
                <a:solidFill>
                  <a:schemeClr val="accent2"/>
                </a:solidFill>
              </a:rPr>
              <a:t>Step 3: Creating the Work Breakdown Structure</a:t>
            </a:r>
            <a:br>
              <a:rPr lang="en-US" sz="2400" b="1" dirty="0" smtClean="0">
                <a:solidFill>
                  <a:schemeClr val="accent2"/>
                </a:solidFill>
              </a:rPr>
            </a:b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5825"/>
            <a:ext cx="10515600" cy="56007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Work Breakdown Structure</a:t>
            </a:r>
          </a:p>
          <a:p>
            <a:pPr marL="0" indent="0">
              <a:buNone/>
            </a:pP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1350963"/>
            <a:ext cx="8229600" cy="51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720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1"/>
            <a:ext cx="10515600" cy="528638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/>
            </a:r>
            <a:br>
              <a:rPr lang="en-US" sz="2400" b="1" dirty="0" smtClean="0">
                <a:solidFill>
                  <a:schemeClr val="accent2"/>
                </a:solidFill>
              </a:rPr>
            </a:br>
            <a:r>
              <a:rPr lang="en-US" sz="2400" b="1" dirty="0" smtClean="0">
                <a:solidFill>
                  <a:schemeClr val="accent2"/>
                </a:solidFill>
              </a:rPr>
              <a:t>Step 3: Creating the Work Breakdown Structure</a:t>
            </a:r>
            <a:br>
              <a:rPr lang="en-US" sz="2400" b="1" dirty="0" smtClean="0">
                <a:solidFill>
                  <a:schemeClr val="accent2"/>
                </a:solidFill>
              </a:rPr>
            </a:b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5825"/>
            <a:ext cx="10515600" cy="529113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A Work Package Is the Lowest Level of the WBS: It is output-oriented in that it: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00B050"/>
              </a:solidFill>
            </a:endParaRPr>
          </a:p>
          <a:p>
            <a:pPr lvl="1">
              <a:buFontTx/>
              <a:buChar char="-"/>
            </a:pPr>
            <a:r>
              <a:rPr lang="en-US" b="1" dirty="0" smtClean="0">
                <a:solidFill>
                  <a:srgbClr val="0000CC"/>
                </a:solidFill>
              </a:rPr>
              <a:t>Defines work (what)</a:t>
            </a:r>
          </a:p>
          <a:p>
            <a:pPr lvl="1">
              <a:buFontTx/>
              <a:buChar char="-"/>
            </a:pPr>
            <a:endParaRPr lang="en-US" b="1" dirty="0" smtClean="0">
              <a:solidFill>
                <a:srgbClr val="0000CC"/>
              </a:solidFill>
            </a:endParaRPr>
          </a:p>
          <a:p>
            <a:pPr lvl="1">
              <a:buFontTx/>
              <a:buChar char="-"/>
            </a:pPr>
            <a:r>
              <a:rPr lang="en-US" b="1" dirty="0" smtClean="0">
                <a:solidFill>
                  <a:srgbClr val="0000CC"/>
                </a:solidFill>
              </a:rPr>
              <a:t>Identifies time to complete a work package (how long)</a:t>
            </a:r>
          </a:p>
          <a:p>
            <a:pPr lvl="1">
              <a:buFontTx/>
              <a:buChar char="-"/>
            </a:pPr>
            <a:endParaRPr lang="en-US" b="1" dirty="0" smtClean="0">
              <a:solidFill>
                <a:srgbClr val="0000CC"/>
              </a:solidFill>
            </a:endParaRPr>
          </a:p>
          <a:p>
            <a:pPr lvl="1">
              <a:buFontTx/>
              <a:buChar char="-"/>
            </a:pPr>
            <a:r>
              <a:rPr lang="en-US" b="1" dirty="0" smtClean="0">
                <a:solidFill>
                  <a:srgbClr val="0000CC"/>
                </a:solidFill>
              </a:rPr>
              <a:t>Identifies a time-phased budget to complete a work package (cost)</a:t>
            </a:r>
          </a:p>
          <a:p>
            <a:pPr lvl="1">
              <a:buFontTx/>
              <a:buChar char="-"/>
            </a:pPr>
            <a:endParaRPr lang="en-US" b="1" dirty="0" smtClean="0">
              <a:solidFill>
                <a:srgbClr val="0000CC"/>
              </a:solidFill>
            </a:endParaRPr>
          </a:p>
          <a:p>
            <a:pPr lvl="1">
              <a:buFontTx/>
              <a:buChar char="-"/>
            </a:pPr>
            <a:r>
              <a:rPr lang="en-US" b="1" dirty="0" smtClean="0">
                <a:solidFill>
                  <a:srgbClr val="0000CC"/>
                </a:solidFill>
              </a:rPr>
              <a:t>Identifies resources needed to complete a work package (how much)</a:t>
            </a:r>
          </a:p>
          <a:p>
            <a:pPr lvl="1">
              <a:buFontTx/>
              <a:buChar char="-"/>
            </a:pPr>
            <a:endParaRPr lang="en-US" b="1" dirty="0" smtClean="0">
              <a:solidFill>
                <a:srgbClr val="0000CC"/>
              </a:solidFill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00CC"/>
                </a:solidFill>
              </a:rPr>
              <a:t>- Identifies a single person responsible for units of work (who)</a:t>
            </a:r>
            <a:endParaRPr lang="en-US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9011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1"/>
            <a:ext cx="10515600" cy="528638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/>
            </a:r>
            <a:br>
              <a:rPr lang="en-US" sz="2400" b="1" dirty="0" smtClean="0">
                <a:solidFill>
                  <a:schemeClr val="accent2"/>
                </a:solidFill>
              </a:rPr>
            </a:br>
            <a:r>
              <a:rPr lang="en-US" sz="2400" b="1" dirty="0" smtClean="0">
                <a:solidFill>
                  <a:schemeClr val="accent2"/>
                </a:solidFill>
              </a:rPr>
              <a:t>Step 4: Integrating the WBS with the Organization</a:t>
            </a:r>
            <a:br>
              <a:rPr lang="en-US" sz="2400" b="1" dirty="0" smtClean="0">
                <a:solidFill>
                  <a:schemeClr val="accent2"/>
                </a:solidFill>
              </a:rPr>
            </a:b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5825"/>
            <a:ext cx="10515600" cy="529113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Organizational Breakdown Structure (OBS): Depicts how the firm is organized to discharge its work responsibility for a project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00B050"/>
              </a:solidFill>
            </a:endParaRPr>
          </a:p>
          <a:p>
            <a:pPr lvl="1">
              <a:buFontTx/>
              <a:buChar char="-"/>
            </a:pPr>
            <a:r>
              <a:rPr lang="en-US" b="1" dirty="0" smtClean="0">
                <a:solidFill>
                  <a:srgbClr val="0000CC"/>
                </a:solidFill>
              </a:rPr>
              <a:t>Provides a framework to summarize organization work unit performance</a:t>
            </a:r>
          </a:p>
          <a:p>
            <a:pPr lvl="1">
              <a:buFontTx/>
              <a:buChar char="-"/>
            </a:pPr>
            <a:endParaRPr lang="en-US" b="1" dirty="0" smtClean="0">
              <a:solidFill>
                <a:srgbClr val="0000CC"/>
              </a:solidFill>
            </a:endParaRPr>
          </a:p>
          <a:p>
            <a:pPr lvl="1">
              <a:buFontTx/>
              <a:buChar char="-"/>
            </a:pPr>
            <a:r>
              <a:rPr lang="en-US" b="1" dirty="0" smtClean="0">
                <a:solidFill>
                  <a:srgbClr val="0000CC"/>
                </a:solidFill>
              </a:rPr>
              <a:t>Identifies organization units responsible for work packages</a:t>
            </a:r>
          </a:p>
          <a:p>
            <a:pPr lvl="1">
              <a:buFontTx/>
              <a:buChar char="-"/>
            </a:pPr>
            <a:endParaRPr lang="en-US" b="1" dirty="0" smtClean="0">
              <a:solidFill>
                <a:srgbClr val="0000CC"/>
              </a:solidFill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00CC"/>
                </a:solidFill>
              </a:rPr>
              <a:t>- Ties the organizational units to cost control accounts</a:t>
            </a:r>
          </a:p>
          <a:p>
            <a:pPr marL="0" indent="0">
              <a:buNone/>
            </a:pPr>
            <a:endParaRPr lang="en-US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5729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1"/>
            <a:ext cx="10515600" cy="528638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/>
            </a:r>
            <a:br>
              <a:rPr lang="en-US" sz="2400" b="1" dirty="0" smtClean="0">
                <a:solidFill>
                  <a:schemeClr val="accent2"/>
                </a:solidFill>
              </a:rPr>
            </a:br>
            <a:r>
              <a:rPr lang="en-US" sz="2400" b="1" dirty="0" smtClean="0">
                <a:solidFill>
                  <a:schemeClr val="accent2"/>
                </a:solidFill>
              </a:rPr>
              <a:t>Step 4: Integrating the WBS with the Organization</a:t>
            </a:r>
            <a:br>
              <a:rPr lang="en-US" sz="2400" b="1" dirty="0" smtClean="0">
                <a:solidFill>
                  <a:schemeClr val="accent2"/>
                </a:solidFill>
              </a:rPr>
            </a:b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5825"/>
            <a:ext cx="10515600" cy="529113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Integration of WBS and OBS</a:t>
            </a:r>
          </a:p>
          <a:p>
            <a:pPr marL="0" indent="0">
              <a:buNone/>
            </a:pP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512" y="1239838"/>
            <a:ext cx="7747001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626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1"/>
            <a:ext cx="10515600" cy="528638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/>
            </a:r>
            <a:br>
              <a:rPr lang="en-US" sz="2400" b="1" dirty="0" smtClean="0">
                <a:solidFill>
                  <a:schemeClr val="accent2"/>
                </a:solidFill>
              </a:rPr>
            </a:br>
            <a:r>
              <a:rPr lang="en-US" sz="2400" b="1" dirty="0" smtClean="0">
                <a:solidFill>
                  <a:schemeClr val="accent2"/>
                </a:solidFill>
              </a:rPr>
              <a:t>Step 5: Coding the WBS for the Information System</a:t>
            </a:r>
            <a:br>
              <a:rPr lang="en-US" sz="2400" b="1" dirty="0" smtClean="0">
                <a:solidFill>
                  <a:schemeClr val="accent2"/>
                </a:solidFill>
              </a:rPr>
            </a:b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5825"/>
            <a:ext cx="10515600" cy="529113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WBS Coding System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00CC"/>
                </a:solidFill>
              </a:rPr>
              <a:t>- Defines:</a:t>
            </a:r>
          </a:p>
          <a:p>
            <a:pPr marL="914400" lvl="2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+ Levels and elements of the WBS</a:t>
            </a:r>
          </a:p>
          <a:p>
            <a:pPr marL="914400" lvl="2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+ Organization elements</a:t>
            </a:r>
          </a:p>
          <a:p>
            <a:pPr marL="914400" lvl="2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+ Work packages</a:t>
            </a:r>
          </a:p>
          <a:p>
            <a:pPr marL="914400" lvl="2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+ Budget and cost information</a:t>
            </a:r>
          </a:p>
          <a:p>
            <a:pPr marL="914400" lvl="2" indent="0"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00CC"/>
                </a:solidFill>
              </a:rPr>
              <a:t>- Allows reports to be consolidated at any level in the organization structure</a:t>
            </a:r>
          </a:p>
          <a:p>
            <a:pPr marL="0" indent="0">
              <a:buNone/>
            </a:pPr>
            <a:endParaRPr lang="en-US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9666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1"/>
            <a:ext cx="10515600" cy="528638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/>
            </a:r>
            <a:br>
              <a:rPr lang="en-US" sz="2400" b="1" dirty="0" smtClean="0">
                <a:solidFill>
                  <a:schemeClr val="accent2"/>
                </a:solidFill>
              </a:rPr>
            </a:br>
            <a:r>
              <a:rPr lang="en-US" sz="2400" b="1" dirty="0" smtClean="0">
                <a:solidFill>
                  <a:schemeClr val="accent2"/>
                </a:solidFill>
              </a:rPr>
              <a:t>Step 5: Coding the WBS for the Information System</a:t>
            </a:r>
            <a:br>
              <a:rPr lang="en-US" sz="2400" b="1" dirty="0" smtClean="0">
                <a:solidFill>
                  <a:schemeClr val="accent2"/>
                </a:solidFill>
              </a:rPr>
            </a:b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5825"/>
            <a:ext cx="10515600" cy="5815014"/>
          </a:xfrm>
        </p:spPr>
        <p:txBody>
          <a:bodyPr>
            <a:normAutofit/>
          </a:bodyPr>
          <a:lstStyle/>
          <a:p>
            <a:endParaRPr lang="en-US" sz="2400" b="1" dirty="0" smtClean="0">
              <a:solidFill>
                <a:srgbClr val="00B050"/>
              </a:solidFill>
            </a:endParaRPr>
          </a:p>
          <a:p>
            <a:endParaRPr lang="en-US" sz="2400" b="1" dirty="0">
              <a:solidFill>
                <a:srgbClr val="00B050"/>
              </a:solidFill>
            </a:endParaRPr>
          </a:p>
          <a:p>
            <a:endParaRPr lang="en-US" sz="2400" b="1" dirty="0" smtClean="0">
              <a:solidFill>
                <a:srgbClr val="00B050"/>
              </a:solidFill>
            </a:endParaRPr>
          </a:p>
          <a:p>
            <a:endParaRPr lang="en-US" sz="24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 smtClean="0">
                <a:solidFill>
                  <a:srgbClr val="00B050"/>
                </a:solidFill>
              </a:rPr>
              <a:t>WBS Coding</a:t>
            </a:r>
          </a:p>
          <a:p>
            <a:pPr marL="0" indent="0">
              <a:buNone/>
            </a:pP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162" y="757239"/>
            <a:ext cx="50546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89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1"/>
            <a:ext cx="10515600" cy="528638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/>
            </a:r>
            <a:br>
              <a:rPr lang="en-US" sz="2400" b="1" dirty="0" smtClean="0">
                <a:solidFill>
                  <a:schemeClr val="accent2"/>
                </a:solidFill>
              </a:rPr>
            </a:br>
            <a:r>
              <a:rPr lang="en-US" sz="2400" b="1" dirty="0" smtClean="0">
                <a:solidFill>
                  <a:schemeClr val="accent2"/>
                </a:solidFill>
              </a:rPr>
              <a:t>Process Breakdown Structure</a:t>
            </a:r>
            <a:br>
              <a:rPr lang="en-US" sz="2400" b="1" dirty="0" smtClean="0">
                <a:solidFill>
                  <a:schemeClr val="accent2"/>
                </a:solidFill>
              </a:rPr>
            </a:b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5825"/>
            <a:ext cx="10515600" cy="529113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Process-Oriented Projects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00CC"/>
                </a:solidFill>
              </a:rPr>
              <a:t>- Are driven by performance requirements in which the final outcome is the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smtClean="0">
                <a:solidFill>
                  <a:srgbClr val="0000CC"/>
                </a:solidFill>
              </a:rPr>
              <a:t> product of a series of steps of phases in which one phase affects the next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smtClean="0">
                <a:solidFill>
                  <a:srgbClr val="0000CC"/>
                </a:solidFill>
              </a:rPr>
              <a:t> phase</a:t>
            </a:r>
          </a:p>
          <a:p>
            <a:pPr marL="457200" lvl="1" indent="0">
              <a:buNone/>
            </a:pPr>
            <a:endParaRPr lang="en-US" b="1" dirty="0" smtClean="0">
              <a:solidFill>
                <a:srgbClr val="0000CC"/>
              </a:solidFill>
            </a:endParaRPr>
          </a:p>
          <a:p>
            <a:r>
              <a:rPr lang="en-US" sz="2400" b="1" dirty="0" smtClean="0">
                <a:solidFill>
                  <a:srgbClr val="00B050"/>
                </a:solidFill>
              </a:rPr>
              <a:t>Process Breakdown Structure (PBS)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00CC"/>
                </a:solidFill>
              </a:rPr>
              <a:t>- Defines deliverables as outputs required to move to the next phase 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00CC"/>
                </a:solidFill>
              </a:rPr>
              <a:t>- Checklists for managing PBS:</a:t>
            </a:r>
          </a:p>
          <a:p>
            <a:pPr marL="914400" lvl="2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+ Deliverables needed to exit one phase and begin the next</a:t>
            </a:r>
          </a:p>
          <a:p>
            <a:pPr marL="914400" lvl="2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+ Quality checkpoints for complete and accurate deliverables</a:t>
            </a:r>
          </a:p>
          <a:p>
            <a:pPr marL="914400" lvl="2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+ Sign-offs by responsible stakeholders to monitor progress</a:t>
            </a:r>
          </a:p>
          <a:p>
            <a:pPr marL="0" indent="0">
              <a:buNone/>
            </a:pPr>
            <a:endParaRPr lang="en-US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3822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1"/>
            <a:ext cx="10515600" cy="528638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/>
            </a:r>
            <a:br>
              <a:rPr lang="en-US" sz="2400" b="1" dirty="0" smtClean="0">
                <a:solidFill>
                  <a:schemeClr val="accent2"/>
                </a:solidFill>
              </a:rPr>
            </a:br>
            <a:r>
              <a:rPr lang="en-US" sz="2400" b="1" dirty="0" smtClean="0">
                <a:solidFill>
                  <a:schemeClr val="accent2"/>
                </a:solidFill>
              </a:rPr>
              <a:t>Process Breakdown Structure</a:t>
            </a:r>
            <a:br>
              <a:rPr lang="en-US" sz="2400" b="1" dirty="0" smtClean="0">
                <a:solidFill>
                  <a:schemeClr val="accent2"/>
                </a:solidFill>
              </a:rPr>
            </a:b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7239"/>
            <a:ext cx="10515600" cy="5775324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Example of PBS for Software Project Development</a:t>
            </a:r>
          </a:p>
          <a:p>
            <a:pPr marL="0" indent="0">
              <a:buNone/>
            </a:pP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87" y="1285878"/>
            <a:ext cx="8643937" cy="5246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446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1"/>
            <a:ext cx="10515600" cy="528638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/>
            </a:r>
            <a:br>
              <a:rPr lang="en-US" sz="2400" b="1" dirty="0" smtClean="0">
                <a:solidFill>
                  <a:schemeClr val="accent2"/>
                </a:solidFill>
              </a:rPr>
            </a:br>
            <a:r>
              <a:rPr lang="en-US" sz="2400" b="1" dirty="0" smtClean="0">
                <a:solidFill>
                  <a:schemeClr val="accent2"/>
                </a:solidFill>
              </a:rPr>
              <a:t>Responsibility Matrices</a:t>
            </a:r>
            <a:br>
              <a:rPr lang="en-US" sz="2400" b="1" dirty="0" smtClean="0">
                <a:solidFill>
                  <a:schemeClr val="accent2"/>
                </a:solidFill>
              </a:rPr>
            </a:b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5825"/>
            <a:ext cx="10515600" cy="52911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 smtClean="0">
              <a:solidFill>
                <a:srgbClr val="0000CC"/>
              </a:solidFill>
            </a:endParaRPr>
          </a:p>
          <a:p>
            <a:r>
              <a:rPr lang="en-US" sz="2400" b="1" dirty="0" smtClean="0">
                <a:solidFill>
                  <a:srgbClr val="00B050"/>
                </a:solidFill>
              </a:rPr>
              <a:t>Summarizes the tasks to be accomplished and who is responsible for what on the project</a:t>
            </a:r>
          </a:p>
          <a:p>
            <a:pPr lvl="1">
              <a:buFontTx/>
              <a:buChar char="-"/>
            </a:pPr>
            <a:r>
              <a:rPr lang="en-US" b="1" dirty="0" smtClean="0">
                <a:solidFill>
                  <a:srgbClr val="0000CC"/>
                </a:solidFill>
              </a:rPr>
              <a:t>Lists project activities and participants</a:t>
            </a:r>
          </a:p>
          <a:p>
            <a:pPr lvl="1">
              <a:buFontTx/>
              <a:buChar char="-"/>
            </a:pPr>
            <a:endParaRPr lang="en-US" b="1" dirty="0" smtClean="0">
              <a:solidFill>
                <a:srgbClr val="0000CC"/>
              </a:solidFill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00CC"/>
                </a:solidFill>
              </a:rPr>
              <a:t>- Clarifies critical interfaces between units and individuals that need 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00CC"/>
                </a:solidFill>
              </a:rPr>
              <a:t>   coordination</a:t>
            </a:r>
          </a:p>
          <a:p>
            <a:pPr marL="457200" lvl="1" indent="0">
              <a:buNone/>
            </a:pPr>
            <a:endParaRPr lang="en-US" b="1" dirty="0" smtClean="0">
              <a:solidFill>
                <a:srgbClr val="0000CC"/>
              </a:solidFill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00CC"/>
                </a:solidFill>
              </a:rPr>
              <a:t>- Provide a mean for all participants to view their responsibilities and agree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00CC"/>
                </a:solidFill>
              </a:rPr>
              <a:t>  on their assignments</a:t>
            </a:r>
          </a:p>
          <a:p>
            <a:pPr marL="457200" lvl="1" indent="0">
              <a:buNone/>
            </a:pPr>
            <a:endParaRPr lang="en-US" b="1" dirty="0" smtClean="0">
              <a:solidFill>
                <a:srgbClr val="0000CC"/>
              </a:solidFill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00CC"/>
                </a:solidFill>
              </a:rPr>
              <a:t>- Clarifies the extent or type of authority that can be exercised by each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00CC"/>
                </a:solidFill>
              </a:rPr>
              <a:t>  participant</a:t>
            </a:r>
          </a:p>
          <a:p>
            <a:pPr marL="0" indent="0">
              <a:buNone/>
            </a:pPr>
            <a:endParaRPr lang="en-US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282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2875"/>
            <a:ext cx="10515600" cy="7429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/>
            </a:r>
            <a:br>
              <a:rPr lang="en-US" sz="2400" b="1" dirty="0" smtClean="0">
                <a:solidFill>
                  <a:schemeClr val="accent2"/>
                </a:solidFill>
              </a:rPr>
            </a:br>
            <a:r>
              <a:rPr lang="en-US" sz="2400" b="1" dirty="0" smtClean="0">
                <a:solidFill>
                  <a:schemeClr val="accent2"/>
                </a:solidFill>
              </a:rPr>
              <a:t>Organizing Projects within the Functional Organization</a:t>
            </a:r>
            <a:br>
              <a:rPr lang="en-US" sz="2400" b="1" dirty="0" smtClean="0">
                <a:solidFill>
                  <a:schemeClr val="accent2"/>
                </a:solidFill>
              </a:rPr>
            </a:b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5825"/>
            <a:ext cx="10515600" cy="529113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00CC"/>
                </a:solidFill>
              </a:rPr>
              <a:t>Different segments of the project are delegated to respective functional units.</a:t>
            </a:r>
          </a:p>
          <a:p>
            <a:r>
              <a:rPr lang="en-US" sz="2400" b="1" dirty="0" smtClean="0">
                <a:solidFill>
                  <a:srgbClr val="0000CC"/>
                </a:solidFill>
              </a:rPr>
              <a:t>Coordination is maintained through normal management channels.</a:t>
            </a:r>
          </a:p>
          <a:p>
            <a:r>
              <a:rPr lang="en-US" sz="2400" b="1" dirty="0" smtClean="0">
                <a:solidFill>
                  <a:srgbClr val="0000CC"/>
                </a:solidFill>
              </a:rPr>
              <a:t>Used when the interest of one functional area dominates the project or one functional area has a dominant interest in the project’s success.</a:t>
            </a:r>
          </a:p>
          <a:p>
            <a:pPr marL="0" indent="0">
              <a:buNone/>
            </a:pPr>
            <a:endParaRPr lang="en-US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20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1"/>
            <a:ext cx="10515600" cy="528638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/>
            </a:r>
            <a:br>
              <a:rPr lang="en-US" sz="2400" b="1" dirty="0" smtClean="0">
                <a:solidFill>
                  <a:schemeClr val="accent2"/>
                </a:solidFill>
              </a:rPr>
            </a:br>
            <a:r>
              <a:rPr lang="en-US" sz="2400" b="1" dirty="0" smtClean="0">
                <a:solidFill>
                  <a:schemeClr val="accent2"/>
                </a:solidFill>
              </a:rPr>
              <a:t>Responsibility Matrices</a:t>
            </a:r>
            <a:br>
              <a:rPr lang="en-US" sz="2400" b="1" dirty="0" smtClean="0">
                <a:solidFill>
                  <a:schemeClr val="accent2"/>
                </a:solidFill>
              </a:rPr>
            </a:b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5825"/>
            <a:ext cx="10515600" cy="529113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Example of Responsibility Matrix for a Market Research Project</a:t>
            </a:r>
          </a:p>
          <a:p>
            <a:pPr marL="0" indent="0">
              <a:buNone/>
            </a:pP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88" y="1443038"/>
            <a:ext cx="8843962" cy="4862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235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1"/>
            <a:ext cx="10515600" cy="528638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/>
            </a:r>
            <a:br>
              <a:rPr lang="en-US" sz="2400" b="1" dirty="0" smtClean="0">
                <a:solidFill>
                  <a:schemeClr val="accent2"/>
                </a:solidFill>
              </a:rPr>
            </a:br>
            <a:r>
              <a:rPr lang="en-US" sz="2400" b="1" dirty="0" smtClean="0">
                <a:solidFill>
                  <a:schemeClr val="accent2"/>
                </a:solidFill>
              </a:rPr>
              <a:t>Responsibility Matrices</a:t>
            </a:r>
            <a:br>
              <a:rPr lang="en-US" sz="2400" b="1" dirty="0" smtClean="0">
                <a:solidFill>
                  <a:schemeClr val="accent2"/>
                </a:solidFill>
              </a:rPr>
            </a:b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5825"/>
            <a:ext cx="10515600" cy="529113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Example of Responsibility Matrix for the Conveyor Belt Project</a:t>
            </a:r>
          </a:p>
          <a:p>
            <a:pPr marL="0" indent="0">
              <a:buNone/>
            </a:pP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4" name="Picture 10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032" y="1430338"/>
            <a:ext cx="10167936" cy="461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123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1"/>
            <a:ext cx="10515600" cy="528638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Project Communication Plan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5825"/>
            <a:ext cx="10515600" cy="529113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00CC"/>
                </a:solidFill>
              </a:rPr>
              <a:t>What information needs to be collected?</a:t>
            </a:r>
          </a:p>
          <a:p>
            <a:endParaRPr lang="en-US" sz="2400" b="1" dirty="0" smtClean="0">
              <a:solidFill>
                <a:srgbClr val="0000CC"/>
              </a:solidFill>
            </a:endParaRPr>
          </a:p>
          <a:p>
            <a:r>
              <a:rPr lang="en-US" sz="2400" b="1" dirty="0" smtClean="0">
                <a:solidFill>
                  <a:srgbClr val="0000CC"/>
                </a:solidFill>
              </a:rPr>
              <a:t>Who will receive information?</a:t>
            </a:r>
          </a:p>
          <a:p>
            <a:endParaRPr lang="en-US" sz="2400" b="1" dirty="0" smtClean="0">
              <a:solidFill>
                <a:srgbClr val="0000CC"/>
              </a:solidFill>
            </a:endParaRPr>
          </a:p>
          <a:p>
            <a:r>
              <a:rPr lang="en-US" sz="2400" b="1" dirty="0" smtClean="0">
                <a:solidFill>
                  <a:srgbClr val="0000CC"/>
                </a:solidFill>
              </a:rPr>
              <a:t>What information methods will be used?</a:t>
            </a:r>
          </a:p>
          <a:p>
            <a:endParaRPr lang="en-US" sz="2400" b="1" dirty="0" smtClean="0">
              <a:solidFill>
                <a:srgbClr val="0000CC"/>
              </a:solidFill>
            </a:endParaRPr>
          </a:p>
          <a:p>
            <a:r>
              <a:rPr lang="en-US" sz="2400" b="1" dirty="0" smtClean="0">
                <a:solidFill>
                  <a:srgbClr val="0000CC"/>
                </a:solidFill>
              </a:rPr>
              <a:t>What are the access restrictions?</a:t>
            </a:r>
          </a:p>
          <a:p>
            <a:endParaRPr lang="en-US" sz="2400" b="1" dirty="0" smtClean="0">
              <a:solidFill>
                <a:srgbClr val="0000CC"/>
              </a:solidFill>
            </a:endParaRPr>
          </a:p>
          <a:p>
            <a:r>
              <a:rPr lang="en-US" sz="2400" b="1" dirty="0" smtClean="0">
                <a:solidFill>
                  <a:srgbClr val="0000CC"/>
                </a:solidFill>
              </a:rPr>
              <a:t>When will information be communicated?</a:t>
            </a:r>
          </a:p>
          <a:p>
            <a:endParaRPr lang="en-US" sz="2400" b="1" dirty="0" smtClean="0">
              <a:solidFill>
                <a:srgbClr val="0000CC"/>
              </a:solidFill>
            </a:endParaRPr>
          </a:p>
          <a:p>
            <a:r>
              <a:rPr lang="en-US" sz="2400" b="1" dirty="0" smtClean="0">
                <a:solidFill>
                  <a:srgbClr val="0000CC"/>
                </a:solidFill>
              </a:rPr>
              <a:t>How will information be communicated?</a:t>
            </a:r>
          </a:p>
          <a:p>
            <a:pPr marL="0" indent="0">
              <a:buNone/>
            </a:pPr>
            <a:endParaRPr lang="en-US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8754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1"/>
            <a:ext cx="10515600" cy="528638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Project Communication Plan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pic>
        <p:nvPicPr>
          <p:cNvPr id="4" name="Picture 5" descr="gra25154_040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28787" y="885825"/>
            <a:ext cx="8715375" cy="5657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260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2875"/>
            <a:ext cx="10515600" cy="7429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/>
            </a:r>
            <a:br>
              <a:rPr lang="en-US" sz="2400" b="1" dirty="0" smtClean="0">
                <a:solidFill>
                  <a:schemeClr val="accent2"/>
                </a:solidFill>
              </a:rPr>
            </a:br>
            <a:r>
              <a:rPr lang="en-US" sz="2400" b="1" dirty="0" smtClean="0">
                <a:solidFill>
                  <a:schemeClr val="accent2"/>
                </a:solidFill>
              </a:rPr>
              <a:t>Organizing Projects within the Functional Organization</a:t>
            </a:r>
            <a:br>
              <a:rPr lang="en-US" sz="2400" b="1" dirty="0" smtClean="0">
                <a:solidFill>
                  <a:schemeClr val="accent2"/>
                </a:solidFill>
              </a:rPr>
            </a:br>
            <a:endParaRPr lang="en-US" sz="2400" b="1" dirty="0">
              <a:solidFill>
                <a:schemeClr val="accent2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85825"/>
            <a:ext cx="1051560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768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2875"/>
            <a:ext cx="10515600" cy="7429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/>
            </a:r>
            <a:br>
              <a:rPr lang="en-US" sz="2400" b="1" dirty="0" smtClean="0">
                <a:solidFill>
                  <a:schemeClr val="accent2"/>
                </a:solidFill>
              </a:rPr>
            </a:br>
            <a:r>
              <a:rPr lang="en-US" sz="2400" b="1" dirty="0" smtClean="0">
                <a:solidFill>
                  <a:schemeClr val="accent2"/>
                </a:solidFill>
              </a:rPr>
              <a:t>Organizing Projects within the Functional Organization</a:t>
            </a:r>
            <a:br>
              <a:rPr lang="en-US" sz="2400" b="1" dirty="0" smtClean="0">
                <a:solidFill>
                  <a:schemeClr val="accent2"/>
                </a:solidFill>
              </a:rPr>
            </a:b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743075" y="1077911"/>
            <a:ext cx="4672013" cy="4906963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B050"/>
                </a:solidFill>
              </a:rPr>
              <a:t>Advantages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en-US" b="1" dirty="0" smtClean="0">
                <a:solidFill>
                  <a:srgbClr val="0000CC"/>
                </a:solidFill>
              </a:rPr>
              <a:t>- No Structural Change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en-US" b="1" dirty="0" smtClean="0">
                <a:solidFill>
                  <a:srgbClr val="0000CC"/>
                </a:solidFill>
              </a:rPr>
              <a:t>- Flexibility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en-US" b="1" dirty="0" smtClean="0">
                <a:solidFill>
                  <a:srgbClr val="0000CC"/>
                </a:solidFill>
              </a:rPr>
              <a:t>- In-Depth Expertise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en-US" b="1" dirty="0" smtClean="0">
                <a:solidFill>
                  <a:srgbClr val="0000CC"/>
                </a:solidFill>
              </a:rPr>
              <a:t>- Easy Post-Project Transition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6650039" y="1077910"/>
            <a:ext cx="4037012" cy="4906963"/>
          </a:xfrm>
          <a:prstGeom prst="rect">
            <a:avLst/>
          </a:prstGeom>
          <a:ln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B050"/>
                </a:solidFill>
              </a:rPr>
              <a:t>Disadvantages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en-US" b="1" dirty="0" smtClean="0">
                <a:solidFill>
                  <a:srgbClr val="0000CC"/>
                </a:solidFill>
              </a:rPr>
              <a:t>- Lack of Focus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en-US" b="1" dirty="0" smtClean="0">
                <a:solidFill>
                  <a:srgbClr val="0000CC"/>
                </a:solidFill>
              </a:rPr>
              <a:t>- Poor Integration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en-US" b="1" dirty="0" smtClean="0">
                <a:solidFill>
                  <a:srgbClr val="0000CC"/>
                </a:solidFill>
              </a:rPr>
              <a:t>- Slow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en-US" b="1" dirty="0" smtClean="0">
                <a:solidFill>
                  <a:srgbClr val="0000CC"/>
                </a:solidFill>
              </a:rPr>
              <a:t>- Lack of Ownership</a:t>
            </a:r>
            <a:endParaRPr lang="en-US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31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2875"/>
            <a:ext cx="105156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/>
            </a:r>
            <a:br>
              <a:rPr lang="en-US" sz="2400" b="1" dirty="0" smtClean="0">
                <a:solidFill>
                  <a:schemeClr val="accent2"/>
                </a:solidFill>
              </a:rPr>
            </a:br>
            <a:r>
              <a:rPr lang="en-US" sz="2400" b="1" dirty="0" smtClean="0">
                <a:solidFill>
                  <a:schemeClr val="accent2"/>
                </a:solidFill>
              </a:rPr>
              <a:t/>
            </a:r>
            <a:br>
              <a:rPr lang="en-US" sz="2400" b="1" dirty="0" smtClean="0">
                <a:solidFill>
                  <a:schemeClr val="accent2"/>
                </a:solidFill>
              </a:rPr>
            </a:b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5825"/>
            <a:ext cx="10515600" cy="529113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00CC"/>
                </a:solidFill>
              </a:rPr>
              <a:t>Teams operate as separate units under the leadership of a full-time project manager.</a:t>
            </a:r>
          </a:p>
          <a:p>
            <a:r>
              <a:rPr lang="en-US" sz="2400" b="1" dirty="0" smtClean="0">
                <a:solidFill>
                  <a:srgbClr val="0000CC"/>
                </a:solidFill>
              </a:rPr>
              <a:t>In a </a:t>
            </a:r>
            <a:r>
              <a:rPr lang="en-US" sz="2400" b="1" dirty="0" err="1" smtClean="0">
                <a:solidFill>
                  <a:srgbClr val="0000CC"/>
                </a:solidFill>
              </a:rPr>
              <a:t>projectized</a:t>
            </a:r>
            <a:r>
              <a:rPr lang="en-US" sz="2400" b="1" dirty="0" smtClean="0">
                <a:solidFill>
                  <a:srgbClr val="0000CC"/>
                </a:solidFill>
              </a:rPr>
              <a:t> organization where projects are the dominant form of business, functional departments are responsible for providing support for its teams.</a:t>
            </a:r>
          </a:p>
          <a:p>
            <a:pPr marL="0" indent="0">
              <a:buNone/>
            </a:pPr>
            <a:endParaRPr lang="en-US" sz="2400" b="1" dirty="0">
              <a:solidFill>
                <a:srgbClr val="0000CC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00350" y="230743"/>
            <a:ext cx="63865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Organizing Projects as Dedicated Teams</a:t>
            </a:r>
            <a:endParaRPr 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944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2875"/>
            <a:ext cx="105156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/>
            </a:r>
            <a:br>
              <a:rPr lang="en-US" sz="2400" b="1" dirty="0" smtClean="0">
                <a:solidFill>
                  <a:schemeClr val="accent2"/>
                </a:solidFill>
              </a:rPr>
            </a:br>
            <a:r>
              <a:rPr lang="en-US" sz="2400" b="1" dirty="0" smtClean="0">
                <a:solidFill>
                  <a:schemeClr val="accent2"/>
                </a:solidFill>
              </a:rPr>
              <a:t/>
            </a:r>
            <a:br>
              <a:rPr lang="en-US" sz="2400" b="1" dirty="0" smtClean="0">
                <a:solidFill>
                  <a:schemeClr val="accent2"/>
                </a:solidFill>
              </a:rPr>
            </a:b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00350" y="230743"/>
            <a:ext cx="63865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Organizing Projects as Dedicated Teams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985838"/>
            <a:ext cx="10410825" cy="530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403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2875"/>
            <a:ext cx="105156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/>
            </a:r>
            <a:br>
              <a:rPr lang="en-US" sz="2400" b="1" dirty="0" smtClean="0">
                <a:solidFill>
                  <a:schemeClr val="accent2"/>
                </a:solidFill>
              </a:rPr>
            </a:br>
            <a:r>
              <a:rPr lang="en-US" sz="2400" b="1" dirty="0" smtClean="0">
                <a:solidFill>
                  <a:schemeClr val="accent2"/>
                </a:solidFill>
              </a:rPr>
              <a:t/>
            </a:r>
            <a:br>
              <a:rPr lang="en-US" sz="2400" b="1" dirty="0" smtClean="0">
                <a:solidFill>
                  <a:schemeClr val="accent2"/>
                </a:solidFill>
              </a:rPr>
            </a:b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00350" y="230743"/>
            <a:ext cx="63865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Organizing Projects as Dedicated Teams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37477"/>
            <a:ext cx="10001250" cy="5334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571876" y="687943"/>
            <a:ext cx="4772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B050"/>
                </a:solidFill>
              </a:rPr>
              <a:t>Project Organizational Structure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4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</TotalTime>
  <Words>1413</Words>
  <Application>Microsoft Office PowerPoint</Application>
  <PresentationFormat>Widescreen</PresentationFormat>
  <Paragraphs>312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Office Theme</vt:lpstr>
      <vt:lpstr>Lecture 3 Project Organization and Defining</vt:lpstr>
      <vt:lpstr>Project Organization: Structure and Culture</vt:lpstr>
      <vt:lpstr>Project management structures</vt:lpstr>
      <vt:lpstr> Organizing Projects within the Functional Organization </vt:lpstr>
      <vt:lpstr> Organizing Projects within the Functional Organization </vt:lpstr>
      <vt:lpstr> Organizing Projects within the Functional Organization </vt:lpstr>
      <vt:lpstr>  </vt:lpstr>
      <vt:lpstr>  </vt:lpstr>
      <vt:lpstr>  </vt:lpstr>
      <vt:lpstr>  </vt:lpstr>
      <vt:lpstr>  </vt:lpstr>
      <vt:lpstr>  </vt:lpstr>
      <vt:lpstr>  </vt:lpstr>
      <vt:lpstr>  </vt:lpstr>
      <vt:lpstr>What is the Right Project management structure</vt:lpstr>
      <vt:lpstr>What is the Right Project management structure</vt:lpstr>
      <vt:lpstr>Organizational Culture</vt:lpstr>
      <vt:lpstr>Organizational Culture</vt:lpstr>
      <vt:lpstr>Organizational Culture</vt:lpstr>
      <vt:lpstr>Defining the Project</vt:lpstr>
      <vt:lpstr>What is defining the project</vt:lpstr>
      <vt:lpstr>5 Steps of defining the project</vt:lpstr>
      <vt:lpstr> Step 1: Defining the Project Scope </vt:lpstr>
      <vt:lpstr> Step 1: Defining the Project Scope </vt:lpstr>
      <vt:lpstr> Step 1: Defining the Project Scope </vt:lpstr>
      <vt:lpstr> Step 2: Establishing Project Priorities </vt:lpstr>
      <vt:lpstr> Step 2: Establishing Project Priorities </vt:lpstr>
      <vt:lpstr> Step 3: Creating the Work Breakdown Structure </vt:lpstr>
      <vt:lpstr> Step 3: Creating the Work Breakdown Structure </vt:lpstr>
      <vt:lpstr> Step 3: Creating the Work Breakdown Structure </vt:lpstr>
      <vt:lpstr> Step 3: Creating the Work Breakdown Structure </vt:lpstr>
      <vt:lpstr> Step 3: Creating the Work Breakdown Structure </vt:lpstr>
      <vt:lpstr> Step 4: Integrating the WBS with the Organization </vt:lpstr>
      <vt:lpstr> Step 4: Integrating the WBS with the Organization </vt:lpstr>
      <vt:lpstr> Step 5: Coding the WBS for the Information System </vt:lpstr>
      <vt:lpstr> Step 5: Coding the WBS for the Information System </vt:lpstr>
      <vt:lpstr> Process Breakdown Structure </vt:lpstr>
      <vt:lpstr> Process Breakdown Structure </vt:lpstr>
      <vt:lpstr> Responsibility Matrices </vt:lpstr>
      <vt:lpstr> Responsibility Matrices </vt:lpstr>
      <vt:lpstr> Responsibility Matrices </vt:lpstr>
      <vt:lpstr>Project Communication Plan</vt:lpstr>
      <vt:lpstr>Project Communication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 Project Organization and Defining</dc:title>
  <dc:creator>Tien Minh</dc:creator>
  <cp:lastModifiedBy>Admin</cp:lastModifiedBy>
  <cp:revision>51</cp:revision>
  <dcterms:created xsi:type="dcterms:W3CDTF">2017-09-26T06:46:10Z</dcterms:created>
  <dcterms:modified xsi:type="dcterms:W3CDTF">2024-03-27T23:43:21Z</dcterms:modified>
</cp:coreProperties>
</file>