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91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302" r:id="rId39"/>
    <p:sldId id="297" r:id="rId40"/>
    <p:sldId id="298" r:id="rId41"/>
    <p:sldId id="300" r:id="rId42"/>
    <p:sldId id="299" r:id="rId43"/>
    <p:sldId id="301" r:id="rId44"/>
    <p:sldId id="303" r:id="rId45"/>
    <p:sldId id="304" r:id="rId46"/>
    <p:sldId id="3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96D"/>
    <a:srgbClr val="CC3300"/>
    <a:srgbClr val="FF0066"/>
    <a:srgbClr val="FF33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6E56D-E528-43D9-B5E7-4CC7051344A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514AB-F1B0-4213-95A5-25FDF401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514AB-F1B0-4213-95A5-25FDF401F8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A277-F312-42DC-9DC0-627FFDF5D78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560-38EE-420E-8D0B-45DB16D44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0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A277-F312-42DC-9DC0-627FFDF5D78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560-38EE-420E-8D0B-45DB16D44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5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A277-F312-42DC-9DC0-627FFDF5D78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560-38EE-420E-8D0B-45DB16D44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2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A277-F312-42DC-9DC0-627FFDF5D78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560-38EE-420E-8D0B-45DB16D44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9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A277-F312-42DC-9DC0-627FFDF5D78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560-38EE-420E-8D0B-45DB16D44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9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A277-F312-42DC-9DC0-627FFDF5D78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560-38EE-420E-8D0B-45DB16D44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9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A277-F312-42DC-9DC0-627FFDF5D78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560-38EE-420E-8D0B-45DB16D44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A277-F312-42DC-9DC0-627FFDF5D78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560-38EE-420E-8D0B-45DB16D44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6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A277-F312-42DC-9DC0-627FFDF5D78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560-38EE-420E-8D0B-45DB16D44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A277-F312-42DC-9DC0-627FFDF5D78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560-38EE-420E-8D0B-45DB16D44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2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A277-F312-42DC-9DC0-627FFDF5D78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560-38EE-420E-8D0B-45DB16D44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0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FA277-F312-42DC-9DC0-627FFDF5D78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1560-38EE-420E-8D0B-45DB16D44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0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92250"/>
          </a:xfrm>
        </p:spPr>
        <p:txBody>
          <a:bodyPr/>
          <a:lstStyle/>
          <a:p>
            <a:r>
              <a:rPr lang="en-US" sz="2400" b="1" dirty="0">
                <a:solidFill>
                  <a:srgbClr val="00B050"/>
                </a:solidFill>
              </a:rPr>
              <a:t>Lecture </a:t>
            </a:r>
            <a:r>
              <a:rPr lang="en-US" sz="2400" b="1" dirty="0" smtClean="0">
                <a:solidFill>
                  <a:srgbClr val="00B050"/>
                </a:solidFill>
              </a:rPr>
              <a:t>5</a:t>
            </a:r>
            <a:r>
              <a:rPr lang="en-US" sz="2400" b="1" dirty="0">
                <a:solidFill>
                  <a:prstClr val="black"/>
                </a:solidFill>
              </a:rPr>
              <a:t/>
            </a:r>
            <a:br>
              <a:rPr lang="en-US" sz="2400" b="1" dirty="0">
                <a:solidFill>
                  <a:prstClr val="black"/>
                </a:solidFill>
              </a:rPr>
            </a:br>
            <a:r>
              <a:rPr lang="en-US" sz="2400" b="1" dirty="0" smtClean="0">
                <a:solidFill>
                  <a:srgbClr val="ED7D31"/>
                </a:solidFill>
              </a:rPr>
              <a:t>Developing a project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14650"/>
            <a:ext cx="9144000" cy="234315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Contents</a:t>
            </a:r>
          </a:p>
          <a:p>
            <a:pPr lvl="6" algn="l"/>
            <a:r>
              <a:rPr lang="en-US" sz="2400" b="1" dirty="0" smtClean="0">
                <a:solidFill>
                  <a:srgbClr val="0000CC"/>
                </a:solidFill>
              </a:rPr>
              <a:t>What is a Project network?</a:t>
            </a:r>
          </a:p>
          <a:p>
            <a:pPr lvl="6" algn="l"/>
            <a:r>
              <a:rPr lang="en-US" sz="2400" b="1" dirty="0" smtClean="0">
                <a:solidFill>
                  <a:srgbClr val="0000CC"/>
                </a:solidFill>
              </a:rPr>
              <a:t>Why is project network needed?</a:t>
            </a:r>
          </a:p>
          <a:p>
            <a:pPr lvl="6" algn="l"/>
            <a:r>
              <a:rPr lang="en-US" sz="2400" b="1" dirty="0" smtClean="0">
                <a:solidFill>
                  <a:srgbClr val="0000CC"/>
                </a:solidFill>
              </a:rPr>
              <a:t>How to develop a project network?</a:t>
            </a:r>
          </a:p>
          <a:p>
            <a:pPr lvl="6" algn="l"/>
            <a:r>
              <a:rPr lang="en-US" sz="2400" b="1" dirty="0" smtClean="0">
                <a:solidFill>
                  <a:srgbClr val="0000CC"/>
                </a:solidFill>
              </a:rPr>
              <a:t>How to compute a project time?</a:t>
            </a:r>
          </a:p>
          <a:p>
            <a:pPr lvl="6" algn="l"/>
            <a:r>
              <a:rPr lang="en-US" sz="2400" b="1" dirty="0" smtClean="0">
                <a:solidFill>
                  <a:srgbClr val="0000CC"/>
                </a:solidFill>
              </a:rPr>
              <a:t>How to make the network close to reality?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518"/>
            <a:ext cx="10515600" cy="447674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Terminology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3429"/>
            <a:ext cx="10515600" cy="552994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Path: </a:t>
            </a:r>
            <a:r>
              <a:rPr lang="en-US" sz="2400" b="1" dirty="0">
                <a:solidFill>
                  <a:srgbClr val="0000CC"/>
                </a:solidFill>
              </a:rPr>
              <a:t>a sequence of connected, dependent </a:t>
            </a:r>
            <a:r>
              <a:rPr lang="en-US" sz="2400" b="1" dirty="0" smtClean="0">
                <a:solidFill>
                  <a:srgbClr val="0000CC"/>
                </a:solidFill>
              </a:rPr>
              <a:t>activities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Critical path: </a:t>
            </a:r>
            <a:r>
              <a:rPr lang="en-US" sz="2400" b="1" dirty="0">
                <a:solidFill>
                  <a:srgbClr val="0000CC"/>
                </a:solidFill>
              </a:rPr>
              <a:t>the longest path through the activity network that allows for the completion of all project-related </a:t>
            </a:r>
            <a:r>
              <a:rPr lang="en-US" sz="2400" b="1" dirty="0" smtClean="0">
                <a:solidFill>
                  <a:srgbClr val="0000CC"/>
                </a:solidFill>
              </a:rPr>
              <a:t>activities</a:t>
            </a:r>
            <a:r>
              <a:rPr lang="en-US" sz="2400" b="1" dirty="0">
                <a:solidFill>
                  <a:srgbClr val="0000CC"/>
                </a:solidFill>
              </a:rPr>
              <a:t>.</a:t>
            </a:r>
            <a:r>
              <a:rPr lang="en-US" sz="2400" b="1" dirty="0" smtClean="0">
                <a:solidFill>
                  <a:srgbClr val="0000CC"/>
                </a:solidFill>
              </a:rPr>
              <a:t> The </a:t>
            </a:r>
            <a:r>
              <a:rPr lang="en-US" sz="2400" b="1" dirty="0">
                <a:solidFill>
                  <a:srgbClr val="0000CC"/>
                </a:solidFill>
              </a:rPr>
              <a:t>shortest expected time in which the entire project can be completed. Delays on the critical path will delay completion of the entire project</a:t>
            </a:r>
            <a:r>
              <a:rPr lang="en-US" sz="2400" b="1" dirty="0" smtClean="0">
                <a:solidFill>
                  <a:srgbClr val="0000CC"/>
                </a:solidFill>
              </a:rPr>
              <a:t>.</a:t>
            </a:r>
          </a:p>
          <a:p>
            <a:endParaRPr lang="en-US" sz="2400" b="1" dirty="0">
              <a:solidFill>
                <a:srgbClr val="0000CC"/>
              </a:solidFill>
            </a:endParaRPr>
          </a:p>
          <a:p>
            <a:endParaRPr lang="en-US" sz="2400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	</a:t>
            </a:r>
            <a:r>
              <a:rPr lang="en-US" sz="2400" b="1" dirty="0">
                <a:solidFill>
                  <a:srgbClr val="0000CC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	</a:t>
            </a:r>
            <a:endParaRPr lang="en-US" sz="2400" b="1" dirty="0">
              <a:solidFill>
                <a:srgbClr val="0000CC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6071" y="2800883"/>
            <a:ext cx="9697356" cy="2819467"/>
            <a:chOff x="1127579" y="3401384"/>
            <a:chExt cx="9697356" cy="2819467"/>
          </a:xfrm>
        </p:grpSpPr>
        <p:sp>
          <p:nvSpPr>
            <p:cNvPr id="38" name="Oval 37"/>
            <p:cNvSpPr/>
            <p:nvPr/>
          </p:nvSpPr>
          <p:spPr>
            <a:xfrm>
              <a:off x="4135968" y="3401384"/>
              <a:ext cx="485775" cy="54213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27579" y="3583214"/>
              <a:ext cx="9697356" cy="2637637"/>
              <a:chOff x="1127579" y="3583215"/>
              <a:chExt cx="9697356" cy="263098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27579" y="3583215"/>
                <a:ext cx="9697356" cy="2630981"/>
                <a:chOff x="1200150" y="2552701"/>
                <a:chExt cx="9697356" cy="2630981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200150" y="3414713"/>
                  <a:ext cx="485775" cy="4572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709862" y="3414713"/>
                  <a:ext cx="485775" cy="4572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4168247" y="4452938"/>
                  <a:ext cx="485775" cy="4572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196138" y="3402806"/>
                  <a:ext cx="485775" cy="4572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8734425" y="3402806"/>
                  <a:ext cx="485775" cy="4572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Arrow Connector 14"/>
                <p:cNvCxnSpPr>
                  <a:stCxn id="9" idx="6"/>
                  <a:endCxn id="10" idx="2"/>
                </p:cNvCxnSpPr>
                <p:nvPr/>
              </p:nvCxnSpPr>
              <p:spPr>
                <a:xfrm>
                  <a:off x="1685925" y="3643313"/>
                  <a:ext cx="1023937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>
                  <a:stCxn id="10" idx="7"/>
                </p:cNvCxnSpPr>
                <p:nvPr/>
              </p:nvCxnSpPr>
              <p:spPr>
                <a:xfrm flipV="1">
                  <a:off x="3124497" y="2714346"/>
                  <a:ext cx="1142406" cy="76732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10" idx="5"/>
                  <a:endCxn id="11" idx="2"/>
                </p:cNvCxnSpPr>
                <p:nvPr/>
              </p:nvCxnSpPr>
              <p:spPr>
                <a:xfrm>
                  <a:off x="3124497" y="3804958"/>
                  <a:ext cx="1043750" cy="87658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10" idx="6"/>
                  <a:endCxn id="13" idx="2"/>
                </p:cNvCxnSpPr>
                <p:nvPr/>
              </p:nvCxnSpPr>
              <p:spPr>
                <a:xfrm flipV="1">
                  <a:off x="3195637" y="3631406"/>
                  <a:ext cx="4000501" cy="1190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4681538" y="2610328"/>
                  <a:ext cx="2585740" cy="91706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4681538" y="4722017"/>
                  <a:ext cx="1206275" cy="19388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V="1">
                  <a:off x="6323308" y="3845664"/>
                  <a:ext cx="2485941" cy="75571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13" idx="6"/>
                  <a:endCxn id="14" idx="2"/>
                </p:cNvCxnSpPr>
                <p:nvPr/>
              </p:nvCxnSpPr>
              <p:spPr>
                <a:xfrm>
                  <a:off x="7681913" y="3631406"/>
                  <a:ext cx="10525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1959429" y="3033486"/>
                  <a:ext cx="5837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/>
                      </a:solidFill>
                    </a:rPr>
                    <a:t>A</a:t>
                  </a:r>
                  <a:endParaRPr lang="en-US" sz="24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127262" y="2689494"/>
                  <a:ext cx="5837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chemeClr val="accent2"/>
                      </a:solidFill>
                    </a:rPr>
                    <a:t>B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127262" y="4035280"/>
                  <a:ext cx="5837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chemeClr val="accent2"/>
                      </a:solidFill>
                    </a:rPr>
                    <a:t>D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916817" y="4722017"/>
                  <a:ext cx="5837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/>
                      </a:solidFill>
                    </a:rPr>
                    <a:t>G</a:t>
                  </a:r>
                  <a:endParaRPr lang="en-US" sz="24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5527238" y="2997631"/>
                  <a:ext cx="5837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/>
                      </a:solidFill>
                    </a:rPr>
                    <a:t>F</a:t>
                  </a:r>
                  <a:endParaRPr lang="en-US" sz="24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6968486" y="4303264"/>
                  <a:ext cx="5837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chemeClr val="accent2"/>
                      </a:solidFill>
                    </a:rPr>
                    <a:t>H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783979" y="3226593"/>
                  <a:ext cx="5837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chemeClr val="accent2"/>
                      </a:solidFill>
                    </a:rPr>
                    <a:t>I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916817" y="3169741"/>
                  <a:ext cx="5837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chemeClr val="accent2"/>
                      </a:solidFill>
                    </a:rPr>
                    <a:t>C</a:t>
                  </a: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0411731" y="3415022"/>
                  <a:ext cx="485775" cy="4572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/>
                <p:cNvCxnSpPr>
                  <a:stCxn id="14" idx="6"/>
                  <a:endCxn id="33" idx="2"/>
                </p:cNvCxnSpPr>
                <p:nvPr/>
              </p:nvCxnSpPr>
              <p:spPr>
                <a:xfrm>
                  <a:off x="9220200" y="3631406"/>
                  <a:ext cx="1191531" cy="1221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9495063" y="3238928"/>
                  <a:ext cx="5837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/>
                      </a:solidFill>
                    </a:rPr>
                    <a:t>K</a:t>
                  </a:r>
                  <a:endParaRPr lang="en-US" sz="2400" b="1" dirty="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4681538" y="2552701"/>
                  <a:ext cx="4127711" cy="86201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Oval 38"/>
              <p:cNvSpPr/>
              <p:nvPr/>
            </p:nvSpPr>
            <p:spPr>
              <a:xfrm>
                <a:off x="5807633" y="5457394"/>
                <a:ext cx="485775" cy="540764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6579229" y="2965754"/>
            <a:ext cx="5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26761" y="5537263"/>
            <a:ext cx="7650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A – B – E – K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A – B – F – I – K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A – C – I – K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A – D – G – H - K 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7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518"/>
            <a:ext cx="10515600" cy="447674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Terminology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3429"/>
            <a:ext cx="10515600" cy="552994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Event: </a:t>
            </a:r>
            <a:r>
              <a:rPr lang="en-US" sz="2400" b="1" dirty="0">
                <a:solidFill>
                  <a:srgbClr val="0000CC"/>
                </a:solidFill>
              </a:rPr>
              <a:t>a point in time when an activity is started </a:t>
            </a:r>
            <a:r>
              <a:rPr lang="en-US" sz="2400" b="1" dirty="0" smtClean="0">
                <a:solidFill>
                  <a:srgbClr val="0000CC"/>
                </a:solidFill>
              </a:rPr>
              <a:t>or completed</a:t>
            </a:r>
            <a:r>
              <a:rPr lang="en-US" sz="2400" b="1" dirty="0">
                <a:solidFill>
                  <a:srgbClr val="0000CC"/>
                </a:solidFill>
              </a:rPr>
              <a:t>. </a:t>
            </a:r>
            <a:endParaRPr lang="en-US" sz="2400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Dummy activity: </a:t>
            </a:r>
            <a:r>
              <a:rPr lang="en-US" sz="2400" b="1" dirty="0" smtClean="0">
                <a:solidFill>
                  <a:srgbClr val="0000CC"/>
                </a:solidFill>
              </a:rPr>
              <a:t>The activity that </a:t>
            </a:r>
            <a:r>
              <a:rPr lang="en-US" sz="2400" b="1" dirty="0">
                <a:solidFill>
                  <a:srgbClr val="0000CC"/>
                </a:solidFill>
              </a:rPr>
              <a:t>does </a:t>
            </a:r>
            <a:r>
              <a:rPr lang="en-US" sz="2400" b="1" dirty="0" smtClean="0">
                <a:solidFill>
                  <a:srgbClr val="0000CC"/>
                </a:solidFill>
              </a:rPr>
              <a:t>not consume </a:t>
            </a:r>
            <a:r>
              <a:rPr lang="en-US" sz="2400" b="1" dirty="0">
                <a:solidFill>
                  <a:srgbClr val="0000CC"/>
                </a:solidFill>
              </a:rPr>
              <a:t>time</a:t>
            </a:r>
            <a:r>
              <a:rPr lang="en-US" sz="2400" b="1" dirty="0" smtClean="0">
                <a:solidFill>
                  <a:srgbClr val="0000CC"/>
                </a:solidFill>
              </a:rPr>
              <a:t>.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Burst </a:t>
            </a:r>
            <a:r>
              <a:rPr lang="en-US" sz="2400" b="1" dirty="0">
                <a:solidFill>
                  <a:srgbClr val="00B050"/>
                </a:solidFill>
              </a:rPr>
              <a:t>activity: </a:t>
            </a:r>
            <a:r>
              <a:rPr lang="en-US" sz="2400" b="1" dirty="0">
                <a:solidFill>
                  <a:srgbClr val="0000CC"/>
                </a:solidFill>
              </a:rPr>
              <a:t>an activity that has more than one activity immediately </a:t>
            </a:r>
            <a:r>
              <a:rPr lang="en-US" sz="2400" b="1" dirty="0" smtClean="0">
                <a:solidFill>
                  <a:srgbClr val="0000CC"/>
                </a:solidFill>
              </a:rPr>
              <a:t>following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</a:t>
            </a:r>
            <a:r>
              <a:rPr lang="en-US" sz="2400" b="1" dirty="0" smtClean="0">
                <a:solidFill>
                  <a:srgbClr val="0000CC"/>
                </a:solidFill>
              </a:rPr>
              <a:t> 	 </a:t>
            </a:r>
            <a:r>
              <a:rPr lang="en-US" sz="2400" b="1" dirty="0">
                <a:solidFill>
                  <a:srgbClr val="0000CC"/>
                </a:solidFill>
              </a:rPr>
              <a:t>it (more than one dependency arrow flowing from it).</a:t>
            </a: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  <a:p>
            <a:endParaRPr lang="en-US" sz="2400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  <a:p>
            <a:endParaRPr lang="en-US" sz="2400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	</a:t>
            </a:r>
            <a:r>
              <a:rPr lang="en-US" sz="2400" b="1" dirty="0">
                <a:solidFill>
                  <a:srgbClr val="0000CC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	</a:t>
            </a:r>
            <a:endParaRPr lang="en-US" sz="2400" b="1" dirty="0">
              <a:solidFill>
                <a:srgbClr val="0000CC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504794" y="3423104"/>
            <a:ext cx="2286000" cy="2797175"/>
            <a:chOff x="4504794" y="3423104"/>
            <a:chExt cx="2286000" cy="2797175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504794" y="3423104"/>
              <a:ext cx="2286000" cy="2797175"/>
              <a:chOff x="3859" y="2160"/>
              <a:chExt cx="1440" cy="1762"/>
            </a:xfrm>
          </p:grpSpPr>
          <p:sp>
            <p:nvSpPr>
              <p:cNvPr id="6" name="Line 4"/>
              <p:cNvSpPr>
                <a:spLocks noChangeShapeType="1"/>
              </p:cNvSpPr>
              <p:nvPr/>
            </p:nvSpPr>
            <p:spPr bwMode="auto">
              <a:xfrm rot="1800000" flipH="1">
                <a:off x="4257" y="2877"/>
                <a:ext cx="584" cy="3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lg" len="lg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 flipH="1">
                <a:off x="4896" y="2160"/>
                <a:ext cx="403" cy="345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000" b="1"/>
                  <a:t>B</a:t>
                </a:r>
              </a:p>
            </p:txBody>
          </p:sp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 flipH="1">
                <a:off x="4896" y="3577"/>
                <a:ext cx="403" cy="345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000" b="1"/>
                  <a:t>D</a:t>
                </a:r>
              </a:p>
            </p:txBody>
          </p:sp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 flipH="1">
                <a:off x="3859" y="2865"/>
                <a:ext cx="403" cy="345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000" b="1"/>
                  <a:t>A</a:t>
                </a: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 flipH="1">
                <a:off x="4896" y="2858"/>
                <a:ext cx="403" cy="345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000" b="1" dirty="0"/>
                  <a:t>C</a:t>
                </a:r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 flipH="1">
                <a:off x="4262" y="2499"/>
                <a:ext cx="634" cy="3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lg" len="lg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5129284" y="5078867"/>
              <a:ext cx="1006475" cy="5810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45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Basic rules for constructing a project network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Networks typically flow from left to </a:t>
            </a:r>
            <a:r>
              <a:rPr lang="en-US" sz="2400" b="1" dirty="0" smtClean="0">
                <a:solidFill>
                  <a:srgbClr val="0000CC"/>
                </a:solidFill>
              </a:rPr>
              <a:t>right</a:t>
            </a:r>
          </a:p>
          <a:p>
            <a:endParaRPr lang="en-US" sz="2400" b="1" dirty="0">
              <a:solidFill>
                <a:srgbClr val="0000CC"/>
              </a:solidFill>
            </a:endParaRPr>
          </a:p>
          <a:p>
            <a:r>
              <a:rPr lang="en-US" sz="2400" b="1" dirty="0">
                <a:solidFill>
                  <a:srgbClr val="0000CC"/>
                </a:solidFill>
              </a:rPr>
              <a:t>An activity cannot begin until all of its </a:t>
            </a:r>
            <a:r>
              <a:rPr lang="en-US" sz="2400" b="1" dirty="0" smtClean="0">
                <a:solidFill>
                  <a:srgbClr val="0000CC"/>
                </a:solidFill>
              </a:rPr>
              <a:t>preceding activities </a:t>
            </a:r>
            <a:r>
              <a:rPr lang="en-US" sz="2400" b="1" dirty="0">
                <a:solidFill>
                  <a:srgbClr val="0000CC"/>
                </a:solidFill>
              </a:rPr>
              <a:t>are </a:t>
            </a:r>
            <a:r>
              <a:rPr lang="en-US" sz="2400" b="1" dirty="0" smtClean="0">
                <a:solidFill>
                  <a:srgbClr val="0000CC"/>
                </a:solidFill>
              </a:rPr>
              <a:t>complete</a:t>
            </a:r>
          </a:p>
          <a:p>
            <a:endParaRPr lang="en-US" sz="2400" b="1" dirty="0">
              <a:solidFill>
                <a:srgbClr val="0000CC"/>
              </a:solidFill>
            </a:endParaRPr>
          </a:p>
          <a:p>
            <a:r>
              <a:rPr lang="en-US" sz="2400" b="1" dirty="0">
                <a:solidFill>
                  <a:srgbClr val="0000CC"/>
                </a:solidFill>
              </a:rPr>
              <a:t>Arrows indicate precedence and flow and can cross over each </a:t>
            </a:r>
            <a:r>
              <a:rPr lang="en-US" sz="2400" b="1" dirty="0" smtClean="0">
                <a:solidFill>
                  <a:srgbClr val="0000CC"/>
                </a:solidFill>
              </a:rPr>
              <a:t>other</a:t>
            </a:r>
          </a:p>
          <a:p>
            <a:endParaRPr lang="en-US" sz="2400" b="1" dirty="0">
              <a:solidFill>
                <a:srgbClr val="0000CC"/>
              </a:solidFill>
            </a:endParaRPr>
          </a:p>
          <a:p>
            <a:r>
              <a:rPr lang="en-US" sz="2400" b="1" dirty="0">
                <a:solidFill>
                  <a:srgbClr val="0000CC"/>
                </a:solidFill>
              </a:rPr>
              <a:t>Identify each activity with a unique number; this number must be greater than its </a:t>
            </a:r>
            <a:r>
              <a:rPr lang="en-US" sz="2400" b="1" dirty="0" smtClean="0">
                <a:solidFill>
                  <a:srgbClr val="0000CC"/>
                </a:solidFill>
              </a:rPr>
              <a:t>predecessors</a:t>
            </a:r>
          </a:p>
          <a:p>
            <a:endParaRPr lang="en-US" sz="2400" b="1" dirty="0">
              <a:solidFill>
                <a:srgbClr val="0000CC"/>
              </a:solidFill>
            </a:endParaRPr>
          </a:p>
          <a:p>
            <a:r>
              <a:rPr lang="en-US" sz="2400" b="1" dirty="0">
                <a:solidFill>
                  <a:srgbClr val="0000CC"/>
                </a:solidFill>
              </a:rPr>
              <a:t>Looping is not </a:t>
            </a:r>
            <a:r>
              <a:rPr lang="en-US" sz="2400" b="1" dirty="0" smtClean="0">
                <a:solidFill>
                  <a:srgbClr val="0000CC"/>
                </a:solidFill>
              </a:rPr>
              <a:t>allowed</a:t>
            </a:r>
            <a:endParaRPr lang="en-US" sz="24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Two Approaches in constructing a project network 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Activity – On </a:t>
            </a:r>
            <a:r>
              <a:rPr lang="en-US" sz="2400" b="1" dirty="0">
                <a:solidFill>
                  <a:srgbClr val="00B050"/>
                </a:solidFill>
              </a:rPr>
              <a:t>– N</a:t>
            </a:r>
            <a:r>
              <a:rPr lang="en-US" sz="2400" b="1" dirty="0" smtClean="0">
                <a:solidFill>
                  <a:srgbClr val="00B050"/>
                </a:solidFill>
              </a:rPr>
              <a:t>ode (AON): </a:t>
            </a:r>
            <a:r>
              <a:rPr lang="en-US" sz="2400" b="1" dirty="0" smtClean="0">
                <a:solidFill>
                  <a:srgbClr val="0000CC"/>
                </a:solidFill>
              </a:rPr>
              <a:t>Uses </a:t>
            </a:r>
            <a:r>
              <a:rPr lang="en-US" sz="2400" b="1" dirty="0">
                <a:solidFill>
                  <a:srgbClr val="0000CC"/>
                </a:solidFill>
              </a:rPr>
              <a:t>a node to depict an activity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Activity – On </a:t>
            </a:r>
            <a:r>
              <a:rPr lang="en-US" sz="2400" b="1" dirty="0">
                <a:solidFill>
                  <a:srgbClr val="00B050"/>
                </a:solidFill>
              </a:rPr>
              <a:t>– </a:t>
            </a:r>
            <a:r>
              <a:rPr lang="en-US" sz="2400" b="1" dirty="0" smtClean="0">
                <a:solidFill>
                  <a:srgbClr val="00B050"/>
                </a:solidFill>
              </a:rPr>
              <a:t>Arrow </a:t>
            </a:r>
            <a:r>
              <a:rPr lang="en-US" sz="2400" b="1" dirty="0">
                <a:solidFill>
                  <a:srgbClr val="00B050"/>
                </a:solidFill>
              </a:rPr>
              <a:t>(AOA): </a:t>
            </a:r>
            <a:r>
              <a:rPr lang="en-US" sz="2400" b="1" dirty="0">
                <a:solidFill>
                  <a:srgbClr val="0000CC"/>
                </a:solidFill>
              </a:rPr>
              <a:t>Uses an arrow to depict an activity</a:t>
            </a: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1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Activity – on – node (AON)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258" y="1883315"/>
            <a:ext cx="7411484" cy="36295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90258" y="929935"/>
            <a:ext cx="724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Fundamentals for developing a project network by AON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7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Activity – on – node (AON)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855" y="1825625"/>
            <a:ext cx="6634289" cy="4351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22487" y="1131923"/>
            <a:ext cx="724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Fundamentals for developing a project network by AON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01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Activity – on – node (AON)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7687" y="1146067"/>
            <a:ext cx="724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CC"/>
                </a:solidFill>
              </a:rPr>
              <a:t>Network information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32001"/>
            <a:ext cx="9681029" cy="390434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2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Activity – on – node (AON)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56" y="1378856"/>
            <a:ext cx="9710057" cy="5021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Activity – on – arrow (AOA)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0258" y="929935"/>
            <a:ext cx="724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Fundamentals for developing a project network by AOA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466" y="2283941"/>
            <a:ext cx="5866667" cy="18671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193143" y="4949371"/>
            <a:ext cx="2540000" cy="0"/>
          </a:xfrm>
          <a:prstGeom prst="straightConnector1">
            <a:avLst/>
          </a:prstGeom>
          <a:ln w="38100">
            <a:solidFill>
              <a:srgbClr val="FF096D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36837" y="4549261"/>
            <a:ext cx="2120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Dummy Activity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3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Activity – on – </a:t>
            </a:r>
            <a:r>
              <a:rPr lang="en-US" sz="2400" b="1" dirty="0">
                <a:solidFill>
                  <a:schemeClr val="accent2"/>
                </a:solidFill>
              </a:rPr>
              <a:t>A</a:t>
            </a:r>
            <a:r>
              <a:rPr lang="en-US" sz="2400" b="1" dirty="0" smtClean="0">
                <a:solidFill>
                  <a:schemeClr val="accent2"/>
                </a:solidFill>
              </a:rPr>
              <a:t>rrow (AOA)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0258" y="929935"/>
            <a:ext cx="724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Fundamentals for developing a project network by AOA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1523249"/>
            <a:ext cx="6966857" cy="497915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/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What  is a project network?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438"/>
            <a:ext cx="10515600" cy="4351338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Project network </a:t>
            </a:r>
            <a:r>
              <a:rPr lang="en-US" b="1" dirty="0" smtClean="0">
                <a:solidFill>
                  <a:srgbClr val="0000CC"/>
                </a:solidFill>
              </a:rPr>
              <a:t>is a </a:t>
            </a:r>
            <a:r>
              <a:rPr lang="en-US" b="1" dirty="0">
                <a:solidFill>
                  <a:srgbClr val="0000CC"/>
                </a:solidFill>
              </a:rPr>
              <a:t>flow chart that graphically depicts the sequence, interdependencies, and start and finish times of the </a:t>
            </a:r>
            <a:r>
              <a:rPr lang="en-US" b="1" dirty="0" smtClean="0">
                <a:solidFill>
                  <a:srgbClr val="C00000"/>
                </a:solidFill>
              </a:rPr>
              <a:t>project activities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Project </a:t>
            </a:r>
            <a:r>
              <a:rPr lang="en-US" b="1" dirty="0">
                <a:solidFill>
                  <a:srgbClr val="C00000"/>
                </a:solidFill>
              </a:rPr>
              <a:t>activities </a:t>
            </a:r>
            <a:r>
              <a:rPr lang="en-US" b="1" dirty="0">
                <a:solidFill>
                  <a:srgbClr val="0000CC"/>
                </a:solidFill>
              </a:rPr>
              <a:t>are the individual actions </a:t>
            </a:r>
            <a:r>
              <a:rPr lang="en-US" b="1" dirty="0" smtClean="0">
                <a:solidFill>
                  <a:srgbClr val="0000CC"/>
                </a:solidFill>
              </a:rPr>
              <a:t>that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>
                <a:solidFill>
                  <a:srgbClr val="0000CC"/>
                </a:solidFill>
              </a:rPr>
              <a:t>must </a:t>
            </a:r>
            <a:r>
              <a:rPr lang="en-US" b="1" smtClean="0">
                <a:solidFill>
                  <a:srgbClr val="0000CC"/>
                </a:solidFill>
              </a:rPr>
              <a:t>be completed </a:t>
            </a:r>
            <a:r>
              <a:rPr lang="en-US" b="1" dirty="0">
                <a:solidFill>
                  <a:srgbClr val="0000CC"/>
                </a:solidFill>
              </a:rPr>
              <a:t>to achieve project success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Activity – on – Arrow (AOA)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0258" y="929935"/>
            <a:ext cx="724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Fundamentals for developing a project network by AOA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57" y="1669143"/>
            <a:ext cx="6995885" cy="448491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41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Activity – on – Arrow (AOA)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0258" y="929935"/>
            <a:ext cx="724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CC"/>
                </a:solidFill>
              </a:rPr>
              <a:t>Network information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42" y="1770743"/>
            <a:ext cx="10294257" cy="426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8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Activity – on – Arrow (AOA)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6" y="1465944"/>
            <a:ext cx="10352313" cy="354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91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How to Compute a project time?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>
            <a:normAutofit/>
          </a:bodyPr>
          <a:lstStyle/>
          <a:p>
            <a:pPr lvl="6"/>
            <a:r>
              <a:rPr lang="en-US" sz="2400" b="1" dirty="0" smtClean="0">
                <a:solidFill>
                  <a:srgbClr val="0000CC"/>
                </a:solidFill>
              </a:rPr>
              <a:t>Network computation process</a:t>
            </a:r>
          </a:p>
          <a:p>
            <a:pPr lvl="6"/>
            <a:r>
              <a:rPr lang="en-US" sz="2400" b="1" dirty="0" smtClean="0">
                <a:solidFill>
                  <a:srgbClr val="0000CC"/>
                </a:solidFill>
              </a:rPr>
              <a:t>AON case</a:t>
            </a:r>
          </a:p>
          <a:p>
            <a:pPr lvl="6"/>
            <a:r>
              <a:rPr lang="en-US" sz="2400" b="1" dirty="0" smtClean="0">
                <a:solidFill>
                  <a:srgbClr val="0000CC"/>
                </a:solidFill>
              </a:rPr>
              <a:t>AOA case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8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Network computation process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3086"/>
            <a:ext cx="10515600" cy="5073877"/>
          </a:xfrm>
        </p:spPr>
        <p:txBody>
          <a:bodyPr>
            <a:normAutofit/>
          </a:bodyPr>
          <a:lstStyle/>
          <a:p>
            <a:pPr lvl="7"/>
            <a:r>
              <a:rPr lang="en-US" sz="2400" b="1" dirty="0">
                <a:solidFill>
                  <a:srgbClr val="0000CC"/>
                </a:solidFill>
              </a:rPr>
              <a:t>Forward Pass </a:t>
            </a:r>
            <a:r>
              <a:rPr lang="en-US" sz="2400" b="1" dirty="0" smtClean="0">
                <a:solidFill>
                  <a:srgbClr val="0000CC"/>
                </a:solidFill>
              </a:rPr>
              <a:t>Computation</a:t>
            </a:r>
          </a:p>
          <a:p>
            <a:pPr lvl="7"/>
            <a:r>
              <a:rPr lang="en-US" sz="2400" b="1" dirty="0">
                <a:solidFill>
                  <a:srgbClr val="0000CC"/>
                </a:solidFill>
              </a:rPr>
              <a:t>Backward Pass </a:t>
            </a:r>
            <a:r>
              <a:rPr lang="en-US" sz="2400" b="1" dirty="0" smtClean="0">
                <a:solidFill>
                  <a:srgbClr val="0000CC"/>
                </a:solidFill>
              </a:rPr>
              <a:t>Computation</a:t>
            </a:r>
          </a:p>
          <a:p>
            <a:pPr lvl="7"/>
            <a:r>
              <a:rPr lang="en-US" sz="2400" b="1" dirty="0" smtClean="0">
                <a:solidFill>
                  <a:srgbClr val="0000CC"/>
                </a:solidFill>
              </a:rPr>
              <a:t>Determining slack time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9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Forward Pass Computation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629"/>
            <a:ext cx="10515600" cy="503033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Start from the left and go to the right of the network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Add </a:t>
            </a:r>
            <a:r>
              <a:rPr lang="en-US" sz="2400" b="1" dirty="0">
                <a:solidFill>
                  <a:srgbClr val="0000CC"/>
                </a:solidFill>
              </a:rPr>
              <a:t>activity times along each path in the network (ES + Duration = EF).</a:t>
            </a:r>
          </a:p>
          <a:p>
            <a:r>
              <a:rPr lang="en-US" sz="2400" b="1" dirty="0">
                <a:solidFill>
                  <a:srgbClr val="0000CC"/>
                </a:solidFill>
              </a:rPr>
              <a:t>Carry the early finish (EF) to the next activity where it becomes its early start (ES) </a:t>
            </a:r>
            <a:r>
              <a:rPr lang="en-US" sz="2400" b="1" dirty="0" smtClean="0">
                <a:solidFill>
                  <a:srgbClr val="0000CC"/>
                </a:solidFill>
              </a:rPr>
              <a:t>unless the </a:t>
            </a:r>
            <a:r>
              <a:rPr lang="en-US" sz="2400" b="1" dirty="0">
                <a:solidFill>
                  <a:srgbClr val="0000CC"/>
                </a:solidFill>
              </a:rPr>
              <a:t>next succeeding activity is a merge activity, in which case the largest EF of all preceding activities is selected</a:t>
            </a:r>
            <a:r>
              <a:rPr lang="en-US" sz="2400" b="1" dirty="0" smtClean="0">
                <a:solidFill>
                  <a:srgbClr val="0000CC"/>
                </a:solidFill>
              </a:rPr>
              <a:t>.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Where:</a:t>
            </a:r>
          </a:p>
          <a:p>
            <a:pPr marL="914400" lvl="2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- ES (Early start): </a:t>
            </a:r>
            <a:r>
              <a:rPr lang="en-US" sz="2400" b="1" dirty="0" smtClean="0">
                <a:solidFill>
                  <a:srgbClr val="0000CC"/>
                </a:solidFill>
              </a:rPr>
              <a:t>	How </a:t>
            </a:r>
            <a:r>
              <a:rPr lang="en-US" sz="2400" b="1" dirty="0">
                <a:solidFill>
                  <a:srgbClr val="0000CC"/>
                </a:solidFill>
              </a:rPr>
              <a:t>soon can the activity </a:t>
            </a:r>
            <a:r>
              <a:rPr lang="en-US" sz="2400" b="1" dirty="0" smtClean="0">
                <a:solidFill>
                  <a:srgbClr val="0000CC"/>
                </a:solidFill>
              </a:rPr>
              <a:t>start?</a:t>
            </a:r>
            <a:endParaRPr lang="en-US" sz="2400" b="1" dirty="0">
              <a:solidFill>
                <a:srgbClr val="0000CC"/>
              </a:solidFill>
            </a:endParaRPr>
          </a:p>
          <a:p>
            <a:pPr marL="914400" lvl="2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- EF (Early finish): </a:t>
            </a:r>
            <a:r>
              <a:rPr lang="en-US" sz="2400" b="1" dirty="0" smtClean="0">
                <a:solidFill>
                  <a:srgbClr val="0000CC"/>
                </a:solidFill>
              </a:rPr>
              <a:t>	How </a:t>
            </a:r>
            <a:r>
              <a:rPr lang="en-US" sz="2400" b="1" dirty="0">
                <a:solidFill>
                  <a:srgbClr val="0000CC"/>
                </a:solidFill>
              </a:rPr>
              <a:t>soon can the activity </a:t>
            </a:r>
            <a:r>
              <a:rPr lang="en-US" sz="2400" b="1" dirty="0" smtClean="0">
                <a:solidFill>
                  <a:srgbClr val="0000CC"/>
                </a:solidFill>
              </a:rPr>
              <a:t>finish?</a:t>
            </a:r>
            <a:endParaRPr lang="en-US" sz="2400" b="1" dirty="0">
              <a:solidFill>
                <a:srgbClr val="0000CC"/>
              </a:solidFill>
            </a:endParaRPr>
          </a:p>
          <a:p>
            <a:pPr marL="914400" lvl="2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- ET (Expected time): </a:t>
            </a:r>
            <a:r>
              <a:rPr lang="en-US" sz="2400" b="1" dirty="0" smtClean="0">
                <a:solidFill>
                  <a:srgbClr val="0000CC"/>
                </a:solidFill>
              </a:rPr>
              <a:t>	How </a:t>
            </a:r>
            <a:r>
              <a:rPr lang="en-US" sz="2400" b="1" dirty="0">
                <a:solidFill>
                  <a:srgbClr val="0000CC"/>
                </a:solidFill>
              </a:rPr>
              <a:t>soon can the project </a:t>
            </a:r>
            <a:r>
              <a:rPr lang="en-US" sz="2400" b="1" dirty="0" smtClean="0">
                <a:solidFill>
                  <a:srgbClr val="0000CC"/>
                </a:solidFill>
              </a:rPr>
              <a:t>finish?</a:t>
            </a:r>
            <a:endParaRPr lang="en-US" sz="24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4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Backward Pass Computation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629"/>
            <a:ext cx="10515600" cy="503033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0000CC"/>
                </a:solidFill>
              </a:rPr>
              <a:t>Start from the right and go back to the left of the network</a:t>
            </a:r>
          </a:p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0000CC"/>
                </a:solidFill>
              </a:rPr>
              <a:t>Subtract </a:t>
            </a:r>
            <a:r>
              <a:rPr lang="en-US" sz="2400" b="1" dirty="0">
                <a:solidFill>
                  <a:srgbClr val="0000CC"/>
                </a:solidFill>
              </a:rPr>
              <a:t>activity times along each path in the network (LF - Duration = LS).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00CC"/>
                </a:solidFill>
              </a:rPr>
              <a:t>Carry the late start (LS) to the next activity where it becomes its late finish (LF) </a:t>
            </a:r>
            <a:r>
              <a:rPr lang="en-US" sz="2400" b="1" i="1" dirty="0" smtClean="0">
                <a:solidFill>
                  <a:srgbClr val="0000CC"/>
                </a:solidFill>
              </a:rPr>
              <a:t>unless </a:t>
            </a:r>
            <a:r>
              <a:rPr lang="en-US" sz="2400" b="1" dirty="0">
                <a:solidFill>
                  <a:srgbClr val="0000CC"/>
                </a:solidFill>
              </a:rPr>
              <a:t>t</a:t>
            </a:r>
            <a:r>
              <a:rPr lang="en-US" sz="2400" b="1" dirty="0" smtClean="0">
                <a:solidFill>
                  <a:srgbClr val="0000CC"/>
                </a:solidFill>
              </a:rPr>
              <a:t>he </a:t>
            </a:r>
            <a:r>
              <a:rPr lang="en-US" sz="2400" b="1" dirty="0">
                <a:solidFill>
                  <a:srgbClr val="0000CC"/>
                </a:solidFill>
              </a:rPr>
              <a:t>next succeeding activity is a burst activity, in which case the smallest LF of all </a:t>
            </a:r>
            <a:r>
              <a:rPr lang="en-US" sz="2400" b="1" dirty="0" smtClean="0">
                <a:solidFill>
                  <a:srgbClr val="0000CC"/>
                </a:solidFill>
              </a:rPr>
              <a:t>preceding </a:t>
            </a:r>
            <a:r>
              <a:rPr lang="en-US" sz="2400" b="1" dirty="0">
                <a:solidFill>
                  <a:srgbClr val="0000CC"/>
                </a:solidFill>
              </a:rPr>
              <a:t>activities is </a:t>
            </a:r>
            <a:r>
              <a:rPr lang="en-US" sz="2400" b="1" dirty="0" smtClean="0">
                <a:solidFill>
                  <a:srgbClr val="0000CC"/>
                </a:solidFill>
              </a:rPr>
              <a:t>selected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Where:</a:t>
            </a:r>
          </a:p>
          <a:p>
            <a:pPr marL="1828800" lvl="4" indent="0"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- LS (Late start):</a:t>
            </a:r>
            <a:r>
              <a:rPr lang="en-US" sz="2400" b="1" dirty="0" smtClean="0">
                <a:solidFill>
                  <a:srgbClr val="0000CC"/>
                </a:solidFill>
              </a:rPr>
              <a:t>		How </a:t>
            </a:r>
            <a:r>
              <a:rPr lang="en-US" sz="2400" b="1" dirty="0">
                <a:solidFill>
                  <a:srgbClr val="0000CC"/>
                </a:solidFill>
              </a:rPr>
              <a:t>late can the activity </a:t>
            </a:r>
            <a:r>
              <a:rPr lang="en-US" sz="2400" b="1" dirty="0" smtClean="0">
                <a:solidFill>
                  <a:srgbClr val="0000CC"/>
                </a:solidFill>
              </a:rPr>
              <a:t>start?</a:t>
            </a:r>
            <a:endParaRPr lang="en-US" sz="2400" b="1" dirty="0">
              <a:solidFill>
                <a:srgbClr val="0000CC"/>
              </a:solidFill>
            </a:endParaRPr>
          </a:p>
          <a:p>
            <a:pPr marL="1828800" lvl="4" indent="0"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- LF (Late finish): </a:t>
            </a:r>
            <a:r>
              <a:rPr lang="en-US" sz="2400" b="1" dirty="0" smtClean="0">
                <a:solidFill>
                  <a:srgbClr val="0000CC"/>
                </a:solidFill>
              </a:rPr>
              <a:t>		How </a:t>
            </a:r>
            <a:r>
              <a:rPr lang="en-US" sz="2400" b="1" dirty="0">
                <a:solidFill>
                  <a:srgbClr val="0000CC"/>
                </a:solidFill>
              </a:rPr>
              <a:t>late can the activity </a:t>
            </a:r>
            <a:r>
              <a:rPr lang="en-US" sz="2400" b="1" dirty="0" smtClean="0">
                <a:solidFill>
                  <a:srgbClr val="0000CC"/>
                </a:solidFill>
              </a:rPr>
              <a:t>finish?</a:t>
            </a:r>
            <a:endParaRPr lang="en-US" sz="2400" b="1" dirty="0">
              <a:solidFill>
                <a:srgbClr val="0000CC"/>
              </a:solidFill>
            </a:endParaRPr>
          </a:p>
          <a:p>
            <a:pPr lvl="4">
              <a:spcBef>
                <a:spcPct val="50000"/>
              </a:spcBef>
              <a:buFontTx/>
              <a:buChar char="-"/>
            </a:pPr>
            <a:r>
              <a:rPr lang="en-US" sz="2400" b="1" dirty="0" smtClean="0">
                <a:solidFill>
                  <a:srgbClr val="00B050"/>
                </a:solidFill>
              </a:rPr>
              <a:t>SL (Slack time or flow): </a:t>
            </a:r>
            <a:r>
              <a:rPr lang="en-US" sz="2400" b="1" dirty="0" smtClean="0">
                <a:solidFill>
                  <a:srgbClr val="0000CC"/>
                </a:solidFill>
              </a:rPr>
              <a:t>	How </a:t>
            </a:r>
            <a:r>
              <a:rPr lang="en-US" sz="2400" b="1" dirty="0">
                <a:solidFill>
                  <a:srgbClr val="0000CC"/>
                </a:solidFill>
              </a:rPr>
              <a:t>long can it be </a:t>
            </a:r>
            <a:r>
              <a:rPr lang="en-US" sz="2400" b="1" dirty="0" smtClean="0">
                <a:solidFill>
                  <a:srgbClr val="0000CC"/>
                </a:solidFill>
              </a:rPr>
              <a:t>delayed?</a:t>
            </a:r>
          </a:p>
          <a:p>
            <a:pPr marL="0" indent="0">
              <a:spcBef>
                <a:spcPct val="50000"/>
              </a:spcBef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24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Backward Pass Computation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46629"/>
            <a:ext cx="10686143" cy="503033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B050"/>
                </a:solidFill>
              </a:rPr>
              <a:t>Free Slack (or Float)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	The </a:t>
            </a:r>
            <a:r>
              <a:rPr lang="en-US" sz="2400" b="1" dirty="0">
                <a:solidFill>
                  <a:srgbClr val="0000CC"/>
                </a:solidFill>
              </a:rPr>
              <a:t>amount of time an activity can be delayed without delaying </a:t>
            </a:r>
            <a:r>
              <a:rPr lang="en-US" sz="2400" b="1" dirty="0" smtClean="0">
                <a:solidFill>
                  <a:srgbClr val="0000CC"/>
                </a:solidFill>
              </a:rPr>
              <a:t>connected 	successor </a:t>
            </a:r>
            <a:r>
              <a:rPr lang="en-US" sz="2400" b="1" dirty="0">
                <a:solidFill>
                  <a:srgbClr val="0000CC"/>
                </a:solidFill>
              </a:rPr>
              <a:t>activities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B050"/>
                </a:solidFill>
              </a:rPr>
              <a:t>Total Slack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	The </a:t>
            </a:r>
            <a:r>
              <a:rPr lang="en-US" sz="2400" b="1" dirty="0">
                <a:solidFill>
                  <a:srgbClr val="0000CC"/>
                </a:solidFill>
              </a:rPr>
              <a:t>amount of time an activity can be delayed without delaying the entire </a:t>
            </a:r>
            <a:r>
              <a:rPr lang="en-US" sz="2400" b="1" dirty="0" smtClean="0">
                <a:solidFill>
                  <a:srgbClr val="0000CC"/>
                </a:solidFill>
              </a:rPr>
              <a:t>	project</a:t>
            </a:r>
            <a:endParaRPr lang="en-US" sz="2400" b="1" dirty="0">
              <a:solidFill>
                <a:srgbClr val="0000CC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B050"/>
                </a:solidFill>
              </a:rPr>
              <a:t>The critical path </a:t>
            </a:r>
            <a:r>
              <a:rPr lang="en-US" sz="2400" b="1" dirty="0">
                <a:solidFill>
                  <a:srgbClr val="0000CC"/>
                </a:solidFill>
              </a:rPr>
              <a:t>is the network path(s) that has (have) the least slack in common.</a:t>
            </a:r>
          </a:p>
          <a:p>
            <a:pPr marL="0" indent="0">
              <a:spcBef>
                <a:spcPct val="50000"/>
              </a:spcBef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02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Activity – on – node (AON)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86" y="1640115"/>
            <a:ext cx="9666514" cy="40373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90258" y="929935"/>
            <a:ext cx="724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CC"/>
                </a:solidFill>
              </a:rPr>
              <a:t>Network information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Activity – on – node (AON)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314" y="1262743"/>
            <a:ext cx="9521371" cy="506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78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pPr lvl="8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What is a project network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5850"/>
            <a:ext cx="10515600" cy="509111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Activity - On </a:t>
            </a:r>
            <a:r>
              <a:rPr lang="en-US" sz="2400" b="1" dirty="0">
                <a:solidFill>
                  <a:srgbClr val="0000CC"/>
                </a:solidFill>
              </a:rPr>
              <a:t>-</a:t>
            </a:r>
            <a:r>
              <a:rPr lang="en-US" sz="2400" b="1" dirty="0" smtClean="0">
                <a:solidFill>
                  <a:srgbClr val="0000CC"/>
                </a:solidFill>
              </a:rPr>
              <a:t> Node</a:t>
            </a: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783" y="1621733"/>
            <a:ext cx="6352583" cy="42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2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Activity – on – node (AON)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0258" y="929935"/>
            <a:ext cx="724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CC"/>
                </a:solidFill>
              </a:rPr>
              <a:t>Forward pass computation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29" y="1825625"/>
            <a:ext cx="9637485" cy="454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98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Activity – on – node (AON)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0258" y="929935"/>
            <a:ext cx="724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CC"/>
                </a:solidFill>
              </a:rPr>
              <a:t>Backward pass computation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42" y="1625599"/>
            <a:ext cx="8998857" cy="4818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05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Activity – on – node (AON)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0258" y="929935"/>
            <a:ext cx="724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CC"/>
                </a:solidFill>
              </a:rPr>
              <a:t>Network with slack time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9" y="1825624"/>
            <a:ext cx="9855200" cy="469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09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Activity – on – node (AOA)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86" y="1640115"/>
            <a:ext cx="9666514" cy="40373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90258" y="929935"/>
            <a:ext cx="724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CC"/>
                </a:solidFill>
              </a:rPr>
              <a:t>Network information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8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Activity – on – node (AOA)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6" y="1465944"/>
            <a:ext cx="10352313" cy="354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9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Activity – on – node (AOA)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0258" y="929935"/>
            <a:ext cx="724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CC"/>
                </a:solidFill>
              </a:rPr>
              <a:t>Forward pass computation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3" y="1654629"/>
            <a:ext cx="9884228" cy="473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9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Activity – on – node (AOA)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0258" y="929935"/>
            <a:ext cx="724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CC"/>
                </a:solidFill>
              </a:rPr>
              <a:t>Backward pass computation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698171"/>
            <a:ext cx="9898742" cy="4542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6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Activity – on – node (AOA)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0258" y="929935"/>
            <a:ext cx="724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CC"/>
                </a:solidFill>
              </a:rPr>
              <a:t>Network with slack time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771" y="1611086"/>
            <a:ext cx="9811657" cy="471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Comparison of AON and AOA Methods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"/>
          <a:stretch>
            <a:fillRect/>
          </a:stretch>
        </p:blipFill>
        <p:spPr bwMode="auto">
          <a:xfrm>
            <a:off x="1778000" y="1306286"/>
            <a:ext cx="8636000" cy="520168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1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How to make the network close to reality?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46629"/>
            <a:ext cx="10686143" cy="503033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00B050"/>
                </a:solidFill>
              </a:rPr>
              <a:t>Laddering technique</a:t>
            </a:r>
            <a:endParaRPr lang="en-US" sz="2400" b="1" dirty="0">
              <a:solidFill>
                <a:srgbClr val="00B050"/>
              </a:solidFill>
            </a:endParaRP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>
                <a:solidFill>
                  <a:srgbClr val="0000CC"/>
                </a:solidFill>
              </a:rPr>
              <a:t>Activities are broken into segments so the following activity can begin sooner and not delay the work.</a:t>
            </a:r>
          </a:p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00B050"/>
                </a:solidFill>
              </a:rPr>
              <a:t>Lagging technique</a:t>
            </a:r>
            <a:endParaRPr lang="en-US" sz="2400" b="1" dirty="0">
              <a:solidFill>
                <a:srgbClr val="00B050"/>
              </a:solidFill>
            </a:endParaRP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>
                <a:solidFill>
                  <a:srgbClr val="0000CC"/>
                </a:solidFill>
              </a:rPr>
              <a:t>The minimum amount of time a dependent activity must be delayed to begin or end</a:t>
            </a:r>
          </a:p>
          <a:p>
            <a:pPr lvl="1">
              <a:spcBef>
                <a:spcPct val="50000"/>
              </a:spcBef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Lengthy </a:t>
            </a:r>
            <a:r>
              <a:rPr lang="en-US" b="1" dirty="0">
                <a:solidFill>
                  <a:srgbClr val="0000CC"/>
                </a:solidFill>
              </a:rPr>
              <a:t>activities are broken down to reduce the delay in the start </a:t>
            </a:r>
            <a:r>
              <a:rPr lang="en-US" b="1" dirty="0" smtClean="0">
                <a:solidFill>
                  <a:srgbClr val="0000CC"/>
                </a:solidFill>
              </a:rPr>
              <a:t>of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  </a:t>
            </a:r>
            <a:r>
              <a:rPr lang="en-US" b="1" dirty="0">
                <a:solidFill>
                  <a:srgbClr val="0000CC"/>
                </a:solidFill>
              </a:rPr>
              <a:t>successor activities.</a:t>
            </a:r>
          </a:p>
          <a:p>
            <a:pPr lvl="1">
              <a:spcBef>
                <a:spcPct val="50000"/>
              </a:spcBef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Lags </a:t>
            </a:r>
            <a:r>
              <a:rPr lang="en-US" b="1" dirty="0">
                <a:solidFill>
                  <a:srgbClr val="0000CC"/>
                </a:solidFill>
              </a:rPr>
              <a:t>can be used to constrain finish-to-start, start-to-start, finish-to-finish, </a:t>
            </a:r>
            <a:endParaRPr lang="en-US" b="1" dirty="0" smtClean="0">
              <a:solidFill>
                <a:srgbClr val="0000CC"/>
              </a:solidFill>
            </a:endParaRPr>
          </a:p>
          <a:p>
            <a:pPr marL="457200" lvl="1" indent="0">
              <a:spcBef>
                <a:spcPct val="50000"/>
              </a:spcBef>
              <a:buNone/>
            </a:pP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  start-to-finish</a:t>
            </a:r>
            <a:r>
              <a:rPr lang="en-US" b="1" dirty="0">
                <a:solidFill>
                  <a:srgbClr val="0000CC"/>
                </a:solidFill>
              </a:rPr>
              <a:t>, or combination relationships.</a:t>
            </a:r>
          </a:p>
          <a:p>
            <a:pPr marL="0" indent="0">
              <a:spcBef>
                <a:spcPct val="50000"/>
              </a:spcBef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pPr lvl="8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What is a project network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5850"/>
            <a:ext cx="10515600" cy="509111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Activity - On </a:t>
            </a:r>
            <a:r>
              <a:rPr lang="en-US" sz="2400" b="1" dirty="0">
                <a:solidFill>
                  <a:srgbClr val="0000CC"/>
                </a:solidFill>
              </a:rPr>
              <a:t>-</a:t>
            </a:r>
            <a:r>
              <a:rPr lang="en-US" sz="2400" b="1" dirty="0" smtClean="0">
                <a:solidFill>
                  <a:srgbClr val="0000CC"/>
                </a:solidFill>
              </a:rPr>
              <a:t> Arrow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95763" y="2324101"/>
            <a:ext cx="485775" cy="4572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53112" y="4452938"/>
            <a:ext cx="485775" cy="4572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200150" y="2074256"/>
            <a:ext cx="9697356" cy="3109426"/>
            <a:chOff x="1200150" y="2074256"/>
            <a:chExt cx="9697356" cy="3109426"/>
          </a:xfrm>
        </p:grpSpPr>
        <p:sp>
          <p:nvSpPr>
            <p:cNvPr id="5" name="Oval 4"/>
            <p:cNvSpPr/>
            <p:nvPr/>
          </p:nvSpPr>
          <p:spPr>
            <a:xfrm>
              <a:off x="1200150" y="3414713"/>
              <a:ext cx="485775" cy="4572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09862" y="3414713"/>
              <a:ext cx="485775" cy="4572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168247" y="4452938"/>
              <a:ext cx="485775" cy="4572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957035" y="2319303"/>
              <a:ext cx="485775" cy="5407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196138" y="3402806"/>
              <a:ext cx="485775" cy="4572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734425" y="3402806"/>
              <a:ext cx="485775" cy="4572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5" idx="6"/>
              <a:endCxn id="6" idx="2"/>
            </p:cNvCxnSpPr>
            <p:nvPr/>
          </p:nvCxnSpPr>
          <p:spPr>
            <a:xfrm>
              <a:off x="1685925" y="3643313"/>
              <a:ext cx="10239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7"/>
              <a:endCxn id="7" idx="3"/>
            </p:cNvCxnSpPr>
            <p:nvPr/>
          </p:nvCxnSpPr>
          <p:spPr>
            <a:xfrm flipV="1">
              <a:off x="3124497" y="2714346"/>
              <a:ext cx="1142406" cy="7673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  <a:endCxn id="8" idx="2"/>
            </p:cNvCxnSpPr>
            <p:nvPr/>
          </p:nvCxnSpPr>
          <p:spPr>
            <a:xfrm>
              <a:off x="3124497" y="3804958"/>
              <a:ext cx="1043750" cy="8765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6"/>
              <a:endCxn id="11" idx="2"/>
            </p:cNvCxnSpPr>
            <p:nvPr/>
          </p:nvCxnSpPr>
          <p:spPr>
            <a:xfrm flipV="1">
              <a:off x="3195637" y="3631406"/>
              <a:ext cx="4000501" cy="119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681538" y="2610328"/>
              <a:ext cx="2585740" cy="9170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681538" y="4722017"/>
              <a:ext cx="1206275" cy="193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6"/>
              <a:endCxn id="12" idx="1"/>
            </p:cNvCxnSpPr>
            <p:nvPr/>
          </p:nvCxnSpPr>
          <p:spPr>
            <a:xfrm>
              <a:off x="7442810" y="2589685"/>
              <a:ext cx="1362755" cy="880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323308" y="3719179"/>
              <a:ext cx="928391" cy="8821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1" idx="6"/>
              <a:endCxn id="12" idx="2"/>
            </p:cNvCxnSpPr>
            <p:nvPr/>
          </p:nvCxnSpPr>
          <p:spPr>
            <a:xfrm>
              <a:off x="7681913" y="3631406"/>
              <a:ext cx="10525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959429" y="3033486"/>
              <a:ext cx="583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</a:rPr>
                <a:t>A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27262" y="2689494"/>
              <a:ext cx="583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27262" y="4035280"/>
              <a:ext cx="583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12251" y="2074256"/>
              <a:ext cx="583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16817" y="4722017"/>
              <a:ext cx="583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F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04241" y="2764928"/>
              <a:ext cx="583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G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82925" y="4119066"/>
              <a:ext cx="583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H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16295" y="3112635"/>
              <a:ext cx="583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</a:rPr>
                <a:t>K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16817" y="3169741"/>
              <a:ext cx="583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10411731" y="3415022"/>
              <a:ext cx="485775" cy="4572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12" idx="6"/>
              <a:endCxn id="72" idx="2"/>
            </p:cNvCxnSpPr>
            <p:nvPr/>
          </p:nvCxnSpPr>
          <p:spPr>
            <a:xfrm>
              <a:off x="9220200" y="3631406"/>
              <a:ext cx="1191531" cy="122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9495063" y="3238928"/>
              <a:ext cx="583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L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883876" y="2530203"/>
              <a:ext cx="583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</a:rPr>
                <a:t>I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84" name="Straight Arrow Connector 83"/>
            <p:cNvCxnSpPr>
              <a:stCxn id="7" idx="6"/>
            </p:cNvCxnSpPr>
            <p:nvPr/>
          </p:nvCxnSpPr>
          <p:spPr>
            <a:xfrm flipV="1">
              <a:off x="4681538" y="2530203"/>
              <a:ext cx="2275497" cy="224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69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Laddering technique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46629"/>
            <a:ext cx="10686143" cy="503033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endParaRPr lang="en-US" b="1" dirty="0">
              <a:solidFill>
                <a:srgbClr val="0000CC"/>
              </a:solidFill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86" y="1451429"/>
            <a:ext cx="9942285" cy="307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55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Lagging technique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9543"/>
            <a:ext cx="10686143" cy="503033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endParaRPr lang="en-US" b="1" dirty="0">
              <a:solidFill>
                <a:srgbClr val="0000CC"/>
              </a:solidFill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1" y="1306285"/>
            <a:ext cx="7402286" cy="487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97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Lagging technique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46629"/>
            <a:ext cx="10686143" cy="503033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endParaRPr lang="en-US" b="1" dirty="0">
              <a:solidFill>
                <a:srgbClr val="0000CC"/>
              </a:solidFill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392" y="914626"/>
            <a:ext cx="9578294" cy="58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57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760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Key Terms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4604657" cy="286232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square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0000CC"/>
                </a:solidFill>
              </a:rPr>
              <a:t>Activity</a:t>
            </a:r>
            <a:endParaRPr lang="en-US" sz="2400" b="1" i="1" dirty="0">
              <a:solidFill>
                <a:srgbClr val="0000CC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0000CC"/>
                </a:solidFill>
              </a:rPr>
              <a:t>Activity-on-arrow (AOA)</a:t>
            </a:r>
            <a:endParaRPr lang="en-US" sz="2400" b="1" i="1" dirty="0">
              <a:solidFill>
                <a:srgbClr val="0000CC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0000CC"/>
                </a:solidFill>
              </a:rPr>
              <a:t>Activity-on-node (AON)</a:t>
            </a:r>
            <a:endParaRPr lang="en-US" sz="2400" b="1" i="1" dirty="0">
              <a:solidFill>
                <a:srgbClr val="0000CC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0000CC"/>
                </a:solidFill>
              </a:rPr>
              <a:t>Burst activity</a:t>
            </a:r>
            <a:endParaRPr lang="en-US" sz="2400" b="1" i="1" dirty="0">
              <a:solidFill>
                <a:srgbClr val="0000CC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0000CC"/>
                </a:solidFill>
              </a:rPr>
              <a:t>Concurrent engineering</a:t>
            </a:r>
            <a:endParaRPr lang="en-US" sz="2400" b="1" i="1" dirty="0">
              <a:solidFill>
                <a:srgbClr val="0000CC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0000CC"/>
                </a:solidFill>
              </a:rPr>
              <a:t>Critical path</a:t>
            </a:r>
            <a:endParaRPr lang="en-US" sz="2400" b="1" i="1" dirty="0">
              <a:solidFill>
                <a:srgbClr val="0000CC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0000CC"/>
                </a:solidFill>
              </a:rPr>
              <a:t>Early and late times</a:t>
            </a:r>
            <a:endParaRPr lang="en-US" sz="2400" b="1" i="1" dirty="0">
              <a:solidFill>
                <a:srgbClr val="0000CC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13438" y="1694686"/>
            <a:ext cx="4572000" cy="3124200"/>
          </a:xfrm>
          <a:prstGeom prst="rect">
            <a:avLst/>
          </a:prstGeom>
          <a:solidFill>
            <a:schemeClr val="bg1"/>
          </a:solidFill>
          <a:ln w="38100" cmpd="dbl" algn="ctr">
            <a:solidFill>
              <a:schemeClr val="bg1"/>
            </a:solidFill>
            <a:miter lim="800000"/>
            <a:headEnd/>
            <a:tailEnd/>
          </a:ln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0000CC"/>
                </a:solidFill>
              </a:rPr>
              <a:t>Gantt chart</a:t>
            </a:r>
          </a:p>
          <a:p>
            <a:pPr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0000CC"/>
                </a:solidFill>
              </a:rPr>
              <a:t>Hammock activity</a:t>
            </a:r>
          </a:p>
          <a:p>
            <a:pPr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0000CC"/>
                </a:solidFill>
              </a:rPr>
              <a:t>Lag relationship</a:t>
            </a:r>
          </a:p>
          <a:p>
            <a:pPr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0000CC"/>
                </a:solidFill>
              </a:rPr>
              <a:t>Merge activity</a:t>
            </a:r>
          </a:p>
          <a:p>
            <a:pPr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0000CC"/>
                </a:solidFill>
              </a:rPr>
              <a:t>Network sensitivity</a:t>
            </a:r>
          </a:p>
          <a:p>
            <a:pPr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0000CC"/>
                </a:solidFill>
              </a:rPr>
              <a:t>Parallel activity</a:t>
            </a:r>
          </a:p>
          <a:p>
            <a:pPr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0000CC"/>
                </a:solidFill>
              </a:rPr>
              <a:t>Slack/float—total and free</a:t>
            </a:r>
          </a:p>
        </p:txBody>
      </p:sp>
    </p:spTree>
    <p:extLst>
      <p:ext uri="{BB962C8B-B14F-4D97-AF65-F5344CB8AC3E}">
        <p14:creationId xmlns:p14="http://schemas.microsoft.com/office/powerpoint/2010/main" val="212884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5" y="365125"/>
            <a:ext cx="10029826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You are required to develop a project network and compute the project time using two approaches: AON and AOA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742830"/>
              </p:ext>
            </p:extLst>
          </p:nvPr>
        </p:nvGraphicFramePr>
        <p:xfrm>
          <a:off x="838197" y="1900238"/>
          <a:ext cx="10515606" cy="4309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4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8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5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Activity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Preceding</a:t>
                      </a:r>
                      <a:endParaRPr lang="vi-VN" sz="24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 </a:t>
                      </a:r>
                      <a:endParaRPr lang="vi-VN" sz="24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activity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Activity </a:t>
                      </a:r>
                      <a:r>
                        <a:rPr lang="en-US" sz="2400" dirty="0">
                          <a:effectLst/>
                        </a:rPr>
                        <a:t>time </a:t>
                      </a:r>
                      <a:endParaRPr lang="vi-VN" sz="24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4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(</a:t>
                      </a:r>
                      <a:r>
                        <a:rPr lang="en-US" sz="2400" dirty="0">
                          <a:effectLst/>
                        </a:rPr>
                        <a:t>Week)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 defTabSz="914400" rtl="0" eaLnBrk="1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Workforce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 defTabSz="914400" rtl="0" eaLnBrk="1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(Persons/week)</a:t>
                      </a: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Machine      </a:t>
                      </a: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(Unit/week)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rgbClr val="0000CC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0000CC"/>
                          </a:solidFill>
                          <a:effectLst/>
                        </a:rPr>
                        <a:t>None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rgbClr val="0000CC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0000CC"/>
                          </a:solidFill>
                          <a:effectLst/>
                        </a:rPr>
                        <a:t>2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400" b="1" dirty="0" smtClean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400" b="1" dirty="0" smtClean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B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rgbClr val="0000CC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0000CC"/>
                          </a:solidFill>
                          <a:effectLst/>
                        </a:rPr>
                        <a:t>None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rgbClr val="0000CC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400" b="1" dirty="0" smtClean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400" b="1" dirty="0" smtClean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rgbClr val="0000CC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0000CC"/>
                          </a:solidFill>
                          <a:effectLst/>
                        </a:rPr>
                        <a:t>None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rgbClr val="0000CC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0000CC"/>
                          </a:solidFill>
                          <a:effectLst/>
                        </a:rPr>
                        <a:t>3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400" b="1" dirty="0" smtClean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400" b="1" dirty="0" smtClean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rgbClr val="0000CC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0000CC"/>
                          </a:solidFill>
                          <a:effectLst/>
                        </a:rPr>
                        <a:t>A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rgbClr val="0000CC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0000CC"/>
                          </a:solidFill>
                          <a:effectLst/>
                        </a:rPr>
                        <a:t>2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400" b="1" dirty="0" smtClean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400" b="1" dirty="0" smtClean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rgbClr val="0000CC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0000CC"/>
                          </a:solidFill>
                          <a:effectLst/>
                        </a:rPr>
                        <a:t>B</a:t>
                      </a:r>
                      <a:r>
                        <a:rPr lang="en-US" sz="2400" b="1" dirty="0">
                          <a:solidFill>
                            <a:srgbClr val="0000CC"/>
                          </a:solidFill>
                          <a:effectLst/>
                        </a:rPr>
                        <a:t>, D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rgbClr val="0000CC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0000CC"/>
                          </a:solidFill>
                          <a:effectLst/>
                        </a:rPr>
                        <a:t>4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400" b="1" dirty="0" smtClean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400" b="1" dirty="0" smtClean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rgbClr val="0000CC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0000CC"/>
                          </a:solidFill>
                          <a:effectLst/>
                        </a:rPr>
                        <a:t>B</a:t>
                      </a:r>
                      <a:r>
                        <a:rPr lang="en-US" sz="2400" b="1" dirty="0">
                          <a:solidFill>
                            <a:srgbClr val="0000CC"/>
                          </a:solidFill>
                          <a:effectLst/>
                        </a:rPr>
                        <a:t>, D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rgbClr val="0000CC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0000CC"/>
                          </a:solidFill>
                          <a:effectLst/>
                        </a:rPr>
                        <a:t>5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400" b="1" dirty="0" smtClean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400" b="1" dirty="0" smtClean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400" b="1" dirty="0" smtClean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rgbClr val="0000CC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solidFill>
                            <a:srgbClr val="0000CC"/>
                          </a:solidFill>
                          <a:effectLst/>
                        </a:rPr>
                        <a:t>C, E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rgbClr val="0000CC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0000CC"/>
                          </a:solidFill>
                          <a:effectLst/>
                        </a:rPr>
                        <a:t>6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400" b="1" dirty="0" smtClean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400" b="1" dirty="0" smtClean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5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875" y="0"/>
            <a:ext cx="10029826" cy="118735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You are required to develop a project network and compute the project time using two approaches: AON and AOA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307655"/>
              </p:ext>
            </p:extLst>
          </p:nvPr>
        </p:nvGraphicFramePr>
        <p:xfrm>
          <a:off x="1596786" y="1255595"/>
          <a:ext cx="9184944" cy="5227092"/>
        </p:xfrm>
        <a:graphic>
          <a:graphicData uri="http://schemas.openxmlformats.org/drawingml/2006/table">
            <a:tbl>
              <a:tblPr/>
              <a:tblGrid>
                <a:gridCol w="574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4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40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40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40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40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40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40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740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740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605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1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800" b="1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654"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1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1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654"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1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1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6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800" b="1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800" b="1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6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800" b="1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3316406" y="2224585"/>
            <a:ext cx="5704764" cy="3548418"/>
            <a:chOff x="3316406" y="2224585"/>
            <a:chExt cx="5704764" cy="354841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316406" y="2224585"/>
              <a:ext cx="600501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609230" y="2224585"/>
              <a:ext cx="117370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316406" y="2456597"/>
              <a:ext cx="3466531" cy="156949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316406" y="4026090"/>
              <a:ext cx="346653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609230" y="2224585"/>
              <a:ext cx="1173707" cy="162408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8488907" y="4026090"/>
              <a:ext cx="532263" cy="125559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16406" y="5718412"/>
              <a:ext cx="5704764" cy="54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70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875" y="0"/>
            <a:ext cx="10029826" cy="118735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You are required to develop a project network and compute the project time using two approaches: AON and AOA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317009" y="1351236"/>
            <a:ext cx="8962029" cy="3981550"/>
            <a:chOff x="1317009" y="1351236"/>
            <a:chExt cx="8962029" cy="3981550"/>
          </a:xfrm>
        </p:grpSpPr>
        <p:sp>
          <p:nvSpPr>
            <p:cNvPr id="4" name="Oval 3"/>
            <p:cNvSpPr/>
            <p:nvPr/>
          </p:nvSpPr>
          <p:spPr>
            <a:xfrm>
              <a:off x="1733266" y="4230806"/>
              <a:ext cx="409432" cy="382137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37045" y="2135875"/>
              <a:ext cx="409432" cy="382137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11505" y="2135874"/>
              <a:ext cx="409432" cy="382137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140054" y="4230806"/>
              <a:ext cx="409432" cy="382137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9869606" y="4230805"/>
              <a:ext cx="409432" cy="382137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4" idx="7"/>
              <a:endCxn id="14" idx="3"/>
            </p:cNvCxnSpPr>
            <p:nvPr/>
          </p:nvCxnSpPr>
          <p:spPr>
            <a:xfrm flipV="1">
              <a:off x="2082738" y="2462049"/>
              <a:ext cx="1514267" cy="18247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6"/>
              <a:endCxn id="16" idx="2"/>
            </p:cNvCxnSpPr>
            <p:nvPr/>
          </p:nvCxnSpPr>
          <p:spPr>
            <a:xfrm flipV="1">
              <a:off x="3946477" y="2326943"/>
              <a:ext cx="1665028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5"/>
              <a:endCxn id="18" idx="1"/>
            </p:cNvCxnSpPr>
            <p:nvPr/>
          </p:nvCxnSpPr>
          <p:spPr>
            <a:xfrm>
              <a:off x="5960977" y="2462048"/>
              <a:ext cx="1239037" cy="182472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4" idx="6"/>
              <a:endCxn id="16" idx="3"/>
            </p:cNvCxnSpPr>
            <p:nvPr/>
          </p:nvCxnSpPr>
          <p:spPr>
            <a:xfrm flipV="1">
              <a:off x="2142698" y="2462048"/>
              <a:ext cx="3528767" cy="19598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4" idx="6"/>
              <a:endCxn id="18" idx="2"/>
            </p:cNvCxnSpPr>
            <p:nvPr/>
          </p:nvCxnSpPr>
          <p:spPr>
            <a:xfrm>
              <a:off x="2142698" y="4421875"/>
              <a:ext cx="49973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6" idx="6"/>
              <a:endCxn id="20" idx="1"/>
            </p:cNvCxnSpPr>
            <p:nvPr/>
          </p:nvCxnSpPr>
          <p:spPr>
            <a:xfrm>
              <a:off x="6020937" y="2326943"/>
              <a:ext cx="3908629" cy="19598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0" idx="2"/>
            </p:cNvCxnSpPr>
            <p:nvPr/>
          </p:nvCxnSpPr>
          <p:spPr>
            <a:xfrm flipV="1">
              <a:off x="7549486" y="4421874"/>
              <a:ext cx="2320120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142699" y="2915170"/>
              <a:ext cx="586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CC"/>
                  </a:solidFill>
                </a:rPr>
                <a:t>A(2)</a:t>
              </a: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93090" y="2937523"/>
              <a:ext cx="586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CC"/>
                  </a:solidFill>
                </a:rPr>
                <a:t>B(1)</a:t>
              </a: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47949" y="4612942"/>
              <a:ext cx="586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CC"/>
                  </a:solidFill>
                </a:rPr>
                <a:t>C</a:t>
              </a:r>
              <a:r>
                <a:rPr lang="en-US" b="1" dirty="0" smtClean="0">
                  <a:solidFill>
                    <a:srgbClr val="0000CC"/>
                  </a:solidFill>
                </a:rPr>
                <a:t>(3)</a:t>
              </a: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54130" y="1840497"/>
              <a:ext cx="586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CC"/>
                  </a:solidFill>
                </a:rPr>
                <a:t>D</a:t>
              </a:r>
              <a:r>
                <a:rPr lang="en-US" b="1" dirty="0" smtClean="0">
                  <a:solidFill>
                    <a:srgbClr val="0000CC"/>
                  </a:solidFill>
                </a:rPr>
                <a:t>(2)</a:t>
              </a: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73120" y="3257295"/>
              <a:ext cx="586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CC"/>
                  </a:solidFill>
                </a:rPr>
                <a:t>E</a:t>
              </a:r>
              <a:r>
                <a:rPr lang="en-US" b="1" dirty="0" smtClean="0">
                  <a:solidFill>
                    <a:srgbClr val="0000CC"/>
                  </a:solidFill>
                </a:rPr>
                <a:t>(4)</a:t>
              </a: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22692" y="2940934"/>
              <a:ext cx="586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CC"/>
                  </a:solidFill>
                </a:rPr>
                <a:t>F</a:t>
              </a:r>
              <a:r>
                <a:rPr lang="en-US" b="1" dirty="0" smtClean="0">
                  <a:solidFill>
                    <a:srgbClr val="0000CC"/>
                  </a:solidFill>
                </a:rPr>
                <a:t>(5)</a:t>
              </a: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75175" y="4612942"/>
              <a:ext cx="642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CC"/>
                  </a:solidFill>
                </a:rPr>
                <a:t>G(6)</a:t>
              </a:r>
              <a:endParaRPr lang="en-US" b="1" dirty="0">
                <a:solidFill>
                  <a:srgbClr val="0000CC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317009" y="3626627"/>
              <a:ext cx="399923" cy="604178"/>
              <a:chOff x="900752" y="2025163"/>
              <a:chExt cx="614149" cy="78627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900752" y="2025163"/>
                <a:ext cx="614149" cy="7862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900752" y="2025163"/>
                <a:ext cx="599047" cy="36933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CC"/>
                    </a:solidFill>
                  </a:rPr>
                  <a:t>0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15854" y="2394495"/>
                <a:ext cx="59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CC"/>
                    </a:solidFill>
                  </a:rPr>
                  <a:t>0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348347" y="1840497"/>
              <a:ext cx="419053" cy="621550"/>
              <a:chOff x="900752" y="2025163"/>
              <a:chExt cx="614149" cy="78627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900752" y="2025163"/>
                <a:ext cx="614149" cy="7862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00752" y="2025163"/>
                <a:ext cx="599047" cy="36933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00CC"/>
                    </a:solidFill>
                  </a:rPr>
                  <a:t>2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915854" y="2394495"/>
                <a:ext cx="59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00CC"/>
                    </a:solidFill>
                  </a:rPr>
                  <a:t>2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697554" y="1364925"/>
              <a:ext cx="419053" cy="621550"/>
              <a:chOff x="900752" y="2025163"/>
              <a:chExt cx="614149" cy="786276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900752" y="2025163"/>
                <a:ext cx="614149" cy="7862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00752" y="2025163"/>
                <a:ext cx="599046" cy="46721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CC"/>
                    </a:solidFill>
                  </a:rPr>
                  <a:t>2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915854" y="2394495"/>
                <a:ext cx="59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00CC"/>
                    </a:solidFill>
                  </a:rPr>
                  <a:t>2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5461938" y="1351236"/>
              <a:ext cx="419053" cy="661288"/>
              <a:chOff x="900752" y="2025163"/>
              <a:chExt cx="614149" cy="836546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900752" y="2025163"/>
                <a:ext cx="614149" cy="7862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900752" y="2025163"/>
                <a:ext cx="599046" cy="46721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CC"/>
                    </a:solidFill>
                  </a:rPr>
                  <a:t>4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15855" y="2394495"/>
                <a:ext cx="599046" cy="467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CC"/>
                    </a:solidFill>
                  </a:rPr>
                  <a:t>4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181122" y="2992272"/>
              <a:ext cx="419053" cy="664867"/>
              <a:chOff x="900752" y="2025163"/>
              <a:chExt cx="614149" cy="830889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900752" y="2025163"/>
                <a:ext cx="614149" cy="7862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900752" y="2025163"/>
                <a:ext cx="599046" cy="46155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CC"/>
                    </a:solidFill>
                  </a:rPr>
                  <a:t>0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915855" y="2394495"/>
                <a:ext cx="599046" cy="461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CC"/>
                    </a:solidFill>
                  </a:rPr>
                  <a:t>3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53190" y="2801598"/>
              <a:ext cx="419053" cy="661288"/>
              <a:chOff x="900752" y="2025163"/>
              <a:chExt cx="614149" cy="836546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900752" y="2025163"/>
                <a:ext cx="614149" cy="7862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00752" y="2025163"/>
                <a:ext cx="599046" cy="46721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CC"/>
                    </a:solidFill>
                  </a:rPr>
                  <a:t>1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915855" y="2394495"/>
                <a:ext cx="599046" cy="467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CC"/>
                    </a:solidFill>
                  </a:rPr>
                  <a:t>4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208710" y="4586906"/>
              <a:ext cx="419053" cy="661288"/>
              <a:chOff x="900752" y="2025163"/>
              <a:chExt cx="614149" cy="83654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900752" y="2025163"/>
                <a:ext cx="614149" cy="7862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900752" y="2025163"/>
                <a:ext cx="599046" cy="46721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CC"/>
                    </a:solidFill>
                  </a:rPr>
                  <a:t>0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15855" y="2394495"/>
                <a:ext cx="599046" cy="467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CC"/>
                    </a:solidFill>
                  </a:rPr>
                  <a:t>5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370968" y="4638287"/>
              <a:ext cx="419053" cy="661288"/>
              <a:chOff x="900752" y="2025163"/>
              <a:chExt cx="614149" cy="836546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900752" y="2025163"/>
                <a:ext cx="614149" cy="7862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00752" y="2025163"/>
                <a:ext cx="599046" cy="46721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CC"/>
                    </a:solidFill>
                  </a:rPr>
                  <a:t>3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15855" y="2394495"/>
                <a:ext cx="599046" cy="467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CC"/>
                    </a:solidFill>
                  </a:rPr>
                  <a:t>8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5694075" y="2781419"/>
              <a:ext cx="419053" cy="661288"/>
              <a:chOff x="900752" y="2025163"/>
              <a:chExt cx="614149" cy="836546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900752" y="2025163"/>
                <a:ext cx="614149" cy="7862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900752" y="2025163"/>
                <a:ext cx="599046" cy="46721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CC"/>
                    </a:solidFill>
                  </a:rPr>
                  <a:t>4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915855" y="2394495"/>
                <a:ext cx="599046" cy="467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CC"/>
                    </a:solidFill>
                  </a:rPr>
                  <a:t>4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354306" y="3631605"/>
              <a:ext cx="419053" cy="661288"/>
              <a:chOff x="900752" y="2025163"/>
              <a:chExt cx="614149" cy="836546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0752" y="2025163"/>
                <a:ext cx="614149" cy="7862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900752" y="2025163"/>
                <a:ext cx="599046" cy="46721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CC"/>
                    </a:solidFill>
                  </a:rPr>
                  <a:t>8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915855" y="2394495"/>
                <a:ext cx="599046" cy="467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CC"/>
                    </a:solidFill>
                  </a:rPr>
                  <a:t>8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6396620" y="1747347"/>
              <a:ext cx="419053" cy="661288"/>
              <a:chOff x="900752" y="2025163"/>
              <a:chExt cx="614149" cy="836546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900752" y="2025163"/>
                <a:ext cx="614149" cy="7862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900752" y="2025163"/>
                <a:ext cx="599046" cy="46721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CC"/>
                    </a:solidFill>
                  </a:rPr>
                  <a:t>4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15855" y="2394495"/>
                <a:ext cx="599046" cy="467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CC"/>
                    </a:solidFill>
                  </a:rPr>
                  <a:t>9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9779999" y="3344474"/>
              <a:ext cx="419053" cy="645899"/>
              <a:chOff x="900752" y="2025163"/>
              <a:chExt cx="614149" cy="817079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900752" y="2025163"/>
                <a:ext cx="614149" cy="7862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00752" y="2025163"/>
                <a:ext cx="599046" cy="46721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CC"/>
                    </a:solidFill>
                  </a:rPr>
                  <a:t>9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15855" y="2394495"/>
                <a:ext cx="599046" cy="44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b="1" dirty="0" smtClean="0">
                    <a:solidFill>
                      <a:srgbClr val="0000CC"/>
                    </a:solidFill>
                  </a:rPr>
                  <a:t>14</a:t>
                </a:r>
                <a:endParaRPr lang="en-US" sz="1700" b="1" dirty="0">
                  <a:solidFill>
                    <a:srgbClr val="0000CC"/>
                  </a:solidFill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549486" y="4671498"/>
              <a:ext cx="419053" cy="661288"/>
              <a:chOff x="900752" y="2025163"/>
              <a:chExt cx="614149" cy="836546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900752" y="2025163"/>
                <a:ext cx="614149" cy="7862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900752" y="2025163"/>
                <a:ext cx="599046" cy="46721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CC"/>
                    </a:solidFill>
                  </a:rPr>
                  <a:t>8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915855" y="2394495"/>
                <a:ext cx="599046" cy="467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00CC"/>
                    </a:solidFill>
                  </a:rPr>
                  <a:t>8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9360946" y="4641687"/>
              <a:ext cx="419053" cy="645899"/>
              <a:chOff x="900752" y="2025163"/>
              <a:chExt cx="614149" cy="817079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900752" y="2025163"/>
                <a:ext cx="614149" cy="7862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900752" y="2025163"/>
                <a:ext cx="599046" cy="44774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b="1" dirty="0" smtClean="0">
                    <a:solidFill>
                      <a:srgbClr val="0000CC"/>
                    </a:solidFill>
                  </a:rPr>
                  <a:t>14</a:t>
                </a:r>
                <a:endParaRPr lang="en-US" sz="1700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915855" y="2394495"/>
                <a:ext cx="599046" cy="44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b="1" dirty="0" smtClean="0">
                    <a:solidFill>
                      <a:srgbClr val="0000CC"/>
                    </a:solidFill>
                  </a:rPr>
                  <a:t>14</a:t>
                </a:r>
                <a:endParaRPr lang="en-US" sz="1700" b="1" dirty="0">
                  <a:solidFill>
                    <a:srgbClr val="0000C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28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732"/>
          </a:xfrm>
        </p:spPr>
        <p:txBody>
          <a:bodyPr/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Why is project network needed?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Develop a project time plan which includes: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</a:t>
            </a:r>
            <a:r>
              <a:rPr lang="en-US" sz="2400" b="1" dirty="0" smtClean="0">
                <a:solidFill>
                  <a:srgbClr val="0000CC"/>
                </a:solidFill>
              </a:rPr>
              <a:t>- Sequence of activities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</a:t>
            </a:r>
            <a:r>
              <a:rPr lang="en-US" sz="2400" b="1" dirty="0" smtClean="0">
                <a:solidFill>
                  <a:srgbClr val="0000CC"/>
                </a:solidFill>
              </a:rPr>
              <a:t>- Start and finish time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</a:t>
            </a:r>
            <a:r>
              <a:rPr lang="en-US" sz="2400" b="1" dirty="0" smtClean="0">
                <a:solidFill>
                  <a:srgbClr val="0000CC"/>
                </a:solidFill>
              </a:rPr>
              <a:t>- Project duration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Develop other project resource plans including: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</a:t>
            </a:r>
            <a:r>
              <a:rPr lang="en-US" sz="2400" b="1" dirty="0" smtClean="0">
                <a:solidFill>
                  <a:srgbClr val="0000CC"/>
                </a:solidFill>
              </a:rPr>
              <a:t>- Human resource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</a:t>
            </a:r>
            <a:r>
              <a:rPr lang="en-US" sz="2400" b="1" dirty="0" smtClean="0">
                <a:solidFill>
                  <a:srgbClr val="0000CC"/>
                </a:solidFill>
              </a:rPr>
              <a:t>- Physical resource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</a:t>
            </a:r>
            <a:r>
              <a:rPr lang="en-US" sz="2400" b="1" dirty="0" smtClean="0">
                <a:solidFill>
                  <a:srgbClr val="0000CC"/>
                </a:solidFill>
              </a:rPr>
              <a:t>- Financial resource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</a:t>
            </a:r>
            <a:r>
              <a:rPr lang="en-US" sz="2400" b="1" dirty="0" smtClean="0">
                <a:solidFill>
                  <a:srgbClr val="0000CC"/>
                </a:solidFill>
              </a:rPr>
              <a:t>- Outsourcing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How to develop a project network?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/>
            <a:r>
              <a:rPr lang="en-US" sz="2400" b="1" smtClean="0">
                <a:solidFill>
                  <a:srgbClr val="0000CC"/>
                </a:solidFill>
              </a:rPr>
              <a:t>Terminology </a:t>
            </a:r>
            <a:endParaRPr lang="en-US" sz="2400" b="1" dirty="0" smtClean="0">
              <a:solidFill>
                <a:srgbClr val="0000CC"/>
              </a:solidFill>
            </a:endParaRPr>
          </a:p>
          <a:p>
            <a:pPr lvl="5"/>
            <a:r>
              <a:rPr lang="en-US" sz="2400" b="1" dirty="0" smtClean="0">
                <a:solidFill>
                  <a:srgbClr val="0000CC"/>
                </a:solidFill>
              </a:rPr>
              <a:t>Basic rules for constructing a project network</a:t>
            </a:r>
          </a:p>
          <a:p>
            <a:pPr lvl="5"/>
            <a:r>
              <a:rPr lang="en-US" sz="2400" b="1" dirty="0" smtClean="0">
                <a:solidFill>
                  <a:srgbClr val="0000CC"/>
                </a:solidFill>
              </a:rPr>
              <a:t>Two Approaches in constructing a project network 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518"/>
            <a:ext cx="10515600" cy="447674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Terminology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3429"/>
            <a:ext cx="10515600" cy="552994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Activity: </a:t>
            </a:r>
            <a:r>
              <a:rPr lang="en-US" sz="2400" b="1" dirty="0" smtClean="0">
                <a:solidFill>
                  <a:srgbClr val="0000CC"/>
                </a:solidFill>
              </a:rPr>
              <a:t>an element of the project that requires time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Activity – on – Node</a:t>
            </a:r>
            <a:r>
              <a:rPr lang="en-US" sz="2400" b="1" dirty="0">
                <a:solidFill>
                  <a:srgbClr val="0000CC"/>
                </a:solidFill>
              </a:rPr>
              <a:t>: Uses a node to depict an </a:t>
            </a:r>
            <a:r>
              <a:rPr lang="en-US" sz="2400" b="1" dirty="0" smtClean="0">
                <a:solidFill>
                  <a:srgbClr val="0000CC"/>
                </a:solidFill>
              </a:rPr>
              <a:t>activity</a:t>
            </a:r>
          </a:p>
          <a:p>
            <a:endParaRPr lang="en-US" sz="2400" b="1" dirty="0">
              <a:solidFill>
                <a:srgbClr val="0000CC"/>
              </a:solidFill>
            </a:endParaRPr>
          </a:p>
          <a:p>
            <a:endParaRPr lang="en-US" sz="2400" b="1" dirty="0" smtClean="0">
              <a:solidFill>
                <a:srgbClr val="0000CC"/>
              </a:solidFill>
            </a:endParaRPr>
          </a:p>
          <a:p>
            <a:endParaRPr lang="en-US" sz="2400" b="1" dirty="0">
              <a:solidFill>
                <a:srgbClr val="0000CC"/>
              </a:solidFill>
            </a:endParaRPr>
          </a:p>
          <a:p>
            <a:endParaRPr lang="en-US" sz="2400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	- ES:	Early start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</a:t>
            </a:r>
            <a:r>
              <a:rPr lang="en-US" sz="2400" b="1" dirty="0" smtClean="0">
                <a:solidFill>
                  <a:srgbClr val="0000CC"/>
                </a:solidFill>
              </a:rPr>
              <a:t>- EF:	Early finish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</a:t>
            </a:r>
            <a:r>
              <a:rPr lang="en-US" sz="2400" b="1" dirty="0" smtClean="0">
                <a:solidFill>
                  <a:srgbClr val="0000CC"/>
                </a:solidFill>
              </a:rPr>
              <a:t>- LS:	Late start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</a:t>
            </a:r>
            <a:r>
              <a:rPr lang="en-US" sz="2400" b="1" dirty="0" smtClean="0">
                <a:solidFill>
                  <a:srgbClr val="0000CC"/>
                </a:solidFill>
              </a:rPr>
              <a:t>- LF:	Late finish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</a:t>
            </a:r>
            <a:r>
              <a:rPr lang="en-US" sz="2400" b="1" dirty="0" smtClean="0">
                <a:solidFill>
                  <a:srgbClr val="0000CC"/>
                </a:solidFill>
              </a:rPr>
              <a:t>- SL:	Slack time = LS – ES or LF - EF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	</a:t>
            </a:r>
            <a:endParaRPr lang="en-US" sz="2400" b="1" dirty="0">
              <a:solidFill>
                <a:srgbClr val="0000CC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962400" y="2161232"/>
            <a:ext cx="3788229" cy="1547168"/>
            <a:chOff x="3962400" y="2161232"/>
            <a:chExt cx="3788229" cy="1547168"/>
          </a:xfrm>
        </p:grpSpPr>
        <p:grpSp>
          <p:nvGrpSpPr>
            <p:cNvPr id="21" name="Group 20"/>
            <p:cNvGrpSpPr/>
            <p:nvPr/>
          </p:nvGrpSpPr>
          <p:grpSpPr>
            <a:xfrm>
              <a:off x="3962400" y="2161232"/>
              <a:ext cx="3788229" cy="1547168"/>
              <a:chOff x="4020457" y="2409371"/>
              <a:chExt cx="3788229" cy="154716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020457" y="2418024"/>
                <a:ext cx="3788229" cy="153851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4020457" y="3425371"/>
                <a:ext cx="3788229" cy="145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4020457" y="2409371"/>
                <a:ext cx="3788229" cy="1538515"/>
                <a:chOff x="4020457" y="2409371"/>
                <a:chExt cx="3788229" cy="1538515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>
                  <a:off x="4020457" y="2888342"/>
                  <a:ext cx="3788229" cy="1451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5094514" y="2409371"/>
                  <a:ext cx="0" cy="153851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6778171" y="2409371"/>
                  <a:ext cx="0" cy="4934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6778171" y="3432628"/>
                  <a:ext cx="0" cy="4934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4151085" y="2409371"/>
                  <a:ext cx="79828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ES</a:t>
                  </a:r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894286" y="2448449"/>
                  <a:ext cx="79828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EF</a:t>
                  </a:r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165599" y="3432628"/>
                  <a:ext cx="79828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rgbClr val="FF0000"/>
                      </a:solidFill>
                    </a:rPr>
                    <a:t>L</a:t>
                  </a:r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S</a:t>
                  </a:r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6894285" y="3448537"/>
                  <a:ext cx="79828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LF</a:t>
                  </a:r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522687" y="2412870"/>
                  <a:ext cx="921656" cy="3815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Label</a:t>
                  </a:r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435602" y="2911098"/>
                  <a:ext cx="2024743" cy="3815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Activity name</a:t>
                  </a:r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275945" y="3474517"/>
                  <a:ext cx="13715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Duration</a:t>
                  </a:r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5" name="TextBox 4"/>
            <p:cNvSpPr txBox="1"/>
            <p:nvPr/>
          </p:nvSpPr>
          <p:spPr>
            <a:xfrm>
              <a:off x="4107542" y="2654717"/>
              <a:ext cx="783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SL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518"/>
            <a:ext cx="10515600" cy="447674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Terminology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3429"/>
            <a:ext cx="10515600" cy="552994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Activity – on – </a:t>
            </a:r>
            <a:r>
              <a:rPr lang="en-US" sz="2400" b="1" dirty="0">
                <a:solidFill>
                  <a:srgbClr val="00B050"/>
                </a:solidFill>
              </a:rPr>
              <a:t>Arrow:  </a:t>
            </a:r>
            <a:r>
              <a:rPr lang="en-US" sz="2400" b="1" dirty="0">
                <a:solidFill>
                  <a:srgbClr val="0000CC"/>
                </a:solidFill>
              </a:rPr>
              <a:t>Uses an arrow to depict an activity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rgbClr val="0000CC"/>
              </a:solidFill>
            </a:endParaRPr>
          </a:p>
          <a:p>
            <a:endParaRPr lang="en-US" sz="2400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	</a:t>
            </a:r>
            <a:r>
              <a:rPr lang="en-US" sz="2400" b="1" dirty="0">
                <a:solidFill>
                  <a:srgbClr val="0000CC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	</a:t>
            </a:r>
            <a:endParaRPr lang="en-US" sz="2400" b="1" dirty="0">
              <a:solidFill>
                <a:srgbClr val="0000CC"/>
              </a:solidFill>
            </a:endParaRPr>
          </a:p>
        </p:txBody>
      </p:sp>
      <p:cxnSp>
        <p:nvCxnSpPr>
          <p:cNvPr id="10" name="Straight Arrow Connector 9"/>
          <p:cNvCxnSpPr>
            <a:stCxn id="5" idx="6"/>
          </p:cNvCxnSpPr>
          <p:nvPr/>
        </p:nvCxnSpPr>
        <p:spPr>
          <a:xfrm flipV="1">
            <a:off x="4528457" y="2329542"/>
            <a:ext cx="3008086" cy="1"/>
          </a:xfrm>
          <a:prstGeom prst="straightConnector1">
            <a:avLst/>
          </a:prstGeom>
          <a:ln w="38100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890157" y="1800331"/>
            <a:ext cx="6148614" cy="1874851"/>
            <a:chOff x="2890157" y="1800331"/>
            <a:chExt cx="6148614" cy="1874851"/>
          </a:xfrm>
        </p:grpSpPr>
        <p:sp>
          <p:nvSpPr>
            <p:cNvPr id="5" name="Oval 4"/>
            <p:cNvSpPr/>
            <p:nvPr/>
          </p:nvSpPr>
          <p:spPr>
            <a:xfrm>
              <a:off x="3846286" y="2002971"/>
              <a:ext cx="682171" cy="653143"/>
            </a:xfrm>
            <a:prstGeom prst="ellipse">
              <a:avLst/>
            </a:prstGeom>
            <a:noFill/>
            <a:ln w="38100"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536543" y="2002971"/>
              <a:ext cx="682171" cy="653143"/>
            </a:xfrm>
            <a:prstGeom prst="ellipse">
              <a:avLst/>
            </a:prstGeom>
            <a:noFill/>
            <a:ln w="38100"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71357" y="1800331"/>
              <a:ext cx="2322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00CC"/>
                  </a:solidFill>
                </a:rPr>
                <a:t>Name or Label</a:t>
              </a:r>
              <a:endParaRPr lang="en-US" sz="2400" b="1" dirty="0">
                <a:solidFill>
                  <a:srgbClr val="0000CC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4571" y="2261996"/>
              <a:ext cx="28919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00CC"/>
                  </a:solidFill>
                </a:rPr>
                <a:t>(Duration, resources)</a:t>
              </a:r>
              <a:endParaRPr lang="en-US" sz="2400" b="1" dirty="0">
                <a:solidFill>
                  <a:srgbClr val="0000CC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90157" y="2656114"/>
              <a:ext cx="2322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00CC"/>
                  </a:solidFill>
                </a:rPr>
                <a:t>Start </a:t>
              </a:r>
              <a:endParaRPr lang="en-US" sz="2400" b="1" dirty="0">
                <a:solidFill>
                  <a:srgbClr val="0000CC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16485" y="2633783"/>
              <a:ext cx="2322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00CC"/>
                  </a:solidFill>
                </a:rPr>
                <a:t>Finish</a:t>
              </a:r>
              <a:endParaRPr lang="en-US" sz="2400" b="1" dirty="0">
                <a:solidFill>
                  <a:srgbClr val="0000CC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87371" y="3213517"/>
              <a:ext cx="375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Direction from left to right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6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518"/>
            <a:ext cx="10515600" cy="447674"/>
          </a:xfrm>
        </p:spPr>
        <p:txBody>
          <a:bodyPr>
            <a:normAutofit/>
          </a:bodyPr>
          <a:lstStyle/>
          <a:p>
            <a:pPr lvl="6" algn="ctr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Terminology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3429"/>
            <a:ext cx="10515600" cy="552994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Merge activity: </a:t>
            </a:r>
            <a:r>
              <a:rPr lang="en-US" sz="2400" b="1" dirty="0">
                <a:solidFill>
                  <a:srgbClr val="0000CC"/>
                </a:solidFill>
              </a:rPr>
              <a:t>an activity </a:t>
            </a:r>
            <a:r>
              <a:rPr lang="en-US" sz="2400" b="1" dirty="0" smtClean="0">
                <a:solidFill>
                  <a:srgbClr val="0000CC"/>
                </a:solidFill>
              </a:rPr>
              <a:t>that </a:t>
            </a:r>
            <a:r>
              <a:rPr lang="en-US" sz="2400" b="1" dirty="0">
                <a:solidFill>
                  <a:srgbClr val="0000CC"/>
                </a:solidFill>
              </a:rPr>
              <a:t>has two or more preceding </a:t>
            </a:r>
            <a:r>
              <a:rPr lang="en-US" sz="2400" b="1" dirty="0" smtClean="0">
                <a:solidFill>
                  <a:srgbClr val="0000CC"/>
                </a:solidFill>
              </a:rPr>
              <a:t>activities </a:t>
            </a:r>
            <a:r>
              <a:rPr lang="en-US" sz="2400" b="1" dirty="0">
                <a:solidFill>
                  <a:srgbClr val="0000CC"/>
                </a:solidFill>
              </a:rPr>
              <a:t>on which </a:t>
            </a:r>
            <a:r>
              <a:rPr lang="en-US" sz="2400" b="1" dirty="0" smtClean="0">
                <a:solidFill>
                  <a:srgbClr val="0000CC"/>
                </a:solidFill>
              </a:rPr>
              <a:t>it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</a:t>
            </a:r>
            <a:r>
              <a:rPr lang="en-US" sz="2400" b="1" dirty="0" smtClean="0">
                <a:solidFill>
                  <a:srgbClr val="0000CC"/>
                </a:solidFill>
              </a:rPr>
              <a:t>	     depends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Parallel (concurrent) </a:t>
            </a:r>
            <a:r>
              <a:rPr lang="en-US" sz="2400" b="1" dirty="0" smtClean="0">
                <a:solidFill>
                  <a:srgbClr val="00B050"/>
                </a:solidFill>
              </a:rPr>
              <a:t>activities</a:t>
            </a:r>
            <a:r>
              <a:rPr lang="en-US" sz="2400" b="1" dirty="0">
                <a:solidFill>
                  <a:srgbClr val="0000CC"/>
                </a:solidFill>
              </a:rPr>
              <a:t>: Activities that can </a:t>
            </a:r>
            <a:r>
              <a:rPr lang="en-US" sz="2400" b="1" dirty="0" smtClean="0">
                <a:solidFill>
                  <a:srgbClr val="0000CC"/>
                </a:solidFill>
              </a:rPr>
              <a:t>occur </a:t>
            </a:r>
            <a:r>
              <a:rPr lang="en-US" sz="2400" b="1" dirty="0">
                <a:solidFill>
                  <a:srgbClr val="0000CC"/>
                </a:solidFill>
              </a:rPr>
              <a:t>independently and, </a:t>
            </a:r>
            <a:r>
              <a:rPr lang="en-US" sz="2400" b="1" dirty="0" smtClean="0">
                <a:solidFill>
                  <a:srgbClr val="0000CC"/>
                </a:solidFill>
              </a:rPr>
              <a:t>if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</a:rPr>
              <a:t>                               desired</a:t>
            </a:r>
            <a:r>
              <a:rPr lang="en-US" sz="2400" b="1" dirty="0">
                <a:solidFill>
                  <a:srgbClr val="0000CC"/>
                </a:solidFill>
              </a:rPr>
              <a:t>, not at the same time.</a:t>
            </a: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  <a:p>
            <a:endParaRPr lang="en-US" sz="2400" b="1" dirty="0" smtClean="0">
              <a:solidFill>
                <a:srgbClr val="0000CC"/>
              </a:solidFill>
            </a:endParaRPr>
          </a:p>
          <a:p>
            <a:endParaRPr lang="en-US" sz="2400" b="1" dirty="0">
              <a:solidFill>
                <a:srgbClr val="0000CC"/>
              </a:solidFill>
            </a:endParaRPr>
          </a:p>
          <a:p>
            <a:endParaRPr lang="en-US" sz="2400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	</a:t>
            </a:r>
            <a:r>
              <a:rPr lang="en-US" sz="2400" b="1" dirty="0">
                <a:solidFill>
                  <a:srgbClr val="0000CC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	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004" y="2951938"/>
            <a:ext cx="2298391" cy="28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1183</Words>
  <Application>Microsoft Office PowerPoint</Application>
  <PresentationFormat>Widescreen</PresentationFormat>
  <Paragraphs>421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Arial Unicode MS</vt:lpstr>
      <vt:lpstr>Calibri</vt:lpstr>
      <vt:lpstr>Calibri Light</vt:lpstr>
      <vt:lpstr>Times New Roman</vt:lpstr>
      <vt:lpstr>Office Theme</vt:lpstr>
      <vt:lpstr>Lecture 5 Developing a project plan</vt:lpstr>
      <vt:lpstr>What  is a project network? </vt:lpstr>
      <vt:lpstr>What is a project network </vt:lpstr>
      <vt:lpstr>What is a project network </vt:lpstr>
      <vt:lpstr>Why is project network needed?</vt:lpstr>
      <vt:lpstr>How to develop a project network? </vt:lpstr>
      <vt:lpstr>Terminology</vt:lpstr>
      <vt:lpstr>Terminology</vt:lpstr>
      <vt:lpstr>Terminology</vt:lpstr>
      <vt:lpstr>Terminology</vt:lpstr>
      <vt:lpstr>Terminology</vt:lpstr>
      <vt:lpstr>Basic rules for constructing a project network</vt:lpstr>
      <vt:lpstr>Two Approaches in constructing a project network </vt:lpstr>
      <vt:lpstr>Activity – on – node (AON)</vt:lpstr>
      <vt:lpstr>Activity – on – node (AON)</vt:lpstr>
      <vt:lpstr>Activity – on – node (AON)</vt:lpstr>
      <vt:lpstr>Activity – on – node (AON)</vt:lpstr>
      <vt:lpstr>Activity – on – arrow (AOA)</vt:lpstr>
      <vt:lpstr>Activity – on – Arrow (AOA)</vt:lpstr>
      <vt:lpstr>Activity – on – Arrow (AOA)</vt:lpstr>
      <vt:lpstr>Activity – on – Arrow (AOA)</vt:lpstr>
      <vt:lpstr>Activity – on – Arrow (AOA)</vt:lpstr>
      <vt:lpstr>How to Compute a project time?</vt:lpstr>
      <vt:lpstr>Network computation process</vt:lpstr>
      <vt:lpstr>Forward Pass Computation</vt:lpstr>
      <vt:lpstr>Backward Pass Computation</vt:lpstr>
      <vt:lpstr>Backward Pass Computation</vt:lpstr>
      <vt:lpstr>Activity – on – node (AON)</vt:lpstr>
      <vt:lpstr>Activity – on – node (AON)</vt:lpstr>
      <vt:lpstr>Activity – on – node (AON)</vt:lpstr>
      <vt:lpstr>Activity – on – node (AON)</vt:lpstr>
      <vt:lpstr>Activity – on – node (AON)</vt:lpstr>
      <vt:lpstr>Activity – on – node (AOA)</vt:lpstr>
      <vt:lpstr>Activity – on – node (AOA)</vt:lpstr>
      <vt:lpstr>Activity – on – node (AOA)</vt:lpstr>
      <vt:lpstr>Activity – on – node (AOA)</vt:lpstr>
      <vt:lpstr>Activity – on – node (AOA)</vt:lpstr>
      <vt:lpstr>Comparison of AON and AOA Methods</vt:lpstr>
      <vt:lpstr>How to make the network close to reality?</vt:lpstr>
      <vt:lpstr>Laddering technique</vt:lpstr>
      <vt:lpstr>Lagging technique</vt:lpstr>
      <vt:lpstr>Lagging technique</vt:lpstr>
      <vt:lpstr>Key Terms</vt:lpstr>
      <vt:lpstr>You are required to develop a project network and compute the project time using two approaches: AON and AOA</vt:lpstr>
      <vt:lpstr>You are required to develop a project network and compute the project time using two approaches: AON and AOA</vt:lpstr>
      <vt:lpstr>You are required to develop a project network and compute the project time using two approaches: AON and AOA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 Minh</dc:creator>
  <cp:lastModifiedBy>Admin</cp:lastModifiedBy>
  <cp:revision>76</cp:revision>
  <dcterms:created xsi:type="dcterms:W3CDTF">2017-10-26T02:11:44Z</dcterms:created>
  <dcterms:modified xsi:type="dcterms:W3CDTF">2024-04-03T14:45:32Z</dcterms:modified>
</cp:coreProperties>
</file>