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1" autoAdjust="0"/>
    <p:restoredTop sz="94660"/>
  </p:normalViewPr>
  <p:slideViewPr>
    <p:cSldViewPr snapToGrid="0">
      <p:cViewPr varScale="1">
        <p:scale>
          <a:sx n="79" d="100"/>
          <a:sy n="79" d="100"/>
        </p:scale>
        <p:origin x="58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2D9A51D-A948-4CB8-A9EB-5A26520C8EF0}"/>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84374BBD-0B82-4658-B13D-088F0E4D078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B1AAA67-696A-4836-A10B-FF164C3AF88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981386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EDBAD0-D342-4544-94B8-122B3BDBF705}"/>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D70FE0D-ACBA-4806-9F35-4EB786E865F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7F3119A-4AE1-408F-B8AD-4428B0060B24}"/>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798773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86CB26-A349-496A-B48B-A7B89117223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C2E726FD-A739-41D5-96BA-4670363928C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0FAE18D-FED5-4070-8B76-811D76CCECC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321204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C19838-69C9-49EB-9B51-549106E9B8DE}"/>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C26852C-90C9-4502-A697-363CF824CFD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F7509D0-CCBD-406A-9D4E-6845657BBAED}"/>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04219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E78A1FB-ABBF-480D-AC6C-9BB1AEF9789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384247E-1D11-4A19-BDDF-E157A205B45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124EC815-B6FC-4BDE-910C-F8015ED4AD75}"/>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58998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9594384-5734-4FC8-928A-E1641354A12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282301C0-6908-48C0-8957-C8B3F4594C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507DD8FE-7741-412F-947D-7A7079F48607}"/>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27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6D9E62-97AA-41F8-B69B-6CD691CF0E2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F41D3FC0-561B-4DE4-AA99-9DB56EC6B344}"/>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AD0040F2-99C5-450C-9966-5D00290EBF6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97799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EA4B32-9135-4223-8DE6-887D2743405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9407FC83-8D70-48DB-8681-08CFD9C0DA5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A8FC15EC-BCCB-4B82-A94C-FABC63DF674F}"/>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56916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B9F9692-5462-4439-80C8-B7E337FC9AC3}"/>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94CA042D-EBC0-437C-A819-521611A545F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A2415CDA-0D1F-49BD-8381-21C3BEFD5A98}"/>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45749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2A3511-0B13-4D97-937C-07365FBADAE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4C805B4-20AF-4A3C-B131-E1D9FFBB02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89C705FC-2895-472A-B6FD-C2434624BB3B}"/>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34763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FFF3F1-9632-4E06-BAB7-312343416AE9}"/>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F23D6B1-934F-4B4D-9E4F-5AE9E873CB6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157FDD5-2092-4E16-8E7C-1CCA4719CF8A}"/>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73339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604055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tady0725/boston_predict/blob/master/boston_house_price.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rgbClr val="F2D9CE"/>
          </a:fgClr>
          <a:bgClr>
            <a:srgbClr val="FDE9E0"/>
          </a:bgClr>
        </a:patt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3891643" y="2767238"/>
            <a:ext cx="4595131" cy="957035"/>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3805918" y="2671989"/>
            <a:ext cx="4595131" cy="957035"/>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latinLnBrk="0">
              <a:defRPr/>
            </a:pPr>
            <a:r>
              <a:rPr lang="zh-TW" altLang="en-US" sz="4400" b="1" kern="0" dirty="0">
                <a:solidFill>
                  <a:srgbClr val="675750"/>
                </a:solidFill>
                <a:latin typeface="야놀자 야체 B" panose="02020603020101020101" pitchFamily="18" charset="-127"/>
                <a:ea typeface="야놀자 야체 B" panose="02020603020101020101" pitchFamily="18" charset="-127"/>
              </a:rPr>
              <a:t>機器學習期中考</a:t>
            </a:r>
            <a:endParaRPr lang="en-US" altLang="ko-KR" sz="4400" b="1" kern="0" dirty="0">
              <a:solidFill>
                <a:srgbClr val="675750"/>
              </a:solidFill>
              <a:latin typeface="야놀자 야체 B" panose="02020603020101020101" pitchFamily="18" charset="-127"/>
              <a:ea typeface="야놀자 야체 B" panose="02020603020101020101" pitchFamily="18" charset="-127"/>
            </a:endParaRPr>
          </a:p>
        </p:txBody>
      </p:sp>
      <p:sp>
        <p:nvSpPr>
          <p:cNvPr id="15" name="사각형: 둥근 모서리 5">
            <a:extLst>
              <a:ext uri="{FF2B5EF4-FFF2-40B4-BE49-F238E27FC236}">
                <a16:creationId xmlns:a16="http://schemas.microsoft.com/office/drawing/2014/main" id="{65C3B5A0-A1B0-4FFA-A4CF-6BFF861838BB}"/>
              </a:ext>
            </a:extLst>
          </p:cNvPr>
          <p:cNvSpPr/>
          <p:nvPr/>
        </p:nvSpPr>
        <p:spPr>
          <a:xfrm>
            <a:off x="3891643" y="2247900"/>
            <a:ext cx="2130199" cy="229600"/>
          </a:xfrm>
          <a:prstGeom prst="roundRect">
            <a:avLst>
              <a:gd name="adj" fmla="val 50000"/>
            </a:avLst>
          </a:prstGeom>
          <a:solidFill>
            <a:srgbClr val="675750"/>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prstClr val="white"/>
                </a:solidFill>
              </a:rPr>
              <a:t>exam</a:t>
            </a:r>
            <a:endParaRPr lang="ko-KR" altLang="en-US" sz="1200" b="1" dirty="0">
              <a:solidFill>
                <a:prstClr val="white"/>
              </a:solidFill>
            </a:endParaRPr>
          </a:p>
        </p:txBody>
      </p:sp>
      <p:sp>
        <p:nvSpPr>
          <p:cNvPr id="2" name="文字方塊 1">
            <a:extLst>
              <a:ext uri="{FF2B5EF4-FFF2-40B4-BE49-F238E27FC236}">
                <a16:creationId xmlns:a16="http://schemas.microsoft.com/office/drawing/2014/main" id="{50F36B53-1321-4E28-8740-84C0937C646F}"/>
              </a:ext>
            </a:extLst>
          </p:cNvPr>
          <p:cNvSpPr txBox="1"/>
          <p:nvPr/>
        </p:nvSpPr>
        <p:spPr>
          <a:xfrm>
            <a:off x="9382299" y="5680362"/>
            <a:ext cx="2106076" cy="707886"/>
          </a:xfrm>
          <a:prstGeom prst="rect">
            <a:avLst/>
          </a:prstGeom>
          <a:noFill/>
        </p:spPr>
        <p:txBody>
          <a:bodyPr wrap="square" rtlCol="0">
            <a:spAutoFit/>
          </a:bodyPr>
          <a:lstStyle/>
          <a:p>
            <a:pPr marL="0" lvl="1" latinLnBrk="0">
              <a:defRPr/>
            </a:pPr>
            <a:r>
              <a:rPr lang="zh-TW" altLang="en-US" sz="2000" b="1" kern="0" dirty="0">
                <a:latin typeface="標楷體" panose="03000509000000000000" pitchFamily="65" charset="-120"/>
                <a:ea typeface="標楷體" panose="03000509000000000000" pitchFamily="65" charset="-120"/>
              </a:rPr>
              <a:t>姓名</a:t>
            </a:r>
            <a:r>
              <a:rPr lang="en-US" altLang="zh-TW" sz="2000" b="1" kern="0" dirty="0">
                <a:latin typeface="標楷體" panose="03000509000000000000" pitchFamily="65" charset="-120"/>
                <a:ea typeface="標楷體" panose="03000509000000000000" pitchFamily="65" charset="-120"/>
              </a:rPr>
              <a:t>:</a:t>
            </a:r>
            <a:r>
              <a:rPr lang="zh-TW" altLang="en-US" sz="2000" b="1" kern="0" dirty="0">
                <a:latin typeface="標楷體" panose="03000509000000000000" pitchFamily="65" charset="-120"/>
                <a:ea typeface="標楷體" panose="03000509000000000000" pitchFamily="65" charset="-120"/>
              </a:rPr>
              <a:t>林均苔</a:t>
            </a:r>
            <a:endParaRPr lang="en-US" altLang="zh-TW" sz="2000" b="1" kern="0" dirty="0">
              <a:latin typeface="標楷體" panose="03000509000000000000" pitchFamily="65" charset="-120"/>
              <a:ea typeface="標楷體" panose="03000509000000000000" pitchFamily="65" charset="-120"/>
            </a:endParaRPr>
          </a:p>
          <a:p>
            <a:pPr marL="0" lvl="1" latinLnBrk="0">
              <a:defRPr/>
            </a:pPr>
            <a:r>
              <a:rPr lang="zh-TW" altLang="en-US" sz="2000" b="1" kern="0" dirty="0">
                <a:latin typeface="標楷體" panose="03000509000000000000" pitchFamily="65" charset="-120"/>
                <a:ea typeface="標楷體" panose="03000509000000000000" pitchFamily="65" charset="-120"/>
              </a:rPr>
              <a:t>學號</a:t>
            </a:r>
            <a:r>
              <a:rPr lang="en-US" altLang="zh-TW" sz="2000" b="1" kern="0" dirty="0">
                <a:latin typeface="標楷體" panose="03000509000000000000" pitchFamily="65" charset="-120"/>
                <a:ea typeface="標楷體" panose="03000509000000000000" pitchFamily="65" charset="-120"/>
              </a:rPr>
              <a:t>:108B32355</a:t>
            </a:r>
            <a:endParaRPr lang="zh-TW" altLang="en-US" sz="2000" b="1" kern="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386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wdUpDiag">
          <a:fgClr>
            <a:srgbClr val="F2D9CE"/>
          </a:fgClr>
          <a:bgClr>
            <a:srgbClr val="FDE9E0"/>
          </a:bgClr>
        </a:pattFill>
        <a:effectLst/>
      </p:bgPr>
    </p:bg>
    <p:spTree>
      <p:nvGrpSpPr>
        <p:cNvPr id="1" name=""/>
        <p:cNvGrpSpPr/>
        <p:nvPr/>
      </p:nvGrpSpPr>
      <p:grpSpPr>
        <a:xfrm>
          <a:off x="0" y="0"/>
          <a:ext cx="0" cy="0"/>
          <a:chOff x="0" y="0"/>
          <a:chExt cx="0" cy="0"/>
        </a:xfrm>
      </p:grpSpPr>
      <p:grpSp>
        <p:nvGrpSpPr>
          <p:cNvPr id="2" name="그룹 1"/>
          <p:cNvGrpSpPr/>
          <p:nvPr/>
        </p:nvGrpSpPr>
        <p:grpSpPr>
          <a:xfrm>
            <a:off x="176892" y="217715"/>
            <a:ext cx="11838215" cy="6511528"/>
            <a:chOff x="176892" y="217715"/>
            <a:chExt cx="11838215" cy="6511528"/>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176893" y="217715"/>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en-US" altLang="zh-TW" sz="2800" b="1" i="0" u="none" strike="noStrike" dirty="0">
                  <a:solidFill>
                    <a:srgbClr val="695D46"/>
                  </a:solidFill>
                  <a:effectLst/>
                  <a:latin typeface="標楷體" panose="03000509000000000000" pitchFamily="65" charset="-120"/>
                  <a:ea typeface="標楷體" panose="03000509000000000000" pitchFamily="65" charset="-120"/>
                </a:rPr>
                <a:t>Boston Housing</a:t>
              </a:r>
              <a:r>
                <a:rPr lang="zh-TW" altLang="en-US" sz="2800" b="1" i="0" u="none" strike="noStrike" dirty="0">
                  <a:solidFill>
                    <a:srgbClr val="695D46"/>
                  </a:solidFill>
                  <a:effectLst/>
                  <a:latin typeface="標楷體" panose="03000509000000000000" pitchFamily="65" charset="-120"/>
                  <a:ea typeface="標楷體" panose="03000509000000000000" pitchFamily="65" charset="-120"/>
                </a:rPr>
                <a:t>資料集介紹</a:t>
              </a:r>
              <a:endParaRPr lang="ko-KR" altLang="en-US" sz="2800" b="1" kern="0" dirty="0">
                <a:solidFill>
                  <a:srgbClr val="675750"/>
                </a:solidFill>
                <a:latin typeface="標楷體" panose="03000509000000000000" pitchFamily="65" charset="-120"/>
              </a:endParaRPr>
            </a:p>
          </p:txBody>
        </p:sp>
        <p:sp>
          <p:nvSpPr>
            <p:cNvPr id="10" name="타원 9">
              <a:extLst>
                <a:ext uri="{FF2B5EF4-FFF2-40B4-BE49-F238E27FC236}">
                  <a16:creationId xmlns:a16="http://schemas.microsoft.com/office/drawing/2014/main" id="{52CADDCC-85ED-40F4-ACB3-FCD2932A8F25}"/>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01</a:t>
              </a:r>
              <a:endParaRPr lang="ko-KR" altLang="en-US" b="1" dirty="0">
                <a:solidFill>
                  <a:srgbClr val="675750"/>
                </a:solidFill>
              </a:endParaRPr>
            </a:p>
          </p:txBody>
        </p:sp>
        <p:sp>
          <p:nvSpPr>
            <p:cNvPr id="11" name="사각형: 둥근 모서리 10">
              <a:extLst>
                <a:ext uri="{FF2B5EF4-FFF2-40B4-BE49-F238E27FC236}">
                  <a16:creationId xmlns:a16="http://schemas.microsoft.com/office/drawing/2014/main" id="{E7BB7B3B-4C5D-46E8-902E-F28E2FA0FF83}"/>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사각형: 둥근 모서리 11">
              <a:extLst>
                <a:ext uri="{FF2B5EF4-FFF2-40B4-BE49-F238E27FC236}">
                  <a16:creationId xmlns:a16="http://schemas.microsoft.com/office/drawing/2014/main" id="{EE45F5E9-19B3-4F17-B918-E607302670E7}"/>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cxnSp>
        <p:nvCxnSpPr>
          <p:cNvPr id="5" name="直線單箭頭接點 4">
            <a:extLst>
              <a:ext uri="{FF2B5EF4-FFF2-40B4-BE49-F238E27FC236}">
                <a16:creationId xmlns:a16="http://schemas.microsoft.com/office/drawing/2014/main" id="{DBE9682B-0F56-4D2D-AE0E-BB9CED104B9C}"/>
              </a:ext>
            </a:extLst>
          </p:cNvPr>
          <p:cNvCxnSpPr/>
          <p:nvPr/>
        </p:nvCxnSpPr>
        <p:spPr>
          <a:xfrm>
            <a:off x="7071999" y="5690681"/>
            <a:ext cx="111868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3325C2DE-8D64-414E-BB8D-44DA3DB207D6}"/>
              </a:ext>
            </a:extLst>
          </p:cNvPr>
          <p:cNvSpPr txBox="1"/>
          <p:nvPr/>
        </p:nvSpPr>
        <p:spPr>
          <a:xfrm>
            <a:off x="8540875" y="5359940"/>
            <a:ext cx="1848256" cy="923330"/>
          </a:xfrm>
          <a:prstGeom prst="rect">
            <a:avLst/>
          </a:prstGeom>
          <a:noFill/>
          <a:ln w="28575">
            <a:solidFill>
              <a:srgbClr val="FFC000"/>
            </a:solidFill>
          </a:ln>
        </p:spPr>
        <p:txBody>
          <a:bodyPr wrap="square" rtlCol="0">
            <a:spAutoFit/>
          </a:bodyPr>
          <a:lstStyle/>
          <a:p>
            <a:pPr algn="ctr"/>
            <a:r>
              <a:rPr lang="zh-TW" altLang="en-US" dirty="0">
                <a:latin typeface="標楷體" panose="03000509000000000000" pitchFamily="65" charset="-120"/>
                <a:ea typeface="標楷體" panose="03000509000000000000" pitchFamily="65" charset="-120"/>
              </a:rPr>
              <a:t>此欄位以黑人比例帶有歧視資料</a:t>
            </a:r>
            <a:endParaRPr lang="en-US" altLang="zh-TW" dirty="0">
              <a:latin typeface="標楷體" panose="03000509000000000000" pitchFamily="65" charset="-120"/>
              <a:ea typeface="標楷體" panose="03000509000000000000" pitchFamily="65" charset="-120"/>
            </a:endParaRPr>
          </a:p>
          <a:p>
            <a:pPr algn="ctr"/>
            <a:endParaRPr lang="zh-TW" altLang="en-US" dirty="0"/>
          </a:p>
        </p:txBody>
      </p:sp>
      <p:sp>
        <p:nvSpPr>
          <p:cNvPr id="14" name="文字方塊 13">
            <a:extLst>
              <a:ext uri="{FF2B5EF4-FFF2-40B4-BE49-F238E27FC236}">
                <a16:creationId xmlns:a16="http://schemas.microsoft.com/office/drawing/2014/main" id="{FEF760E9-8B92-4ED5-887E-8C58D62629F7}"/>
              </a:ext>
            </a:extLst>
          </p:cNvPr>
          <p:cNvSpPr txBox="1"/>
          <p:nvPr/>
        </p:nvSpPr>
        <p:spPr>
          <a:xfrm>
            <a:off x="7904572" y="1483628"/>
            <a:ext cx="6094378" cy="369332"/>
          </a:xfrm>
          <a:prstGeom prst="rect">
            <a:avLst/>
          </a:prstGeom>
          <a:noFill/>
        </p:spPr>
        <p:txBody>
          <a:bodyPr wrap="square">
            <a:spAutoFit/>
          </a:bodyPr>
          <a:lstStyle/>
          <a:p>
            <a:r>
              <a:rPr lang="zh-TW" altLang="en-US" b="0" i="0" dirty="0">
                <a:solidFill>
                  <a:srgbClr val="303233"/>
                </a:solidFill>
                <a:effectLst/>
                <a:latin typeface="標楷體" panose="03000509000000000000" pitchFamily="65" charset="-120"/>
                <a:ea typeface="標楷體" panose="03000509000000000000" pitchFamily="65" charset="-120"/>
              </a:rPr>
              <a:t>共有</a:t>
            </a:r>
            <a:r>
              <a:rPr lang="en-US" altLang="zh-TW" b="0" i="0" dirty="0">
                <a:solidFill>
                  <a:srgbClr val="303233"/>
                </a:solidFill>
                <a:effectLst/>
                <a:latin typeface="標楷體" panose="03000509000000000000" pitchFamily="65" charset="-120"/>
                <a:ea typeface="標楷體" panose="03000509000000000000" pitchFamily="65" charset="-120"/>
              </a:rPr>
              <a:t>506</a:t>
            </a:r>
            <a:r>
              <a:rPr lang="zh-TW" altLang="en-US" b="0" i="0" dirty="0">
                <a:solidFill>
                  <a:srgbClr val="303233"/>
                </a:solidFill>
                <a:effectLst/>
                <a:latin typeface="標楷體" panose="03000509000000000000" pitchFamily="65" charset="-120"/>
                <a:ea typeface="標楷體" panose="03000509000000000000" pitchFamily="65" charset="-120"/>
              </a:rPr>
              <a:t>筆資料，有</a:t>
            </a:r>
            <a:r>
              <a:rPr lang="en-US" altLang="zh-TW" b="0" i="0" dirty="0">
                <a:solidFill>
                  <a:srgbClr val="303233"/>
                </a:solidFill>
                <a:effectLst/>
                <a:latin typeface="標楷體" panose="03000509000000000000" pitchFamily="65" charset="-120"/>
                <a:ea typeface="標楷體" panose="03000509000000000000" pitchFamily="65" charset="-120"/>
              </a:rPr>
              <a:t>13</a:t>
            </a:r>
            <a:r>
              <a:rPr lang="zh-TW" altLang="en-US" b="0" i="0" dirty="0">
                <a:solidFill>
                  <a:srgbClr val="303233"/>
                </a:solidFill>
                <a:effectLst/>
                <a:latin typeface="標楷體" panose="03000509000000000000" pitchFamily="65" charset="-120"/>
                <a:ea typeface="標楷體" panose="03000509000000000000" pitchFamily="65" charset="-120"/>
              </a:rPr>
              <a:t>種特徵</a:t>
            </a:r>
            <a:endParaRPr lang="zh-TW" altLang="en-US" dirty="0">
              <a:latin typeface="標楷體" panose="03000509000000000000" pitchFamily="65" charset="-120"/>
              <a:ea typeface="標楷體" panose="03000509000000000000" pitchFamily="65" charset="-120"/>
            </a:endParaRPr>
          </a:p>
        </p:txBody>
      </p:sp>
      <p:sp>
        <p:nvSpPr>
          <p:cNvPr id="3" name="文字方塊 2">
            <a:extLst>
              <a:ext uri="{FF2B5EF4-FFF2-40B4-BE49-F238E27FC236}">
                <a16:creationId xmlns:a16="http://schemas.microsoft.com/office/drawing/2014/main" id="{23A56ACD-0D6A-4905-B620-15AE9B7F5CF9}"/>
              </a:ext>
            </a:extLst>
          </p:cNvPr>
          <p:cNvSpPr txBox="1"/>
          <p:nvPr/>
        </p:nvSpPr>
        <p:spPr>
          <a:xfrm>
            <a:off x="761865" y="1246331"/>
            <a:ext cx="6474607" cy="5247590"/>
          </a:xfrm>
          <a:prstGeom prst="rect">
            <a:avLst/>
          </a:prstGeom>
          <a:noFill/>
        </p:spPr>
        <p:txBody>
          <a:bodyPr wrap="square" rtlCol="0">
            <a:spAutoFit/>
          </a:bodyPr>
          <a:lstStyle/>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CRIM</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：城鎮人均犯罪率。</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ZN</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：住宅用地超過 </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25000 </a:t>
            </a:r>
            <a:r>
              <a:rPr lang="en-US" altLang="zh-TW" sz="1800" b="0" i="0" u="none" strike="noStrike" dirty="0" err="1">
                <a:solidFill>
                  <a:srgbClr val="3D3D3D"/>
                </a:solidFill>
                <a:effectLst/>
                <a:latin typeface="標楷體" panose="03000509000000000000" pitchFamily="65" charset="-120"/>
                <a:ea typeface="標楷體" panose="03000509000000000000" pitchFamily="65" charset="-120"/>
              </a:rPr>
              <a:t>sq.ft</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 </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的比例。</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INDUS</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：城鎮非零售商用土地的比例。</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CHAS</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：查理斯河空變量（如果邊界是河流，則爲</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1</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；否則爲</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0</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NOX</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：一氧化氮濃度。</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RM</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：住宅平均房間數。</a:t>
            </a:r>
            <a:endParaRPr lang="en-US" altLang="zh-TW" sz="1800" b="0" i="0" u="none" strike="noStrike" dirty="0">
              <a:solidFill>
                <a:srgbClr val="3D3D3D"/>
              </a:solidFill>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AGE</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1940 </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年之前建成的自用房屋比例。</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DIS</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：到波士頓五個中心區域的加權距離。</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RAD</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：輻射性公路的接近指數。</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TAX</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：每 </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10000 </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美元的全值財產稅率。</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PTRATIO</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：城鎮師生比例。</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B</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1000</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Bk-0.63</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 2</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，其中 </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Bk </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指代城鎮中黑人的比例。</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LSTAT</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：人口中地位低下者的比例。</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MEDV</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：自住房的平均房價，以千美元計。</a:t>
            </a:r>
            <a:endParaRPr lang="zh-TW" altLang="en-US" b="0" dirty="0">
              <a:effectLst/>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339741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76892" y="217715"/>
            <a:ext cx="11838215" cy="6511528"/>
            <a:chOff x="176892" y="217715"/>
            <a:chExt cx="11838215" cy="6511528"/>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176893" y="217715"/>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zh-TW" altLang="en-US" sz="2800" b="1" dirty="0">
                  <a:solidFill>
                    <a:srgbClr val="695D46"/>
                  </a:solidFill>
                  <a:latin typeface="標楷體" panose="03000509000000000000" pitchFamily="65" charset="-120"/>
                  <a:ea typeface="標楷體" panose="03000509000000000000" pitchFamily="65" charset="-120"/>
                </a:rPr>
                <a:t>資料視覺化犯罪率為例</a:t>
              </a:r>
              <a:endParaRPr lang="ko-KR" altLang="en-US" sz="2800" b="1" dirty="0">
                <a:solidFill>
                  <a:srgbClr val="695D46"/>
                </a:solidFill>
                <a:latin typeface="標楷體" panose="03000509000000000000" pitchFamily="65" charset="-120"/>
              </a:endParaRPr>
            </a:p>
          </p:txBody>
        </p:sp>
        <p:sp>
          <p:nvSpPr>
            <p:cNvPr id="10" name="타원 9">
              <a:extLst>
                <a:ext uri="{FF2B5EF4-FFF2-40B4-BE49-F238E27FC236}">
                  <a16:creationId xmlns:a16="http://schemas.microsoft.com/office/drawing/2014/main" id="{52CADDCC-85ED-40F4-ACB3-FCD2932A8F25}"/>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2</a:t>
              </a:r>
              <a:endParaRPr lang="ko-KR" altLang="en-US" b="1" dirty="0">
                <a:solidFill>
                  <a:srgbClr val="675750"/>
                </a:solidFill>
              </a:endParaRPr>
            </a:p>
          </p:txBody>
        </p:sp>
        <p:sp>
          <p:nvSpPr>
            <p:cNvPr id="11" name="사각형: 둥근 모서리 10">
              <a:extLst>
                <a:ext uri="{FF2B5EF4-FFF2-40B4-BE49-F238E27FC236}">
                  <a16:creationId xmlns:a16="http://schemas.microsoft.com/office/drawing/2014/main" id="{E7BB7B3B-4C5D-46E8-902E-F28E2FA0FF83}"/>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사각형: 둥근 모서리 11">
              <a:extLst>
                <a:ext uri="{FF2B5EF4-FFF2-40B4-BE49-F238E27FC236}">
                  <a16:creationId xmlns:a16="http://schemas.microsoft.com/office/drawing/2014/main" id="{EE45F5E9-19B3-4F17-B918-E607302670E7}"/>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3" name="文字方塊 2">
            <a:extLst>
              <a:ext uri="{FF2B5EF4-FFF2-40B4-BE49-F238E27FC236}">
                <a16:creationId xmlns:a16="http://schemas.microsoft.com/office/drawing/2014/main" id="{BF59597A-BD0B-4D2B-A097-0D8E29CAB2D0}"/>
              </a:ext>
            </a:extLst>
          </p:cNvPr>
          <p:cNvSpPr txBox="1"/>
          <p:nvPr/>
        </p:nvSpPr>
        <p:spPr>
          <a:xfrm>
            <a:off x="842481" y="1420238"/>
            <a:ext cx="4996909" cy="1477328"/>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治安的好壞著實會影響到房價，由此</a:t>
            </a:r>
            <a:r>
              <a:rPr lang="zh-TW" altLang="en-US" b="0" i="0" dirty="0">
                <a:solidFill>
                  <a:srgbClr val="303233"/>
                </a:solidFill>
                <a:effectLst/>
                <a:latin typeface="標楷體" panose="03000509000000000000" pitchFamily="65" charset="-120"/>
                <a:ea typeface="標楷體" panose="03000509000000000000" pitchFamily="65" charset="-120"/>
              </a:rPr>
              <a:t>推測犯罪率與房價成反比關係，亦即當犯罪率越高，房價會越低。</a:t>
            </a:r>
            <a:endParaRPr lang="en-US" altLang="zh-TW" b="0" i="0" dirty="0">
              <a:solidFill>
                <a:srgbClr val="303233"/>
              </a:solidFill>
              <a:effectLst/>
              <a:latin typeface="標楷體" panose="03000509000000000000" pitchFamily="65" charset="-120"/>
              <a:ea typeface="標楷體" panose="03000509000000000000" pitchFamily="65" charset="-120"/>
            </a:endParaRPr>
          </a:p>
          <a:p>
            <a:endParaRPr lang="en-US" altLang="zh-TW" b="0" i="0" dirty="0">
              <a:solidFill>
                <a:srgbClr val="303233"/>
              </a:solidFill>
              <a:effectLst/>
              <a:latin typeface="標楷體" panose="03000509000000000000" pitchFamily="65" charset="-120"/>
              <a:ea typeface="標楷體" panose="03000509000000000000" pitchFamily="65" charset="-120"/>
            </a:endParaRPr>
          </a:p>
          <a:p>
            <a:r>
              <a:rPr lang="zh-TW" altLang="en-US" dirty="0">
                <a:solidFill>
                  <a:srgbClr val="303233"/>
                </a:solidFill>
                <a:latin typeface="標楷體" panose="03000509000000000000" pitchFamily="65" charset="-120"/>
                <a:ea typeface="標楷體" panose="03000509000000000000" pitchFamily="65" charset="-120"/>
              </a:rPr>
              <a:t>下圖為例。</a:t>
            </a:r>
            <a:endParaRPr lang="zh-TW" altLang="en-US" dirty="0">
              <a:latin typeface="標楷體" panose="03000509000000000000" pitchFamily="65" charset="-120"/>
              <a:ea typeface="標楷體" panose="03000509000000000000" pitchFamily="65" charset="-120"/>
            </a:endParaRPr>
          </a:p>
        </p:txBody>
      </p:sp>
      <p:pic>
        <p:nvPicPr>
          <p:cNvPr id="1026" name="Picture 2">
            <a:extLst>
              <a:ext uri="{FF2B5EF4-FFF2-40B4-BE49-F238E27FC236}">
                <a16:creationId xmlns:a16="http://schemas.microsoft.com/office/drawing/2014/main" id="{DF05BF9D-0942-40FF-A8FB-B4B62251B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069" y="3323971"/>
            <a:ext cx="4454643" cy="3055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26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76892" y="217715"/>
            <a:ext cx="11838215" cy="6511528"/>
            <a:chOff x="176892" y="217715"/>
            <a:chExt cx="11838215" cy="6511528"/>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176893" y="217715"/>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marR="0" lvl="1" indent="0" fontAlgn="auto" latinLnBrk="0">
                <a:lnSpc>
                  <a:spcPct val="100000"/>
                </a:lnSpc>
                <a:spcBef>
                  <a:spcPts val="0"/>
                </a:spcBef>
                <a:spcAft>
                  <a:spcPts val="0"/>
                </a:spcAft>
                <a:buClrTx/>
                <a:buSzTx/>
                <a:buFontTx/>
                <a:buNone/>
                <a:tabLst/>
                <a:defRPr/>
              </a:pPr>
              <a:r>
                <a:rPr lang="zh-TW" altLang="en-US" sz="2800" b="1" dirty="0">
                  <a:solidFill>
                    <a:srgbClr val="695D46"/>
                  </a:solidFill>
                  <a:latin typeface="標楷體" panose="03000509000000000000" pitchFamily="65" charset="-120"/>
                  <a:ea typeface="標楷體" panose="03000509000000000000" pitchFamily="65" charset="-120"/>
                </a:rPr>
                <a:t>資料視覺化房間數為例</a:t>
              </a:r>
              <a:endParaRPr lang="ko-KR" altLang="en-US" sz="2800" b="1" dirty="0">
                <a:solidFill>
                  <a:srgbClr val="695D46"/>
                </a:solidFill>
                <a:latin typeface="標楷體" panose="03000509000000000000" pitchFamily="65" charset="-120"/>
              </a:endParaRPr>
            </a:p>
          </p:txBody>
        </p:sp>
        <p:sp>
          <p:nvSpPr>
            <p:cNvPr id="10" name="타원 9">
              <a:extLst>
                <a:ext uri="{FF2B5EF4-FFF2-40B4-BE49-F238E27FC236}">
                  <a16:creationId xmlns:a16="http://schemas.microsoft.com/office/drawing/2014/main" id="{52CADDCC-85ED-40F4-ACB3-FCD2932A8F25}"/>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3</a:t>
              </a:r>
              <a:endParaRPr lang="ko-KR" altLang="en-US" b="1" dirty="0">
                <a:solidFill>
                  <a:srgbClr val="675750"/>
                </a:solidFill>
              </a:endParaRPr>
            </a:p>
          </p:txBody>
        </p:sp>
        <p:sp>
          <p:nvSpPr>
            <p:cNvPr id="11" name="사각형: 둥근 모서리 10">
              <a:extLst>
                <a:ext uri="{FF2B5EF4-FFF2-40B4-BE49-F238E27FC236}">
                  <a16:creationId xmlns:a16="http://schemas.microsoft.com/office/drawing/2014/main" id="{E7BB7B3B-4C5D-46E8-902E-F28E2FA0FF83}"/>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사각형: 둥근 모서리 11">
              <a:extLst>
                <a:ext uri="{FF2B5EF4-FFF2-40B4-BE49-F238E27FC236}">
                  <a16:creationId xmlns:a16="http://schemas.microsoft.com/office/drawing/2014/main" id="{EE45F5E9-19B3-4F17-B918-E607302670E7}"/>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8" name="文字方塊 7">
            <a:extLst>
              <a:ext uri="{FF2B5EF4-FFF2-40B4-BE49-F238E27FC236}">
                <a16:creationId xmlns:a16="http://schemas.microsoft.com/office/drawing/2014/main" id="{EC7FA062-CF5E-4226-B797-6885C680D553}"/>
              </a:ext>
            </a:extLst>
          </p:cNvPr>
          <p:cNvSpPr txBox="1"/>
          <p:nvPr/>
        </p:nvSpPr>
        <p:spPr>
          <a:xfrm>
            <a:off x="842481" y="1420238"/>
            <a:ext cx="4996909"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房間數量多寡多半與房屋實際坪數呈現正比由此推測坪數與價錢正相關</a:t>
            </a:r>
            <a:r>
              <a:rPr lang="zh-TW" altLang="en-US" b="0" i="0" dirty="0">
                <a:solidFill>
                  <a:srgbClr val="303233"/>
                </a:solidFill>
                <a:effectLst/>
                <a:latin typeface="標楷體" panose="03000509000000000000" pitchFamily="65" charset="-120"/>
                <a:ea typeface="標楷體" panose="03000509000000000000" pitchFamily="65" charset="-120"/>
              </a:rPr>
              <a:t>。</a:t>
            </a:r>
            <a:endParaRPr lang="en-US" altLang="zh-TW" b="0" i="0" dirty="0">
              <a:solidFill>
                <a:srgbClr val="303233"/>
              </a:solidFill>
              <a:effectLst/>
              <a:latin typeface="標楷體" panose="03000509000000000000" pitchFamily="65" charset="-120"/>
              <a:ea typeface="標楷體" panose="03000509000000000000" pitchFamily="65" charset="-120"/>
            </a:endParaRPr>
          </a:p>
          <a:p>
            <a:endParaRPr lang="en-US" altLang="zh-TW" b="0" i="0" dirty="0">
              <a:solidFill>
                <a:srgbClr val="303233"/>
              </a:solidFill>
              <a:effectLst/>
              <a:latin typeface="標楷體" panose="03000509000000000000" pitchFamily="65" charset="-120"/>
              <a:ea typeface="標楷體" panose="03000509000000000000" pitchFamily="65" charset="-120"/>
            </a:endParaRPr>
          </a:p>
          <a:p>
            <a:r>
              <a:rPr lang="zh-TW" altLang="en-US" dirty="0">
                <a:solidFill>
                  <a:srgbClr val="303233"/>
                </a:solidFill>
                <a:latin typeface="標楷體" panose="03000509000000000000" pitchFamily="65" charset="-120"/>
                <a:ea typeface="標楷體" panose="03000509000000000000" pitchFamily="65" charset="-120"/>
              </a:rPr>
              <a:t>下圖為例。</a:t>
            </a:r>
            <a:endParaRPr lang="zh-TW" altLang="en-US" dirty="0">
              <a:latin typeface="標楷體" panose="03000509000000000000" pitchFamily="65" charset="-120"/>
              <a:ea typeface="標楷體" panose="03000509000000000000" pitchFamily="65" charset="-120"/>
            </a:endParaRPr>
          </a:p>
        </p:txBody>
      </p:sp>
      <p:pic>
        <p:nvPicPr>
          <p:cNvPr id="2050" name="Picture 2">
            <a:extLst>
              <a:ext uri="{FF2B5EF4-FFF2-40B4-BE49-F238E27FC236}">
                <a16:creationId xmlns:a16="http://schemas.microsoft.com/office/drawing/2014/main" id="{7E3F9F53-C5C7-4AFD-A284-298A52C61F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543" y="3040834"/>
            <a:ext cx="4313406" cy="3040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92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76892" y="217715"/>
            <a:ext cx="11838215" cy="6511528"/>
            <a:chOff x="176892" y="217715"/>
            <a:chExt cx="11838215" cy="6511528"/>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176893" y="217715"/>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zh-TW" altLang="en-US" sz="2800" b="1" dirty="0">
                  <a:solidFill>
                    <a:srgbClr val="695D46"/>
                  </a:solidFill>
                  <a:latin typeface="標楷體" panose="03000509000000000000" pitchFamily="65" charset="-120"/>
                  <a:ea typeface="標楷體" panose="03000509000000000000" pitchFamily="65" charset="-120"/>
                </a:rPr>
                <a:t>資料分割</a:t>
              </a:r>
              <a:endParaRPr lang="ko-KR" altLang="en-US" sz="2800" b="1" dirty="0">
                <a:solidFill>
                  <a:srgbClr val="695D46"/>
                </a:solidFill>
                <a:latin typeface="標楷體" panose="03000509000000000000" pitchFamily="65" charset="-120"/>
              </a:endParaRPr>
            </a:p>
          </p:txBody>
        </p:sp>
        <p:sp>
          <p:nvSpPr>
            <p:cNvPr id="10" name="타원 9">
              <a:extLst>
                <a:ext uri="{FF2B5EF4-FFF2-40B4-BE49-F238E27FC236}">
                  <a16:creationId xmlns:a16="http://schemas.microsoft.com/office/drawing/2014/main" id="{52CADDCC-85ED-40F4-ACB3-FCD2932A8F25}"/>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4</a:t>
              </a:r>
              <a:endParaRPr lang="ko-KR" altLang="en-US" b="1" dirty="0">
                <a:solidFill>
                  <a:srgbClr val="675750"/>
                </a:solidFill>
              </a:endParaRPr>
            </a:p>
          </p:txBody>
        </p:sp>
        <p:sp>
          <p:nvSpPr>
            <p:cNvPr id="11" name="사각형: 둥근 모서리 10">
              <a:extLst>
                <a:ext uri="{FF2B5EF4-FFF2-40B4-BE49-F238E27FC236}">
                  <a16:creationId xmlns:a16="http://schemas.microsoft.com/office/drawing/2014/main" id="{E7BB7B3B-4C5D-46E8-902E-F28E2FA0FF83}"/>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사각형: 둥근 모서리 11">
              <a:extLst>
                <a:ext uri="{FF2B5EF4-FFF2-40B4-BE49-F238E27FC236}">
                  <a16:creationId xmlns:a16="http://schemas.microsoft.com/office/drawing/2014/main" id="{EE45F5E9-19B3-4F17-B918-E607302670E7}"/>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7" name="文字方塊 6">
            <a:extLst>
              <a:ext uri="{FF2B5EF4-FFF2-40B4-BE49-F238E27FC236}">
                <a16:creationId xmlns:a16="http://schemas.microsoft.com/office/drawing/2014/main" id="{4911CBD1-EC41-43C4-B6F3-761622170DD0}"/>
              </a:ext>
            </a:extLst>
          </p:cNvPr>
          <p:cNvSpPr txBox="1"/>
          <p:nvPr/>
        </p:nvSpPr>
        <p:spPr>
          <a:xfrm>
            <a:off x="3302540" y="1482676"/>
            <a:ext cx="6196519" cy="646331"/>
          </a:xfrm>
          <a:prstGeom prst="rect">
            <a:avLst/>
          </a:prstGeom>
          <a:noFill/>
        </p:spPr>
        <p:txBody>
          <a:bodyPr wrap="square" rtlCol="0">
            <a:spAutoFit/>
          </a:bodyPr>
          <a:lstStyle/>
          <a:p>
            <a:r>
              <a:rPr lang="en-US" altLang="zh-TW" b="1" dirty="0" err="1">
                <a:latin typeface="標楷體" panose="03000509000000000000" pitchFamily="65" charset="-120"/>
                <a:ea typeface="標楷體" panose="03000509000000000000" pitchFamily="65" charset="-120"/>
              </a:rPr>
              <a:t>Sklearn</a:t>
            </a:r>
            <a:r>
              <a:rPr lang="zh-TW" altLang="en-US" b="1" dirty="0">
                <a:latin typeface="標楷體" panose="03000509000000000000" pitchFamily="65" charset="-120"/>
                <a:ea typeface="標楷體" panose="03000509000000000000" pitchFamily="65" charset="-120"/>
              </a:rPr>
              <a:t> </a:t>
            </a: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是一個開源的基於</a:t>
            </a:r>
            <a:r>
              <a:rPr lang="en-US" altLang="zh-TW" sz="1800" b="1" i="0" u="none" strike="noStrike" dirty="0">
                <a:solidFill>
                  <a:srgbClr val="000000"/>
                </a:solidFill>
                <a:effectLst/>
                <a:latin typeface="標楷體" panose="03000509000000000000" pitchFamily="65" charset="-120"/>
                <a:ea typeface="標楷體" panose="03000509000000000000" pitchFamily="65" charset="-120"/>
              </a:rPr>
              <a:t>python</a:t>
            </a: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語言的機器學習工具包。</a:t>
            </a:r>
            <a:br>
              <a:rPr lang="zh-TW" altLang="en-US" sz="1800" b="1" i="0" u="none" strike="noStrike" dirty="0">
                <a:solidFill>
                  <a:srgbClr val="000000"/>
                </a:solidFill>
                <a:effectLst/>
                <a:latin typeface="標楷體" panose="03000509000000000000" pitchFamily="65" charset="-120"/>
                <a:ea typeface="標楷體" panose="03000509000000000000" pitchFamily="65" charset="-120"/>
              </a:rPr>
            </a:br>
            <a:endParaRPr lang="zh-TW" altLang="en-US" b="1" dirty="0">
              <a:latin typeface="標楷體" panose="03000509000000000000" pitchFamily="65" charset="-120"/>
              <a:ea typeface="標楷體" panose="03000509000000000000" pitchFamily="65" charset="-120"/>
            </a:endParaRPr>
          </a:p>
        </p:txBody>
      </p:sp>
      <p:pic>
        <p:nvPicPr>
          <p:cNvPr id="3079" name="Picture 7">
            <a:extLst>
              <a:ext uri="{FF2B5EF4-FFF2-40B4-BE49-F238E27FC236}">
                <a16:creationId xmlns:a16="http://schemas.microsoft.com/office/drawing/2014/main" id="{C9A38BA2-CF90-427B-8D5A-2F98E5BFF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10" y="1482676"/>
            <a:ext cx="1628775" cy="523875"/>
          </a:xfrm>
          <a:prstGeom prst="rect">
            <a:avLst/>
          </a:prstGeom>
          <a:noFill/>
          <a:extLst>
            <a:ext uri="{909E8E84-426E-40DD-AFC4-6F175D3DCCD1}">
              <a14:hiddenFill xmlns:a14="http://schemas.microsoft.com/office/drawing/2010/main">
                <a:solidFill>
                  <a:srgbClr val="FFFFFF"/>
                </a:solidFill>
              </a14:hiddenFill>
            </a:ext>
          </a:extLst>
        </p:spPr>
      </p:pic>
      <p:sp>
        <p:nvSpPr>
          <p:cNvPr id="13" name="文字方塊 12">
            <a:extLst>
              <a:ext uri="{FF2B5EF4-FFF2-40B4-BE49-F238E27FC236}">
                <a16:creationId xmlns:a16="http://schemas.microsoft.com/office/drawing/2014/main" id="{FAEF8B58-5E9A-47D4-93B9-B3F3FE5B21FB}"/>
              </a:ext>
            </a:extLst>
          </p:cNvPr>
          <p:cNvSpPr txBox="1"/>
          <p:nvPr/>
        </p:nvSpPr>
        <p:spPr>
          <a:xfrm>
            <a:off x="3247416" y="2929775"/>
            <a:ext cx="6013316" cy="646331"/>
          </a:xfrm>
          <a:prstGeom prst="rect">
            <a:avLst/>
          </a:prstGeom>
          <a:noFill/>
        </p:spPr>
        <p:txBody>
          <a:bodyPr wrap="square" rtlCol="0">
            <a:spAutoFit/>
          </a:bodyPr>
          <a:lstStyle/>
          <a:p>
            <a:r>
              <a:rPr lang="en-US" altLang="zh-TW" b="0" dirty="0">
                <a:effectLst/>
                <a:latin typeface="Adobe Gothic Std B" panose="020B0800000000000000" pitchFamily="34" charset="-128"/>
                <a:ea typeface="Adobe Gothic Std B" panose="020B0800000000000000" pitchFamily="34" charset="-128"/>
              </a:rPr>
              <a:t>from </a:t>
            </a:r>
            <a:r>
              <a:rPr lang="en-US" altLang="zh-TW" b="0" dirty="0" err="1">
                <a:solidFill>
                  <a:srgbClr val="FFC000"/>
                </a:solidFill>
                <a:effectLst/>
                <a:latin typeface="Adobe Gothic Std B" panose="020B0800000000000000" pitchFamily="34" charset="-128"/>
                <a:ea typeface="Adobe Gothic Std B" panose="020B0800000000000000" pitchFamily="34" charset="-128"/>
              </a:rPr>
              <a:t>sklearn.model_selection</a:t>
            </a:r>
            <a:r>
              <a:rPr lang="en-US" altLang="zh-TW" b="0" dirty="0">
                <a:solidFill>
                  <a:srgbClr val="FFC000"/>
                </a:solidFill>
                <a:effectLst/>
                <a:latin typeface="Adobe Gothic Std B" panose="020B0800000000000000" pitchFamily="34" charset="-128"/>
                <a:ea typeface="Adobe Gothic Std B" panose="020B0800000000000000" pitchFamily="34" charset="-128"/>
              </a:rPr>
              <a:t> </a:t>
            </a:r>
            <a:r>
              <a:rPr lang="en-US" altLang="zh-TW" b="0" dirty="0">
                <a:effectLst/>
                <a:latin typeface="Adobe Gothic Std B" panose="020B0800000000000000" pitchFamily="34" charset="-128"/>
                <a:ea typeface="Adobe Gothic Std B" panose="020B0800000000000000" pitchFamily="34" charset="-128"/>
              </a:rPr>
              <a:t>import </a:t>
            </a:r>
            <a:r>
              <a:rPr lang="en-US" altLang="zh-TW" b="0" dirty="0" err="1">
                <a:solidFill>
                  <a:srgbClr val="FFC000"/>
                </a:solidFill>
                <a:effectLst/>
                <a:latin typeface="Adobe Gothic Std B" panose="020B0800000000000000" pitchFamily="34" charset="-128"/>
                <a:ea typeface="Adobe Gothic Std B" panose="020B0800000000000000" pitchFamily="34" charset="-128"/>
              </a:rPr>
              <a:t>train_test_split</a:t>
            </a:r>
            <a:endParaRPr lang="en-US" altLang="zh-TW" b="0" dirty="0">
              <a:solidFill>
                <a:srgbClr val="FFC000"/>
              </a:solidFill>
              <a:effectLst/>
              <a:latin typeface="Adobe Gothic Std B" panose="020B0800000000000000" pitchFamily="34" charset="-128"/>
              <a:ea typeface="Adobe Gothic Std B" panose="020B0800000000000000" pitchFamily="34" charset="-128"/>
            </a:endParaRPr>
          </a:p>
          <a:p>
            <a:endParaRPr lang="zh-TW" altLang="en-US" dirty="0">
              <a:solidFill>
                <a:srgbClr val="FFC000"/>
              </a:solidFill>
              <a:latin typeface="Adobe Gothic Std B" panose="020B0800000000000000" pitchFamily="34" charset="-128"/>
            </a:endParaRPr>
          </a:p>
        </p:txBody>
      </p:sp>
      <p:sp>
        <p:nvSpPr>
          <p:cNvPr id="15" name="文字方塊 14">
            <a:extLst>
              <a:ext uri="{FF2B5EF4-FFF2-40B4-BE49-F238E27FC236}">
                <a16:creationId xmlns:a16="http://schemas.microsoft.com/office/drawing/2014/main" id="{6954B09D-B221-41A8-9400-46C958DEA1B4}"/>
              </a:ext>
            </a:extLst>
          </p:cNvPr>
          <p:cNvSpPr txBox="1"/>
          <p:nvPr/>
        </p:nvSpPr>
        <p:spPr>
          <a:xfrm>
            <a:off x="692372" y="2899961"/>
            <a:ext cx="2115766"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使用</a:t>
            </a:r>
            <a:r>
              <a:rPr lang="en-US" altLang="zh-TW" b="1" dirty="0" err="1">
                <a:latin typeface="Adobe Gothic Std B" panose="020B0800000000000000" pitchFamily="34" charset="-128"/>
                <a:ea typeface="Adobe Gothic Std B" panose="020B0800000000000000" pitchFamily="34" charset="-128"/>
              </a:rPr>
              <a:t>Sklearn</a:t>
            </a:r>
            <a:r>
              <a:rPr lang="zh-TW" altLang="en-US" b="1" dirty="0">
                <a:latin typeface="標楷體" panose="03000509000000000000" pitchFamily="65" charset="-120"/>
                <a:ea typeface="標楷體" panose="03000509000000000000" pitchFamily="65" charset="-120"/>
              </a:rPr>
              <a:t> 套件</a:t>
            </a:r>
            <a:endParaRPr lang="zh-TW" altLang="en-US" dirty="0">
              <a:latin typeface="標楷體" panose="03000509000000000000" pitchFamily="65" charset="-120"/>
              <a:ea typeface="標楷體" panose="03000509000000000000" pitchFamily="65" charset="-120"/>
            </a:endParaRPr>
          </a:p>
        </p:txBody>
      </p:sp>
      <p:sp>
        <p:nvSpPr>
          <p:cNvPr id="19" name="文字方塊 18">
            <a:extLst>
              <a:ext uri="{FF2B5EF4-FFF2-40B4-BE49-F238E27FC236}">
                <a16:creationId xmlns:a16="http://schemas.microsoft.com/office/drawing/2014/main" id="{42A24A73-5201-426B-A2A3-2216A3B2E7BF}"/>
              </a:ext>
            </a:extLst>
          </p:cNvPr>
          <p:cNvSpPr txBox="1"/>
          <p:nvPr/>
        </p:nvSpPr>
        <p:spPr>
          <a:xfrm>
            <a:off x="3247416" y="4277197"/>
            <a:ext cx="5760397" cy="830997"/>
          </a:xfrm>
          <a:prstGeom prst="rect">
            <a:avLst/>
          </a:prstGeom>
          <a:noFill/>
        </p:spPr>
        <p:txBody>
          <a:bodyPr wrap="square">
            <a:spAutoFit/>
          </a:bodyPr>
          <a:lstStyle/>
          <a:p>
            <a:r>
              <a:rPr lang="zh-TW" altLang="en-US" sz="2400" b="1" i="0" dirty="0">
                <a:solidFill>
                  <a:srgbClr val="303233"/>
                </a:solidFill>
                <a:effectLst/>
                <a:latin typeface="標楷體" panose="03000509000000000000" pitchFamily="65" charset="-120"/>
                <a:ea typeface="標楷體" panose="03000509000000000000" pitchFamily="65" charset="-120"/>
              </a:rPr>
              <a:t>採取</a:t>
            </a:r>
            <a:r>
              <a:rPr lang="en-US" altLang="zh-TW" sz="2400" b="1" i="0" dirty="0">
                <a:solidFill>
                  <a:srgbClr val="303233"/>
                </a:solidFill>
                <a:effectLst/>
                <a:latin typeface="標楷體" panose="03000509000000000000" pitchFamily="65" charset="-120"/>
                <a:ea typeface="標楷體" panose="03000509000000000000" pitchFamily="65" charset="-120"/>
              </a:rPr>
              <a:t>73</a:t>
            </a:r>
            <a:r>
              <a:rPr lang="zh-TW" altLang="en-US" sz="2400" b="1" i="0" dirty="0">
                <a:solidFill>
                  <a:srgbClr val="303233"/>
                </a:solidFill>
                <a:effectLst/>
                <a:latin typeface="標楷體" panose="03000509000000000000" pitchFamily="65" charset="-120"/>
                <a:ea typeface="標楷體" panose="03000509000000000000" pitchFamily="65" charset="-120"/>
              </a:rPr>
              <a:t>比，也就是把</a:t>
            </a:r>
            <a:r>
              <a:rPr lang="en-US" altLang="zh-TW" sz="2400" b="1" i="0" dirty="0">
                <a:solidFill>
                  <a:srgbClr val="303233"/>
                </a:solidFill>
                <a:effectLst/>
                <a:latin typeface="標楷體" panose="03000509000000000000" pitchFamily="65" charset="-120"/>
                <a:ea typeface="標楷體" panose="03000509000000000000" pitchFamily="65" charset="-120"/>
              </a:rPr>
              <a:t>70%</a:t>
            </a:r>
            <a:r>
              <a:rPr lang="zh-TW" altLang="en-US" sz="2400" b="1" i="0" dirty="0">
                <a:solidFill>
                  <a:srgbClr val="303233"/>
                </a:solidFill>
                <a:effectLst/>
                <a:latin typeface="標楷體" panose="03000509000000000000" pitchFamily="65" charset="-120"/>
                <a:ea typeface="標楷體" panose="03000509000000000000" pitchFamily="65" charset="-120"/>
              </a:rPr>
              <a:t>的資料拿去訓練，留下</a:t>
            </a:r>
            <a:r>
              <a:rPr lang="en-US" altLang="zh-TW" sz="2400" b="1" i="0" dirty="0">
                <a:solidFill>
                  <a:srgbClr val="303233"/>
                </a:solidFill>
                <a:effectLst/>
                <a:latin typeface="標楷體" panose="03000509000000000000" pitchFamily="65" charset="-120"/>
                <a:ea typeface="標楷體" panose="03000509000000000000" pitchFamily="65" charset="-120"/>
              </a:rPr>
              <a:t>30%</a:t>
            </a:r>
            <a:r>
              <a:rPr lang="zh-TW" altLang="en-US" sz="2400" b="1" i="0" dirty="0">
                <a:solidFill>
                  <a:srgbClr val="303233"/>
                </a:solidFill>
                <a:effectLst/>
                <a:latin typeface="標楷體" panose="03000509000000000000" pitchFamily="65" charset="-120"/>
                <a:ea typeface="標楷體" panose="03000509000000000000" pitchFamily="65" charset="-120"/>
              </a:rPr>
              <a:t>的資料作測試用。</a:t>
            </a:r>
            <a:endParaRPr lang="zh-TW" altLang="en-US" sz="2400" b="1" dirty="0">
              <a:latin typeface="標楷體" panose="03000509000000000000" pitchFamily="65" charset="-120"/>
              <a:ea typeface="標楷體" panose="03000509000000000000" pitchFamily="65" charset="-120"/>
            </a:endParaRPr>
          </a:p>
        </p:txBody>
      </p:sp>
      <p:pic>
        <p:nvPicPr>
          <p:cNvPr id="21" name="圖片 20">
            <a:extLst>
              <a:ext uri="{FF2B5EF4-FFF2-40B4-BE49-F238E27FC236}">
                <a16:creationId xmlns:a16="http://schemas.microsoft.com/office/drawing/2014/main" id="{88A5B588-6D3C-4FD4-AA55-A938ACF53383}"/>
              </a:ext>
            </a:extLst>
          </p:cNvPr>
          <p:cNvPicPr>
            <a:picLocks noChangeAspect="1"/>
          </p:cNvPicPr>
          <p:nvPr/>
        </p:nvPicPr>
        <p:blipFill>
          <a:blip r:embed="rId3"/>
          <a:stretch>
            <a:fillRect/>
          </a:stretch>
        </p:blipFill>
        <p:spPr>
          <a:xfrm>
            <a:off x="1762409" y="5907206"/>
            <a:ext cx="8983329" cy="238158"/>
          </a:xfrm>
          <a:prstGeom prst="rect">
            <a:avLst/>
          </a:prstGeom>
        </p:spPr>
      </p:pic>
      <p:sp>
        <p:nvSpPr>
          <p:cNvPr id="25" name="文字方塊 24">
            <a:extLst>
              <a:ext uri="{FF2B5EF4-FFF2-40B4-BE49-F238E27FC236}">
                <a16:creationId xmlns:a16="http://schemas.microsoft.com/office/drawing/2014/main" id="{D1FF0914-E36D-4E48-8FB4-5AF847847317}"/>
              </a:ext>
            </a:extLst>
          </p:cNvPr>
          <p:cNvSpPr txBox="1"/>
          <p:nvPr/>
        </p:nvSpPr>
        <p:spPr>
          <a:xfrm>
            <a:off x="1738905" y="5412286"/>
            <a:ext cx="6094378" cy="369332"/>
          </a:xfrm>
          <a:prstGeom prst="rect">
            <a:avLst/>
          </a:prstGeom>
          <a:noFill/>
        </p:spPr>
        <p:txBody>
          <a:bodyPr wrap="square">
            <a:spAutoFit/>
          </a:bodyPr>
          <a:lstStyle/>
          <a:p>
            <a:r>
              <a:rPr lang="en-US" altLang="zh-TW" b="1" i="0" dirty="0">
                <a:effectLst/>
                <a:latin typeface="標楷體" panose="03000509000000000000" pitchFamily="65" charset="-120"/>
                <a:ea typeface="標楷體" panose="03000509000000000000" pitchFamily="65" charset="-120"/>
              </a:rPr>
              <a:t>354 	152</a:t>
            </a:r>
            <a:endParaRPr lang="zh-TW" altLang="en-US"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7320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76892" y="217715"/>
            <a:ext cx="11838215" cy="6511528"/>
            <a:chOff x="176892" y="217715"/>
            <a:chExt cx="11838215" cy="6511528"/>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176893" y="217715"/>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en-US" altLang="zh-TW" sz="2000" b="1" dirty="0">
                  <a:solidFill>
                    <a:srgbClr val="695D46"/>
                  </a:solidFill>
                  <a:latin typeface="Adobe Gothic Std B" panose="020B0800000000000000" pitchFamily="34" charset="-128"/>
                  <a:ea typeface="Adobe Gothic Std B" panose="020B0800000000000000" pitchFamily="34" charset="-128"/>
                </a:rPr>
                <a:t>scikit-</a:t>
              </a:r>
              <a:r>
                <a:rPr lang="en-US" altLang="zh-TW" sz="2000" b="1" dirty="0" err="1">
                  <a:solidFill>
                    <a:srgbClr val="695D46"/>
                  </a:solidFill>
                  <a:latin typeface="Adobe Gothic Std B" panose="020B0800000000000000" pitchFamily="34" charset="-128"/>
                  <a:ea typeface="Adobe Gothic Std B" panose="020B0800000000000000" pitchFamily="34" charset="-128"/>
                </a:rPr>
                <a:t>learn’s</a:t>
              </a:r>
              <a:r>
                <a:rPr lang="en-US" altLang="zh-TW" sz="2000" b="1" dirty="0">
                  <a:solidFill>
                    <a:srgbClr val="695D46"/>
                  </a:solidFill>
                  <a:latin typeface="Adobe Gothic Std B" panose="020B0800000000000000" pitchFamily="34" charset="-128"/>
                  <a:ea typeface="Adobe Gothic Std B" panose="020B0800000000000000" pitchFamily="34" charset="-128"/>
                </a:rPr>
                <a:t> </a:t>
              </a:r>
              <a:r>
                <a:rPr lang="en-US" altLang="zh-TW" sz="2000" b="1" dirty="0" err="1">
                  <a:solidFill>
                    <a:srgbClr val="695D46"/>
                  </a:solidFill>
                  <a:latin typeface="Adobe Gothic Std B" panose="020B0800000000000000" pitchFamily="34" charset="-128"/>
                  <a:ea typeface="Adobe Gothic Std B" panose="020B0800000000000000" pitchFamily="34" charset="-128"/>
                </a:rPr>
                <a:t>LinearRegression</a:t>
              </a:r>
              <a:r>
                <a:rPr lang="zh-TW" altLang="en-US" sz="2000" b="1" dirty="0">
                  <a:solidFill>
                    <a:srgbClr val="695D46"/>
                  </a:solidFill>
                  <a:latin typeface="標楷體" panose="03000509000000000000" pitchFamily="65" charset="-120"/>
                  <a:ea typeface="標楷體" panose="03000509000000000000" pitchFamily="65" charset="-120"/>
                </a:rPr>
                <a:t>訓練模型</a:t>
              </a:r>
              <a:endParaRPr lang="ko-KR" altLang="en-US" sz="2000" b="1" dirty="0">
                <a:solidFill>
                  <a:srgbClr val="695D46"/>
                </a:solidFill>
                <a:latin typeface="標楷體" panose="03000509000000000000" pitchFamily="65" charset="-120"/>
              </a:endParaRPr>
            </a:p>
          </p:txBody>
        </p:sp>
        <p:sp>
          <p:nvSpPr>
            <p:cNvPr id="10" name="타원 9">
              <a:extLst>
                <a:ext uri="{FF2B5EF4-FFF2-40B4-BE49-F238E27FC236}">
                  <a16:creationId xmlns:a16="http://schemas.microsoft.com/office/drawing/2014/main" id="{52CADDCC-85ED-40F4-ACB3-FCD2932A8F25}"/>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5</a:t>
              </a:r>
              <a:endParaRPr lang="ko-KR" altLang="en-US" b="1" dirty="0">
                <a:solidFill>
                  <a:srgbClr val="675750"/>
                </a:solidFill>
              </a:endParaRPr>
            </a:p>
          </p:txBody>
        </p:sp>
        <p:sp>
          <p:nvSpPr>
            <p:cNvPr id="11" name="사각형: 둥근 모서리 10">
              <a:extLst>
                <a:ext uri="{FF2B5EF4-FFF2-40B4-BE49-F238E27FC236}">
                  <a16:creationId xmlns:a16="http://schemas.microsoft.com/office/drawing/2014/main" id="{E7BB7B3B-4C5D-46E8-902E-F28E2FA0FF83}"/>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사각형: 둥근 모서리 11">
              <a:extLst>
                <a:ext uri="{FF2B5EF4-FFF2-40B4-BE49-F238E27FC236}">
                  <a16:creationId xmlns:a16="http://schemas.microsoft.com/office/drawing/2014/main" id="{EE45F5E9-19B3-4F17-B918-E607302670E7}"/>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8" name="文字方塊 7">
            <a:extLst>
              <a:ext uri="{FF2B5EF4-FFF2-40B4-BE49-F238E27FC236}">
                <a16:creationId xmlns:a16="http://schemas.microsoft.com/office/drawing/2014/main" id="{A34506AB-6AA3-4AF5-9A6A-25B802AFDB5B}"/>
              </a:ext>
            </a:extLst>
          </p:cNvPr>
          <p:cNvSpPr txBox="1"/>
          <p:nvPr/>
        </p:nvSpPr>
        <p:spPr>
          <a:xfrm>
            <a:off x="3851343" y="1540628"/>
            <a:ext cx="6013316" cy="369332"/>
          </a:xfrm>
          <a:prstGeom prst="rect">
            <a:avLst/>
          </a:prstGeom>
          <a:noFill/>
        </p:spPr>
        <p:txBody>
          <a:bodyPr wrap="square" rtlCol="0">
            <a:spAutoFit/>
          </a:bodyPr>
          <a:lstStyle/>
          <a:p>
            <a:r>
              <a:rPr lang="en-US" altLang="zh-TW" b="0" dirty="0">
                <a:effectLst/>
                <a:latin typeface="Adobe Gothic Std B" panose="020B0800000000000000" pitchFamily="34" charset="-128"/>
                <a:ea typeface="Adobe Gothic Std B" panose="020B0800000000000000" pitchFamily="34" charset="-128"/>
              </a:rPr>
              <a:t>from </a:t>
            </a:r>
            <a:r>
              <a:rPr lang="en-US" altLang="zh-TW" b="0" dirty="0" err="1">
                <a:solidFill>
                  <a:srgbClr val="FFC000"/>
                </a:solidFill>
                <a:effectLst/>
                <a:latin typeface="Adobe Gothic Std B" panose="020B0800000000000000" pitchFamily="34" charset="-128"/>
                <a:ea typeface="Adobe Gothic Std B" panose="020B0800000000000000" pitchFamily="34" charset="-128"/>
              </a:rPr>
              <a:t>sklearn.linear_model</a:t>
            </a:r>
            <a:r>
              <a:rPr lang="en-US" altLang="zh-TW" b="0" dirty="0">
                <a:solidFill>
                  <a:srgbClr val="FFC000"/>
                </a:solidFill>
                <a:effectLst/>
                <a:latin typeface="Adobe Gothic Std B" panose="020B0800000000000000" pitchFamily="34" charset="-128"/>
                <a:ea typeface="Adobe Gothic Std B" panose="020B0800000000000000" pitchFamily="34" charset="-128"/>
              </a:rPr>
              <a:t> </a:t>
            </a:r>
            <a:r>
              <a:rPr lang="en-US" altLang="zh-TW" b="0" dirty="0">
                <a:effectLst/>
                <a:latin typeface="Adobe Gothic Std B" panose="020B0800000000000000" pitchFamily="34" charset="-128"/>
                <a:ea typeface="Adobe Gothic Std B" panose="020B0800000000000000" pitchFamily="34" charset="-128"/>
              </a:rPr>
              <a:t>import </a:t>
            </a:r>
            <a:r>
              <a:rPr lang="en-US" altLang="zh-TW" b="0" dirty="0" err="1">
                <a:solidFill>
                  <a:srgbClr val="FFC000"/>
                </a:solidFill>
                <a:effectLst/>
                <a:latin typeface="Adobe Gothic Std B" panose="020B0800000000000000" pitchFamily="34" charset="-128"/>
                <a:ea typeface="Adobe Gothic Std B" panose="020B0800000000000000" pitchFamily="34" charset="-128"/>
              </a:rPr>
              <a:t>LinearRegression</a:t>
            </a:r>
            <a:endParaRPr lang="zh-TW" altLang="en-US" dirty="0">
              <a:solidFill>
                <a:srgbClr val="FFC000"/>
              </a:solidFill>
              <a:latin typeface="Adobe Gothic Std B" panose="020B0800000000000000" pitchFamily="34" charset="-128"/>
            </a:endParaRPr>
          </a:p>
        </p:txBody>
      </p:sp>
      <p:sp>
        <p:nvSpPr>
          <p:cNvPr id="13" name="文字方塊 12">
            <a:extLst>
              <a:ext uri="{FF2B5EF4-FFF2-40B4-BE49-F238E27FC236}">
                <a16:creationId xmlns:a16="http://schemas.microsoft.com/office/drawing/2014/main" id="{16C68A3D-F33C-4A64-94B1-C61001B847FE}"/>
              </a:ext>
            </a:extLst>
          </p:cNvPr>
          <p:cNvSpPr txBox="1"/>
          <p:nvPr/>
        </p:nvSpPr>
        <p:spPr>
          <a:xfrm>
            <a:off x="1134980" y="1540628"/>
            <a:ext cx="2115766"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使用</a:t>
            </a:r>
            <a:r>
              <a:rPr lang="en-US" altLang="zh-TW" b="1" dirty="0" err="1">
                <a:latin typeface="Adobe Gothic Std B" panose="020B0800000000000000" pitchFamily="34" charset="-128"/>
                <a:ea typeface="Adobe Gothic Std B" panose="020B0800000000000000" pitchFamily="34" charset="-128"/>
              </a:rPr>
              <a:t>Sklearn</a:t>
            </a:r>
            <a:r>
              <a:rPr lang="zh-TW" altLang="en-US" b="1" dirty="0">
                <a:latin typeface="標楷體" panose="03000509000000000000" pitchFamily="65" charset="-120"/>
                <a:ea typeface="標楷體" panose="03000509000000000000" pitchFamily="65" charset="-120"/>
              </a:rPr>
              <a:t> 套件</a:t>
            </a:r>
            <a:endParaRPr lang="zh-TW" altLang="en-US" dirty="0">
              <a:latin typeface="標楷體" panose="03000509000000000000" pitchFamily="65" charset="-120"/>
              <a:ea typeface="標楷體" panose="03000509000000000000" pitchFamily="65" charset="-120"/>
            </a:endParaRPr>
          </a:p>
        </p:txBody>
      </p:sp>
      <p:sp>
        <p:nvSpPr>
          <p:cNvPr id="14" name="文字方塊 13">
            <a:extLst>
              <a:ext uri="{FF2B5EF4-FFF2-40B4-BE49-F238E27FC236}">
                <a16:creationId xmlns:a16="http://schemas.microsoft.com/office/drawing/2014/main" id="{8D119569-C528-4420-9EDD-93E163D474CA}"/>
              </a:ext>
            </a:extLst>
          </p:cNvPr>
          <p:cNvSpPr txBox="1"/>
          <p:nvPr/>
        </p:nvSpPr>
        <p:spPr>
          <a:xfrm>
            <a:off x="3851343" y="2576081"/>
            <a:ext cx="2735095" cy="646331"/>
          </a:xfrm>
          <a:prstGeom prst="rect">
            <a:avLst/>
          </a:prstGeom>
          <a:noFill/>
        </p:spPr>
        <p:txBody>
          <a:bodyPr wrap="square">
            <a:spAutoFit/>
          </a:bodyPr>
          <a:lstStyle/>
          <a:p>
            <a:r>
              <a:rPr lang="fr-FR" altLang="zh-TW" b="0" dirty="0">
                <a:effectLst/>
                <a:latin typeface="Adobe Gothic Std B" panose="020B0800000000000000" pitchFamily="34" charset="-128"/>
                <a:ea typeface="Adobe Gothic Std B" panose="020B0800000000000000" pitchFamily="34" charset="-128"/>
              </a:rPr>
              <a:t>lm = LinearRegression()</a:t>
            </a:r>
            <a:r>
              <a:rPr lang="zh-TW" altLang="en-US" b="0" dirty="0">
                <a:effectLst/>
                <a:latin typeface="Adobe Gothic Std B" panose="020B0800000000000000" pitchFamily="34" charset="-128"/>
                <a:ea typeface="Adobe Gothic Std B" panose="020B0800000000000000" pitchFamily="34" charset="-128"/>
              </a:rPr>
              <a:t>  </a:t>
            </a:r>
            <a:endParaRPr lang="fr-FR" altLang="zh-TW" b="0" dirty="0">
              <a:effectLst/>
              <a:latin typeface="Adobe Gothic Std B" panose="020B0800000000000000" pitchFamily="34" charset="-128"/>
              <a:ea typeface="Adobe Gothic Std B" panose="020B0800000000000000" pitchFamily="34" charset="-128"/>
            </a:endParaRPr>
          </a:p>
          <a:p>
            <a:r>
              <a:rPr lang="fr-FR" altLang="zh-TW" b="0" dirty="0">
                <a:effectLst/>
                <a:latin typeface="Adobe Gothic Std B" panose="020B0800000000000000" pitchFamily="34" charset="-128"/>
                <a:ea typeface="Adobe Gothic Std B" panose="020B0800000000000000" pitchFamily="34" charset="-128"/>
              </a:rPr>
              <a:t>lm.fit(x_train, y_train)</a:t>
            </a:r>
          </a:p>
        </p:txBody>
      </p:sp>
      <p:cxnSp>
        <p:nvCxnSpPr>
          <p:cNvPr id="15" name="直線單箭頭接點 14">
            <a:extLst>
              <a:ext uri="{FF2B5EF4-FFF2-40B4-BE49-F238E27FC236}">
                <a16:creationId xmlns:a16="http://schemas.microsoft.com/office/drawing/2014/main" id="{CC6F1F2A-4C59-43A7-A9DB-F1D66D014978}"/>
              </a:ext>
            </a:extLst>
          </p:cNvPr>
          <p:cNvCxnSpPr/>
          <p:nvPr/>
        </p:nvCxnSpPr>
        <p:spPr>
          <a:xfrm>
            <a:off x="7042816" y="2801566"/>
            <a:ext cx="111868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文字方塊 3">
            <a:extLst>
              <a:ext uri="{FF2B5EF4-FFF2-40B4-BE49-F238E27FC236}">
                <a16:creationId xmlns:a16="http://schemas.microsoft.com/office/drawing/2014/main" id="{056344E6-7B22-4B63-BB0B-2F220E395468}"/>
              </a:ext>
            </a:extLst>
          </p:cNvPr>
          <p:cNvSpPr txBox="1"/>
          <p:nvPr/>
        </p:nvSpPr>
        <p:spPr>
          <a:xfrm>
            <a:off x="8706255" y="2616900"/>
            <a:ext cx="1158404"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線性回歸</a:t>
            </a:r>
          </a:p>
        </p:txBody>
      </p:sp>
      <p:cxnSp>
        <p:nvCxnSpPr>
          <p:cNvPr id="7" name="接點: 肘形 6">
            <a:extLst>
              <a:ext uri="{FF2B5EF4-FFF2-40B4-BE49-F238E27FC236}">
                <a16:creationId xmlns:a16="http://schemas.microsoft.com/office/drawing/2014/main" id="{B92F9D21-F730-46CF-B111-CC0BC8454736}"/>
              </a:ext>
            </a:extLst>
          </p:cNvPr>
          <p:cNvCxnSpPr>
            <a:cxnSpLocks/>
          </p:cNvCxnSpPr>
          <p:nvPr/>
        </p:nvCxnSpPr>
        <p:spPr>
          <a:xfrm rot="5400000">
            <a:off x="4086896" y="3260042"/>
            <a:ext cx="979940" cy="9046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接點: 肘形 19">
            <a:extLst>
              <a:ext uri="{FF2B5EF4-FFF2-40B4-BE49-F238E27FC236}">
                <a16:creationId xmlns:a16="http://schemas.microsoft.com/office/drawing/2014/main" id="{6D9A711A-B8CC-4C3B-8814-29C1C104A21E}"/>
              </a:ext>
            </a:extLst>
          </p:cNvPr>
          <p:cNvCxnSpPr>
            <a:cxnSpLocks/>
          </p:cNvCxnSpPr>
          <p:nvPr/>
        </p:nvCxnSpPr>
        <p:spPr>
          <a:xfrm rot="16200000" flipH="1">
            <a:off x="6017619" y="3262688"/>
            <a:ext cx="968214" cy="8876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4A7A1B1D-651E-4F3B-8616-3D0941521470}"/>
              </a:ext>
            </a:extLst>
          </p:cNvPr>
          <p:cNvSpPr txBox="1"/>
          <p:nvPr/>
        </p:nvSpPr>
        <p:spPr>
          <a:xfrm>
            <a:off x="1850687" y="4589142"/>
            <a:ext cx="2632954" cy="1200329"/>
          </a:xfrm>
          <a:prstGeom prst="rect">
            <a:avLst/>
          </a:prstGeom>
          <a:noFill/>
        </p:spPr>
        <p:txBody>
          <a:bodyPr wrap="square">
            <a:spAutoFit/>
          </a:bodyPr>
          <a:lstStyle/>
          <a:p>
            <a:r>
              <a:rPr lang="en-US" altLang="zh-TW" b="0" dirty="0" err="1">
                <a:effectLst/>
                <a:latin typeface="Adobe Gothic Std B" panose="020B0800000000000000" pitchFamily="34" charset="-128"/>
                <a:ea typeface="Adobe Gothic Std B" panose="020B0800000000000000" pitchFamily="34" charset="-128"/>
              </a:rPr>
              <a:t>boston_dataset.data</a:t>
            </a:r>
            <a:endParaRPr lang="en-US" altLang="zh-TW" b="0" dirty="0">
              <a:effectLst/>
              <a:latin typeface="Adobe Gothic Std B" panose="020B0800000000000000" pitchFamily="34" charset="-128"/>
              <a:ea typeface="Adobe Gothic Std B" panose="020B0800000000000000" pitchFamily="34" charset="-128"/>
            </a:endParaRPr>
          </a:p>
          <a:p>
            <a:r>
              <a:rPr lang="zh-TW" altLang="en-US" b="0" dirty="0">
                <a:effectLst/>
                <a:latin typeface="標楷體" panose="03000509000000000000" pitchFamily="65" charset="-120"/>
                <a:ea typeface="標楷體" panose="03000509000000000000" pitchFamily="65" charset="-120"/>
              </a:rPr>
              <a:t>每個房子的資訊</a:t>
            </a:r>
            <a:endParaRPr lang="en-US" altLang="zh-TW" b="0" dirty="0">
              <a:effectLst/>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特徵資料。</a:t>
            </a:r>
            <a:endParaRPr lang="zh-TW" altLang="en-US" b="0" dirty="0">
              <a:effectLst/>
              <a:latin typeface="標楷體" panose="03000509000000000000" pitchFamily="65" charset="-120"/>
              <a:ea typeface="標楷體" panose="03000509000000000000" pitchFamily="65" charset="-120"/>
            </a:endParaRPr>
          </a:p>
          <a:p>
            <a:endParaRPr lang="en-US" altLang="zh-TW" b="0" dirty="0">
              <a:effectLst/>
              <a:latin typeface="Adobe Gothic Std B" panose="020B0800000000000000" pitchFamily="34" charset="-128"/>
              <a:ea typeface="Adobe Gothic Std B" panose="020B0800000000000000" pitchFamily="34" charset="-128"/>
            </a:endParaRPr>
          </a:p>
        </p:txBody>
      </p:sp>
      <p:sp>
        <p:nvSpPr>
          <p:cNvPr id="33" name="文字方塊 32">
            <a:extLst>
              <a:ext uri="{FF2B5EF4-FFF2-40B4-BE49-F238E27FC236}">
                <a16:creationId xmlns:a16="http://schemas.microsoft.com/office/drawing/2014/main" id="{95F77646-84C4-4A37-88A1-9FADB3FC96FD}"/>
              </a:ext>
            </a:extLst>
          </p:cNvPr>
          <p:cNvSpPr txBox="1"/>
          <p:nvPr/>
        </p:nvSpPr>
        <p:spPr>
          <a:xfrm>
            <a:off x="6652503" y="4589142"/>
            <a:ext cx="2632954" cy="1200329"/>
          </a:xfrm>
          <a:prstGeom prst="rect">
            <a:avLst/>
          </a:prstGeom>
          <a:noFill/>
        </p:spPr>
        <p:txBody>
          <a:bodyPr wrap="square">
            <a:spAutoFit/>
          </a:bodyPr>
          <a:lstStyle/>
          <a:p>
            <a:r>
              <a:rPr lang="en-US" altLang="zh-TW" b="0" dirty="0" err="1">
                <a:effectLst/>
                <a:latin typeface="Adobe Gothic Std B" panose="020B0800000000000000" pitchFamily="34" charset="-128"/>
                <a:ea typeface="Adobe Gothic Std B" panose="020B0800000000000000" pitchFamily="34" charset="-128"/>
              </a:rPr>
              <a:t>boston_dataset.target</a:t>
            </a:r>
            <a:endParaRPr lang="en-US" altLang="zh-TW" b="0" dirty="0">
              <a:effectLst/>
              <a:latin typeface="Adobe Gothic Std B" panose="020B0800000000000000" pitchFamily="34" charset="-128"/>
              <a:ea typeface="Adobe Gothic Std B" panose="020B0800000000000000" pitchFamily="34" charset="-128"/>
            </a:endParaRPr>
          </a:p>
          <a:p>
            <a:r>
              <a:rPr lang="zh-TW" altLang="en-US" b="0" dirty="0">
                <a:effectLst/>
                <a:latin typeface="標楷體" panose="03000509000000000000" pitchFamily="65" charset="-120"/>
                <a:ea typeface="標楷體" panose="03000509000000000000" pitchFamily="65" charset="-120"/>
              </a:rPr>
              <a:t>每個房子的價格</a:t>
            </a:r>
            <a:endParaRPr lang="en-US" altLang="zh-TW" b="0" dirty="0">
              <a:effectLst/>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標籤。</a:t>
            </a:r>
            <a:endParaRPr lang="zh-TW" altLang="en-US" b="0" dirty="0">
              <a:effectLst/>
              <a:latin typeface="標楷體" panose="03000509000000000000" pitchFamily="65" charset="-120"/>
              <a:ea typeface="標楷體" panose="03000509000000000000" pitchFamily="65" charset="-120"/>
            </a:endParaRPr>
          </a:p>
          <a:p>
            <a:endParaRPr lang="en-US" altLang="zh-TW" b="0" dirty="0">
              <a:effectLst/>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48437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76892" y="217716"/>
            <a:ext cx="11838215" cy="6511527"/>
            <a:chOff x="176892" y="217716"/>
            <a:chExt cx="11838215" cy="6511527"/>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176892" y="217716"/>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zh-TW" altLang="en-US" sz="2800" b="1" dirty="0">
                  <a:solidFill>
                    <a:srgbClr val="695D46"/>
                  </a:solidFill>
                  <a:latin typeface="標楷體" panose="03000509000000000000" pitchFamily="65" charset="-120"/>
                  <a:ea typeface="標楷體" panose="03000509000000000000" pitchFamily="65" charset="-120"/>
                </a:rPr>
                <a:t>模型評估</a:t>
              </a:r>
              <a:endParaRPr lang="ko-KR" altLang="en-US" sz="2800" b="1" dirty="0">
                <a:solidFill>
                  <a:srgbClr val="695D46"/>
                </a:solidFill>
                <a:latin typeface="標楷體" panose="03000509000000000000" pitchFamily="65" charset="-120"/>
              </a:endParaRPr>
            </a:p>
          </p:txBody>
        </p:sp>
        <p:sp>
          <p:nvSpPr>
            <p:cNvPr id="10" name="타원 9">
              <a:extLst>
                <a:ext uri="{FF2B5EF4-FFF2-40B4-BE49-F238E27FC236}">
                  <a16:creationId xmlns:a16="http://schemas.microsoft.com/office/drawing/2014/main" id="{52CADDCC-85ED-40F4-ACB3-FCD2932A8F25}"/>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5</a:t>
              </a:r>
              <a:endParaRPr lang="ko-KR" altLang="en-US" b="1" dirty="0">
                <a:solidFill>
                  <a:srgbClr val="675750"/>
                </a:solidFill>
              </a:endParaRPr>
            </a:p>
          </p:txBody>
        </p:sp>
        <p:sp>
          <p:nvSpPr>
            <p:cNvPr id="11" name="사각형: 둥근 모서리 10">
              <a:extLst>
                <a:ext uri="{FF2B5EF4-FFF2-40B4-BE49-F238E27FC236}">
                  <a16:creationId xmlns:a16="http://schemas.microsoft.com/office/drawing/2014/main" id="{E7BB7B3B-4C5D-46E8-902E-F28E2FA0FF83}"/>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사각형: 둥근 모서리 11">
              <a:extLst>
                <a:ext uri="{FF2B5EF4-FFF2-40B4-BE49-F238E27FC236}">
                  <a16:creationId xmlns:a16="http://schemas.microsoft.com/office/drawing/2014/main" id="{EE45F5E9-19B3-4F17-B918-E607302670E7}"/>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21" name="文字方塊 20">
            <a:extLst>
              <a:ext uri="{FF2B5EF4-FFF2-40B4-BE49-F238E27FC236}">
                <a16:creationId xmlns:a16="http://schemas.microsoft.com/office/drawing/2014/main" id="{4E37405A-1963-4251-BB44-ABC7F81EFCAB}"/>
              </a:ext>
            </a:extLst>
          </p:cNvPr>
          <p:cNvSpPr txBox="1"/>
          <p:nvPr/>
        </p:nvSpPr>
        <p:spPr>
          <a:xfrm>
            <a:off x="2911639" y="1794831"/>
            <a:ext cx="3412960" cy="369332"/>
          </a:xfrm>
          <a:prstGeom prst="rect">
            <a:avLst/>
          </a:prstGeom>
          <a:noFill/>
        </p:spPr>
        <p:txBody>
          <a:bodyPr wrap="square">
            <a:spAutoFit/>
          </a:bodyPr>
          <a:lstStyle/>
          <a:p>
            <a:r>
              <a:rPr lang="en-US" altLang="zh-TW" b="0" dirty="0" err="1">
                <a:effectLst/>
                <a:latin typeface="Adobe Gothic Std B" panose="020B0800000000000000" pitchFamily="34" charset="-128"/>
                <a:ea typeface="Adobe Gothic Std B" panose="020B0800000000000000" pitchFamily="34" charset="-128"/>
              </a:rPr>
              <a:t>y_predict</a:t>
            </a:r>
            <a:r>
              <a:rPr lang="en-US" altLang="zh-TW" b="0" dirty="0">
                <a:effectLst/>
                <a:latin typeface="Adobe Gothic Std B" panose="020B0800000000000000" pitchFamily="34" charset="-128"/>
                <a:ea typeface="Adobe Gothic Std B" panose="020B0800000000000000" pitchFamily="34" charset="-128"/>
              </a:rPr>
              <a:t> = </a:t>
            </a:r>
            <a:r>
              <a:rPr lang="en-US" altLang="zh-TW" b="0" dirty="0" err="1">
                <a:effectLst/>
                <a:latin typeface="Adobe Gothic Std B" panose="020B0800000000000000" pitchFamily="34" charset="-128"/>
                <a:ea typeface="Adobe Gothic Std B" panose="020B0800000000000000" pitchFamily="34" charset="-128"/>
              </a:rPr>
              <a:t>lm.predict</a:t>
            </a:r>
            <a:r>
              <a:rPr lang="en-US" altLang="zh-TW" b="0" dirty="0">
                <a:effectLst/>
                <a:latin typeface="Adobe Gothic Std B" panose="020B0800000000000000" pitchFamily="34" charset="-128"/>
                <a:ea typeface="Adobe Gothic Std B" panose="020B0800000000000000" pitchFamily="34" charset="-128"/>
              </a:rPr>
              <a:t>(</a:t>
            </a:r>
            <a:r>
              <a:rPr lang="en-US" altLang="zh-TW" b="0" dirty="0" err="1">
                <a:solidFill>
                  <a:srgbClr val="FF0000"/>
                </a:solidFill>
                <a:effectLst/>
                <a:latin typeface="Adobe Gothic Std B" panose="020B0800000000000000" pitchFamily="34" charset="-128"/>
                <a:ea typeface="Adobe Gothic Std B" panose="020B0800000000000000" pitchFamily="34" charset="-128"/>
              </a:rPr>
              <a:t>x_test</a:t>
            </a:r>
            <a:r>
              <a:rPr lang="en-US" altLang="zh-TW" b="0" dirty="0">
                <a:effectLst/>
                <a:latin typeface="Adobe Gothic Std B" panose="020B0800000000000000" pitchFamily="34" charset="-128"/>
                <a:ea typeface="Adobe Gothic Std B" panose="020B0800000000000000" pitchFamily="34" charset="-128"/>
              </a:rPr>
              <a:t>)</a:t>
            </a:r>
          </a:p>
        </p:txBody>
      </p:sp>
      <p:sp>
        <p:nvSpPr>
          <p:cNvPr id="31" name="文字方塊 30">
            <a:extLst>
              <a:ext uri="{FF2B5EF4-FFF2-40B4-BE49-F238E27FC236}">
                <a16:creationId xmlns:a16="http://schemas.microsoft.com/office/drawing/2014/main" id="{B236E951-D36B-407C-B43F-79B53240C1E1}"/>
              </a:ext>
            </a:extLst>
          </p:cNvPr>
          <p:cNvSpPr txBox="1"/>
          <p:nvPr/>
        </p:nvSpPr>
        <p:spPr>
          <a:xfrm>
            <a:off x="7819243" y="1788223"/>
            <a:ext cx="2373549"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以測試資料</a:t>
            </a:r>
            <a:r>
              <a:rPr lang="en-US" altLang="zh-TW" dirty="0">
                <a:latin typeface="標楷體" panose="03000509000000000000" pitchFamily="65" charset="-120"/>
                <a:ea typeface="標楷體" panose="03000509000000000000" pitchFamily="65" charset="-120"/>
              </a:rPr>
              <a:t>(152</a:t>
            </a:r>
            <a:r>
              <a:rPr lang="zh-TW" altLang="en-US" dirty="0">
                <a:latin typeface="標楷體" panose="03000509000000000000" pitchFamily="65" charset="-120"/>
                <a:ea typeface="標楷體" panose="03000509000000000000" pitchFamily="65" charset="-120"/>
              </a:rPr>
              <a:t>筆</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35" name="箭號: 向右 34">
            <a:extLst>
              <a:ext uri="{FF2B5EF4-FFF2-40B4-BE49-F238E27FC236}">
                <a16:creationId xmlns:a16="http://schemas.microsoft.com/office/drawing/2014/main" id="{C4D9D9BD-5A44-480C-9D69-69FA7F8B2910}"/>
              </a:ext>
            </a:extLst>
          </p:cNvPr>
          <p:cNvSpPr/>
          <p:nvPr/>
        </p:nvSpPr>
        <p:spPr>
          <a:xfrm>
            <a:off x="6400800" y="1887164"/>
            <a:ext cx="1196502"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a:extLst>
              <a:ext uri="{FF2B5EF4-FFF2-40B4-BE49-F238E27FC236}">
                <a16:creationId xmlns:a16="http://schemas.microsoft.com/office/drawing/2014/main" id="{F9875AD4-4F63-4972-831D-DC97F4968E6B}"/>
              </a:ext>
            </a:extLst>
          </p:cNvPr>
          <p:cNvSpPr txBox="1"/>
          <p:nvPr/>
        </p:nvSpPr>
        <p:spPr>
          <a:xfrm>
            <a:off x="2911639" y="2470397"/>
            <a:ext cx="6094378" cy="646331"/>
          </a:xfrm>
          <a:prstGeom prst="rect">
            <a:avLst/>
          </a:prstGeom>
          <a:noFill/>
        </p:spPr>
        <p:txBody>
          <a:bodyPr wrap="square">
            <a:spAutoFit/>
          </a:bodyPr>
          <a:lstStyle/>
          <a:p>
            <a:r>
              <a:rPr lang="en-US" altLang="zh-TW" b="0" dirty="0" err="1">
                <a:effectLst/>
                <a:latin typeface="Adobe Gothic Std B" panose="020B0800000000000000" pitchFamily="34" charset="-128"/>
                <a:ea typeface="Adobe Gothic Std B" panose="020B0800000000000000" pitchFamily="34" charset="-128"/>
              </a:rPr>
              <a:t>plt.scatter</a:t>
            </a:r>
            <a:r>
              <a:rPr lang="en-US" altLang="zh-TW" b="0" dirty="0">
                <a:effectLst/>
                <a:latin typeface="Adobe Gothic Std B" panose="020B0800000000000000" pitchFamily="34" charset="-128"/>
                <a:ea typeface="Adobe Gothic Std B" panose="020B0800000000000000" pitchFamily="34" charset="-128"/>
              </a:rPr>
              <a:t>(</a:t>
            </a:r>
            <a:r>
              <a:rPr lang="en-US" altLang="zh-TW" b="0" dirty="0" err="1">
                <a:effectLst/>
                <a:latin typeface="Adobe Gothic Std B" panose="020B0800000000000000" pitchFamily="34" charset="-128"/>
                <a:ea typeface="Adobe Gothic Std B" panose="020B0800000000000000" pitchFamily="34" charset="-128"/>
              </a:rPr>
              <a:t>y_test</a:t>
            </a:r>
            <a:r>
              <a:rPr lang="en-US" altLang="zh-TW" b="0" dirty="0">
                <a:effectLst/>
                <a:latin typeface="Adobe Gothic Std B" panose="020B0800000000000000" pitchFamily="34" charset="-128"/>
                <a:ea typeface="Adobe Gothic Std B" panose="020B0800000000000000" pitchFamily="34" charset="-128"/>
              </a:rPr>
              <a:t>, </a:t>
            </a:r>
            <a:r>
              <a:rPr lang="en-US" altLang="zh-TW" b="0" dirty="0" err="1">
                <a:effectLst/>
                <a:latin typeface="Adobe Gothic Std B" panose="020B0800000000000000" pitchFamily="34" charset="-128"/>
                <a:ea typeface="Adobe Gothic Std B" panose="020B0800000000000000" pitchFamily="34" charset="-128"/>
              </a:rPr>
              <a:t>y_predict</a:t>
            </a:r>
            <a:r>
              <a:rPr lang="en-US" altLang="zh-TW" b="0" dirty="0">
                <a:effectLst/>
                <a:latin typeface="Adobe Gothic Std B" panose="020B0800000000000000" pitchFamily="34" charset="-128"/>
                <a:ea typeface="Adobe Gothic Std B" panose="020B0800000000000000" pitchFamily="34" charset="-128"/>
              </a:rPr>
              <a:t>)</a:t>
            </a:r>
          </a:p>
          <a:p>
            <a:r>
              <a:rPr lang="zh-TW" altLang="en-US" b="1" dirty="0">
                <a:latin typeface="標楷體" panose="03000509000000000000" pitchFamily="65" charset="-120"/>
                <a:ea typeface="標楷體" panose="03000509000000000000" pitchFamily="65" charset="-120"/>
              </a:rPr>
              <a:t>以預測結果對應真實答案，如圖。</a:t>
            </a:r>
            <a:endParaRPr lang="en-US" altLang="zh-TW" b="1" dirty="0">
              <a:effectLst/>
              <a:latin typeface="標楷體" panose="03000509000000000000" pitchFamily="65" charset="-120"/>
              <a:ea typeface="標楷體" panose="03000509000000000000" pitchFamily="65" charset="-120"/>
            </a:endParaRPr>
          </a:p>
        </p:txBody>
      </p:sp>
      <p:pic>
        <p:nvPicPr>
          <p:cNvPr id="4098" name="Picture 2">
            <a:extLst>
              <a:ext uri="{FF2B5EF4-FFF2-40B4-BE49-F238E27FC236}">
                <a16:creationId xmlns:a16="http://schemas.microsoft.com/office/drawing/2014/main" id="{838CE429-C93A-4ACB-8848-9BEBFEA29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448" y="2417915"/>
            <a:ext cx="4545539" cy="3117621"/>
          </a:xfrm>
          <a:prstGeom prst="rect">
            <a:avLst/>
          </a:prstGeom>
          <a:noFill/>
          <a:extLst>
            <a:ext uri="{909E8E84-426E-40DD-AFC4-6F175D3DCCD1}">
              <a14:hiddenFill xmlns:a14="http://schemas.microsoft.com/office/drawing/2010/main">
                <a:solidFill>
                  <a:srgbClr val="FFFFFF"/>
                </a:solidFill>
              </a14:hiddenFill>
            </a:ext>
          </a:extLst>
        </p:spPr>
      </p:pic>
      <p:sp>
        <p:nvSpPr>
          <p:cNvPr id="40" name="文字方塊 39">
            <a:extLst>
              <a:ext uri="{FF2B5EF4-FFF2-40B4-BE49-F238E27FC236}">
                <a16:creationId xmlns:a16="http://schemas.microsoft.com/office/drawing/2014/main" id="{A264F508-E751-4E44-BE48-E86509B4B03E}"/>
              </a:ext>
            </a:extLst>
          </p:cNvPr>
          <p:cNvSpPr txBox="1"/>
          <p:nvPr/>
        </p:nvSpPr>
        <p:spPr>
          <a:xfrm>
            <a:off x="2911639" y="5241314"/>
            <a:ext cx="6094378" cy="369332"/>
          </a:xfrm>
          <a:prstGeom prst="rect">
            <a:avLst/>
          </a:prstGeom>
          <a:noFill/>
        </p:spPr>
        <p:txBody>
          <a:bodyPr wrap="square">
            <a:spAutoFit/>
          </a:bodyPr>
          <a:lstStyle/>
          <a:p>
            <a:r>
              <a:rPr lang="fr-FR" altLang="zh-TW" b="0" dirty="0">
                <a:effectLst/>
                <a:latin typeface="Adobe Gothic Std B" panose="020B0800000000000000" pitchFamily="34" charset="-128"/>
                <a:ea typeface="Adobe Gothic Std B" panose="020B0800000000000000" pitchFamily="34" charset="-128"/>
              </a:rPr>
              <a:t>lm.score(x_train, y_train)</a:t>
            </a:r>
          </a:p>
        </p:txBody>
      </p:sp>
      <p:sp>
        <p:nvSpPr>
          <p:cNvPr id="42" name="文字方塊 41">
            <a:extLst>
              <a:ext uri="{FF2B5EF4-FFF2-40B4-BE49-F238E27FC236}">
                <a16:creationId xmlns:a16="http://schemas.microsoft.com/office/drawing/2014/main" id="{D56A0989-95EC-4EE8-BEEE-664FD62FB1C8}"/>
              </a:ext>
            </a:extLst>
          </p:cNvPr>
          <p:cNvSpPr txBox="1"/>
          <p:nvPr/>
        </p:nvSpPr>
        <p:spPr>
          <a:xfrm>
            <a:off x="2911639" y="5835392"/>
            <a:ext cx="1524174" cy="369332"/>
          </a:xfrm>
          <a:prstGeom prst="rect">
            <a:avLst/>
          </a:prstGeom>
          <a:noFill/>
        </p:spPr>
        <p:txBody>
          <a:bodyPr wrap="square">
            <a:spAutoFit/>
          </a:bodyPr>
          <a:lstStyle/>
          <a:p>
            <a:r>
              <a:rPr lang="en-US" altLang="zh-TW" b="0" i="0" dirty="0">
                <a:effectLst/>
                <a:latin typeface="Adobe Gothic Std B" panose="020B0800000000000000" pitchFamily="34" charset="-128"/>
                <a:ea typeface="Adobe Gothic Std B" panose="020B0800000000000000" pitchFamily="34" charset="-128"/>
              </a:rPr>
              <a:t>0.710387</a:t>
            </a:r>
            <a:endParaRPr lang="zh-TW" altLang="en-US" dirty="0">
              <a:latin typeface="Adobe Gothic Std B" panose="020B0800000000000000" pitchFamily="34" charset="-128"/>
            </a:endParaRPr>
          </a:p>
        </p:txBody>
      </p:sp>
      <p:sp>
        <p:nvSpPr>
          <p:cNvPr id="43" name="箭號: 向右 42">
            <a:extLst>
              <a:ext uri="{FF2B5EF4-FFF2-40B4-BE49-F238E27FC236}">
                <a16:creationId xmlns:a16="http://schemas.microsoft.com/office/drawing/2014/main" id="{D0EFBFD3-A4A9-4D0C-B9B1-536C31C9CF52}"/>
              </a:ext>
            </a:extLst>
          </p:cNvPr>
          <p:cNvSpPr/>
          <p:nvPr/>
        </p:nvSpPr>
        <p:spPr>
          <a:xfrm>
            <a:off x="4400868" y="5929435"/>
            <a:ext cx="434502" cy="181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DBA7A68A-E7A1-41C9-AFD3-ED4575FF83BB}"/>
              </a:ext>
            </a:extLst>
          </p:cNvPr>
          <p:cNvSpPr txBox="1"/>
          <p:nvPr/>
        </p:nvSpPr>
        <p:spPr>
          <a:xfrm>
            <a:off x="4983083" y="5852728"/>
            <a:ext cx="2373549"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模型分數</a:t>
            </a:r>
          </a:p>
        </p:txBody>
      </p:sp>
    </p:spTree>
    <p:extLst>
      <p:ext uri="{BB962C8B-B14F-4D97-AF65-F5344CB8AC3E}">
        <p14:creationId xmlns:p14="http://schemas.microsoft.com/office/powerpoint/2010/main" val="285607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그룹 1">
            <a:extLst>
              <a:ext uri="{FF2B5EF4-FFF2-40B4-BE49-F238E27FC236}">
                <a16:creationId xmlns:a16="http://schemas.microsoft.com/office/drawing/2014/main" id="{249562EC-F1B4-403F-938B-2B21972BA9EC}"/>
              </a:ext>
            </a:extLst>
          </p:cNvPr>
          <p:cNvGrpSpPr/>
          <p:nvPr/>
        </p:nvGrpSpPr>
        <p:grpSpPr>
          <a:xfrm>
            <a:off x="176892" y="173236"/>
            <a:ext cx="11838215" cy="6511527"/>
            <a:chOff x="176892" y="217716"/>
            <a:chExt cx="11838215" cy="6511527"/>
          </a:xfrm>
        </p:grpSpPr>
        <p:sp>
          <p:nvSpPr>
            <p:cNvPr id="18" name="사각형: 둥근 모서리 5">
              <a:extLst>
                <a:ext uri="{FF2B5EF4-FFF2-40B4-BE49-F238E27FC236}">
                  <a16:creationId xmlns:a16="http://schemas.microsoft.com/office/drawing/2014/main" id="{BD55D15F-CB7C-4453-8D48-6467828743B4}"/>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9" name="사각형: 둥근 모서리 8">
              <a:extLst>
                <a:ext uri="{FF2B5EF4-FFF2-40B4-BE49-F238E27FC236}">
                  <a16:creationId xmlns:a16="http://schemas.microsoft.com/office/drawing/2014/main" id="{04897E63-C1F0-42F2-9DFC-4A495806F70C}"/>
                </a:ext>
              </a:extLst>
            </p:cNvPr>
            <p:cNvSpPr/>
            <p:nvPr/>
          </p:nvSpPr>
          <p:spPr>
            <a:xfrm>
              <a:off x="176892" y="217716"/>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zh-TW" altLang="en-US" b="1" i="0" dirty="0">
                  <a:solidFill>
                    <a:srgbClr val="3D3D3D"/>
                  </a:solidFill>
                  <a:effectLst/>
                  <a:latin typeface="標楷體" panose="03000509000000000000" pitchFamily="65" charset="-120"/>
                  <a:ea typeface="標楷體" panose="03000509000000000000" pitchFamily="65" charset="-120"/>
                </a:rPr>
                <a:t>均方根誤差</a:t>
              </a:r>
              <a:r>
                <a:rPr lang="en-US" altLang="zh-TW" sz="1600" b="1" i="0" dirty="0">
                  <a:solidFill>
                    <a:srgbClr val="3D3D3D"/>
                  </a:solidFill>
                  <a:effectLst/>
                  <a:latin typeface="標楷體" panose="03000509000000000000" pitchFamily="65" charset="-120"/>
                  <a:ea typeface="標楷體" panose="03000509000000000000" pitchFamily="65" charset="-120"/>
                </a:rPr>
                <a:t>(</a:t>
              </a:r>
              <a:r>
                <a:rPr lang="en-US" altLang="zh-TW" sz="1600" b="1" dirty="0">
                  <a:solidFill>
                    <a:srgbClr val="695D46"/>
                  </a:solidFill>
                  <a:latin typeface="標楷體" panose="03000509000000000000" pitchFamily="65" charset="-120"/>
                  <a:ea typeface="標楷體" panose="03000509000000000000" pitchFamily="65" charset="-120"/>
                </a:rPr>
                <a:t>Root Mean Squared Error, RMSE)</a:t>
              </a:r>
              <a:endParaRPr lang="ko-KR" altLang="en-US" sz="1600" b="1" dirty="0">
                <a:solidFill>
                  <a:srgbClr val="695D46"/>
                </a:solidFill>
                <a:latin typeface="標楷體" panose="03000509000000000000" pitchFamily="65" charset="-120"/>
              </a:endParaRPr>
            </a:p>
          </p:txBody>
        </p:sp>
        <p:sp>
          <p:nvSpPr>
            <p:cNvPr id="20" name="타원 9">
              <a:extLst>
                <a:ext uri="{FF2B5EF4-FFF2-40B4-BE49-F238E27FC236}">
                  <a16:creationId xmlns:a16="http://schemas.microsoft.com/office/drawing/2014/main" id="{1134BC3C-6DE2-4ED6-920E-05EEE3DC306F}"/>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5</a:t>
              </a:r>
              <a:endParaRPr lang="ko-KR" altLang="en-US" b="1" dirty="0">
                <a:solidFill>
                  <a:srgbClr val="675750"/>
                </a:solidFill>
              </a:endParaRPr>
            </a:p>
          </p:txBody>
        </p:sp>
        <p:sp>
          <p:nvSpPr>
            <p:cNvPr id="22" name="사각형: 둥근 모서리 10">
              <a:extLst>
                <a:ext uri="{FF2B5EF4-FFF2-40B4-BE49-F238E27FC236}">
                  <a16:creationId xmlns:a16="http://schemas.microsoft.com/office/drawing/2014/main" id="{1DB09D66-D7AF-45A0-B0DC-E04D4339A225}"/>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3" name="사각형: 둥근 모서리 11">
              <a:extLst>
                <a:ext uri="{FF2B5EF4-FFF2-40B4-BE49-F238E27FC236}">
                  <a16:creationId xmlns:a16="http://schemas.microsoft.com/office/drawing/2014/main" id="{BE5871C4-BBCE-4358-A375-3AAC97C9E812}"/>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24" name="文字方塊 23">
            <a:extLst>
              <a:ext uri="{FF2B5EF4-FFF2-40B4-BE49-F238E27FC236}">
                <a16:creationId xmlns:a16="http://schemas.microsoft.com/office/drawing/2014/main" id="{D0840447-0402-47F3-8767-7A1A3396227E}"/>
              </a:ext>
            </a:extLst>
          </p:cNvPr>
          <p:cNvSpPr txBox="1"/>
          <p:nvPr/>
        </p:nvSpPr>
        <p:spPr>
          <a:xfrm>
            <a:off x="3851343" y="1540628"/>
            <a:ext cx="6013316" cy="369332"/>
          </a:xfrm>
          <a:prstGeom prst="rect">
            <a:avLst/>
          </a:prstGeom>
          <a:noFill/>
        </p:spPr>
        <p:txBody>
          <a:bodyPr wrap="square" rtlCol="0">
            <a:spAutoFit/>
          </a:bodyPr>
          <a:lstStyle/>
          <a:p>
            <a:r>
              <a:rPr lang="en-US" altLang="zh-TW" b="0" dirty="0">
                <a:solidFill>
                  <a:srgbClr val="FFC000"/>
                </a:solidFill>
                <a:effectLst/>
                <a:latin typeface="Adobe Gothic Std B" panose="020B0800000000000000" pitchFamily="34" charset="-128"/>
                <a:ea typeface="Adobe Gothic Std B" panose="020B0800000000000000" pitchFamily="34" charset="-128"/>
              </a:rPr>
              <a:t>from </a:t>
            </a:r>
            <a:r>
              <a:rPr lang="en-US" altLang="zh-TW" b="0" dirty="0" err="1">
                <a:solidFill>
                  <a:srgbClr val="FFC000"/>
                </a:solidFill>
                <a:effectLst/>
                <a:latin typeface="Adobe Gothic Std B" panose="020B0800000000000000" pitchFamily="34" charset="-128"/>
                <a:ea typeface="Adobe Gothic Std B" panose="020B0800000000000000" pitchFamily="34" charset="-128"/>
              </a:rPr>
              <a:t>sklearn.metrics</a:t>
            </a:r>
            <a:r>
              <a:rPr lang="en-US" altLang="zh-TW" b="0" dirty="0">
                <a:effectLst/>
                <a:latin typeface="Adobe Gothic Std B" panose="020B0800000000000000" pitchFamily="34" charset="-128"/>
                <a:ea typeface="Adobe Gothic Std B" panose="020B0800000000000000" pitchFamily="34" charset="-128"/>
              </a:rPr>
              <a:t> import </a:t>
            </a:r>
            <a:r>
              <a:rPr lang="en-US" altLang="zh-TW" b="0" dirty="0" err="1">
                <a:solidFill>
                  <a:srgbClr val="FFC000"/>
                </a:solidFill>
                <a:effectLst/>
                <a:latin typeface="Adobe Gothic Std B" panose="020B0800000000000000" pitchFamily="34" charset="-128"/>
                <a:ea typeface="Adobe Gothic Std B" panose="020B0800000000000000" pitchFamily="34" charset="-128"/>
              </a:rPr>
              <a:t>mean_squared_error</a:t>
            </a:r>
            <a:endParaRPr lang="zh-TW" altLang="en-US" dirty="0">
              <a:solidFill>
                <a:srgbClr val="FFC000"/>
              </a:solidFill>
              <a:latin typeface="Adobe Gothic Std B" panose="020B0800000000000000" pitchFamily="34" charset="-128"/>
            </a:endParaRPr>
          </a:p>
        </p:txBody>
      </p:sp>
      <p:sp>
        <p:nvSpPr>
          <p:cNvPr id="25" name="文字方塊 24">
            <a:extLst>
              <a:ext uri="{FF2B5EF4-FFF2-40B4-BE49-F238E27FC236}">
                <a16:creationId xmlns:a16="http://schemas.microsoft.com/office/drawing/2014/main" id="{AB99942C-F8E4-4C68-B3BE-A622D518FB45}"/>
              </a:ext>
            </a:extLst>
          </p:cNvPr>
          <p:cNvSpPr txBox="1"/>
          <p:nvPr/>
        </p:nvSpPr>
        <p:spPr>
          <a:xfrm>
            <a:off x="1134980" y="1540628"/>
            <a:ext cx="2115766"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使用</a:t>
            </a:r>
            <a:r>
              <a:rPr lang="en-US" altLang="zh-TW" b="1" dirty="0" err="1">
                <a:latin typeface="Adobe Gothic Std B" panose="020B0800000000000000" pitchFamily="34" charset="-128"/>
                <a:ea typeface="Adobe Gothic Std B" panose="020B0800000000000000" pitchFamily="34" charset="-128"/>
              </a:rPr>
              <a:t>Sklearn</a:t>
            </a:r>
            <a:r>
              <a:rPr lang="zh-TW" altLang="en-US" b="1" dirty="0">
                <a:latin typeface="標楷體" panose="03000509000000000000" pitchFamily="65" charset="-120"/>
                <a:ea typeface="標楷體" panose="03000509000000000000" pitchFamily="65" charset="-120"/>
              </a:rPr>
              <a:t> 套件</a:t>
            </a:r>
            <a:endParaRPr lang="zh-TW" altLang="en-US" dirty="0">
              <a:latin typeface="標楷體" panose="03000509000000000000" pitchFamily="65" charset="-120"/>
              <a:ea typeface="標楷體" panose="03000509000000000000" pitchFamily="65" charset="-120"/>
            </a:endParaRPr>
          </a:p>
        </p:txBody>
      </p:sp>
      <p:sp>
        <p:nvSpPr>
          <p:cNvPr id="26" name="文字方塊 25">
            <a:extLst>
              <a:ext uri="{FF2B5EF4-FFF2-40B4-BE49-F238E27FC236}">
                <a16:creationId xmlns:a16="http://schemas.microsoft.com/office/drawing/2014/main" id="{1FB6626B-3335-4F7F-A4FA-2EC085F87FC6}"/>
              </a:ext>
            </a:extLst>
          </p:cNvPr>
          <p:cNvSpPr txBox="1"/>
          <p:nvPr/>
        </p:nvSpPr>
        <p:spPr>
          <a:xfrm>
            <a:off x="1134980" y="2142635"/>
            <a:ext cx="6738835" cy="369332"/>
          </a:xfrm>
          <a:prstGeom prst="rect">
            <a:avLst/>
          </a:prstGeom>
          <a:noFill/>
        </p:spPr>
        <p:txBody>
          <a:bodyPr wrap="square">
            <a:spAutoFit/>
          </a:bodyPr>
          <a:lstStyle/>
          <a:p>
            <a:r>
              <a:rPr lang="en-US" altLang="zh-TW" b="0" dirty="0" err="1">
                <a:effectLst/>
                <a:latin typeface="Adobe Gothic Std B" panose="020B0800000000000000" pitchFamily="34" charset="-128"/>
                <a:ea typeface="Adobe Gothic Std B" panose="020B0800000000000000" pitchFamily="34" charset="-128"/>
              </a:rPr>
              <a:t>rmse</a:t>
            </a:r>
            <a:r>
              <a:rPr lang="en-US" altLang="zh-TW" b="0" dirty="0">
                <a:effectLst/>
                <a:latin typeface="Adobe Gothic Std B" panose="020B0800000000000000" pitchFamily="34" charset="-128"/>
                <a:ea typeface="Adobe Gothic Std B" panose="020B0800000000000000" pitchFamily="34" charset="-128"/>
              </a:rPr>
              <a:t> = (</a:t>
            </a:r>
            <a:r>
              <a:rPr lang="en-US" altLang="zh-TW" b="0" dirty="0" err="1">
                <a:effectLst/>
                <a:latin typeface="Adobe Gothic Std B" panose="020B0800000000000000" pitchFamily="34" charset="-128"/>
                <a:ea typeface="Adobe Gothic Std B" panose="020B0800000000000000" pitchFamily="34" charset="-128"/>
              </a:rPr>
              <a:t>np.sqrt</a:t>
            </a:r>
            <a:r>
              <a:rPr lang="en-US" altLang="zh-TW" b="0" dirty="0">
                <a:effectLst/>
                <a:latin typeface="Adobe Gothic Std B" panose="020B0800000000000000" pitchFamily="34" charset="-128"/>
                <a:ea typeface="Adobe Gothic Std B" panose="020B0800000000000000" pitchFamily="34" charset="-128"/>
              </a:rPr>
              <a:t>(</a:t>
            </a:r>
            <a:r>
              <a:rPr lang="en-US" altLang="zh-TW" b="0" dirty="0" err="1">
                <a:effectLst/>
                <a:latin typeface="Adobe Gothic Std B" panose="020B0800000000000000" pitchFamily="34" charset="-128"/>
                <a:ea typeface="Adobe Gothic Std B" panose="020B0800000000000000" pitchFamily="34" charset="-128"/>
              </a:rPr>
              <a:t>mean_squared_error</a:t>
            </a:r>
            <a:r>
              <a:rPr lang="en-US" altLang="zh-TW" b="0" dirty="0">
                <a:effectLst/>
                <a:latin typeface="Adobe Gothic Std B" panose="020B0800000000000000" pitchFamily="34" charset="-128"/>
                <a:ea typeface="Adobe Gothic Std B" panose="020B0800000000000000" pitchFamily="34" charset="-128"/>
              </a:rPr>
              <a:t>(</a:t>
            </a:r>
            <a:r>
              <a:rPr lang="en-US" altLang="zh-TW" b="0" dirty="0" err="1">
                <a:effectLst/>
                <a:latin typeface="Adobe Gothic Std B" panose="020B0800000000000000" pitchFamily="34" charset="-128"/>
                <a:ea typeface="Adobe Gothic Std B" panose="020B0800000000000000" pitchFamily="34" charset="-128"/>
              </a:rPr>
              <a:t>y_test</a:t>
            </a:r>
            <a:r>
              <a:rPr lang="en-US" altLang="zh-TW" b="0" dirty="0">
                <a:effectLst/>
                <a:latin typeface="Adobe Gothic Std B" panose="020B0800000000000000" pitchFamily="34" charset="-128"/>
                <a:ea typeface="Adobe Gothic Std B" panose="020B0800000000000000" pitchFamily="34" charset="-128"/>
              </a:rPr>
              <a:t>, </a:t>
            </a:r>
            <a:r>
              <a:rPr lang="en-US" altLang="zh-TW" b="0" dirty="0" err="1">
                <a:effectLst/>
                <a:latin typeface="Adobe Gothic Std B" panose="020B0800000000000000" pitchFamily="34" charset="-128"/>
                <a:ea typeface="Adobe Gothic Std B" panose="020B0800000000000000" pitchFamily="34" charset="-128"/>
              </a:rPr>
              <a:t>y_predict</a:t>
            </a:r>
            <a:r>
              <a:rPr lang="en-US" altLang="zh-TW" b="0" dirty="0">
                <a:effectLst/>
                <a:latin typeface="Adobe Gothic Std B" panose="020B0800000000000000" pitchFamily="34" charset="-128"/>
                <a:ea typeface="Adobe Gothic Std B" panose="020B0800000000000000" pitchFamily="34" charset="-128"/>
              </a:rPr>
              <a:t>)))</a:t>
            </a:r>
          </a:p>
        </p:txBody>
      </p:sp>
      <p:sp>
        <p:nvSpPr>
          <p:cNvPr id="27" name="文字方塊 26">
            <a:extLst>
              <a:ext uri="{FF2B5EF4-FFF2-40B4-BE49-F238E27FC236}">
                <a16:creationId xmlns:a16="http://schemas.microsoft.com/office/drawing/2014/main" id="{7EE79FA0-BEAF-40C3-9738-C6EF8337CDE0}"/>
              </a:ext>
            </a:extLst>
          </p:cNvPr>
          <p:cNvSpPr txBox="1"/>
          <p:nvPr/>
        </p:nvSpPr>
        <p:spPr>
          <a:xfrm>
            <a:off x="9160529" y="2047829"/>
            <a:ext cx="2373549"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以測試資料</a:t>
            </a:r>
            <a:r>
              <a:rPr lang="en-US" altLang="zh-TW" dirty="0">
                <a:latin typeface="標楷體" panose="03000509000000000000" pitchFamily="65" charset="-120"/>
                <a:ea typeface="標楷體" panose="03000509000000000000" pitchFamily="65" charset="-120"/>
              </a:rPr>
              <a:t>(152</a:t>
            </a:r>
            <a:r>
              <a:rPr lang="zh-TW" altLang="en-US" dirty="0">
                <a:latin typeface="標楷體" panose="03000509000000000000" pitchFamily="65" charset="-120"/>
                <a:ea typeface="標楷體" panose="03000509000000000000" pitchFamily="65" charset="-120"/>
              </a:rPr>
              <a:t>筆</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28" name="箭號: 向右 27">
            <a:extLst>
              <a:ext uri="{FF2B5EF4-FFF2-40B4-BE49-F238E27FC236}">
                <a16:creationId xmlns:a16="http://schemas.microsoft.com/office/drawing/2014/main" id="{B0E09560-49D5-402A-9418-D139893AFB6C}"/>
              </a:ext>
            </a:extLst>
          </p:cNvPr>
          <p:cNvSpPr/>
          <p:nvPr/>
        </p:nvSpPr>
        <p:spPr>
          <a:xfrm>
            <a:off x="7559200" y="2187565"/>
            <a:ext cx="1196502"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5" name="表格 6">
            <a:extLst>
              <a:ext uri="{FF2B5EF4-FFF2-40B4-BE49-F238E27FC236}">
                <a16:creationId xmlns:a16="http://schemas.microsoft.com/office/drawing/2014/main" id="{0B7E3DD4-0056-47EB-A4CB-D88896B509CC}"/>
              </a:ext>
            </a:extLst>
          </p:cNvPr>
          <p:cNvGraphicFramePr>
            <a:graphicFrameLocks noGrp="1"/>
          </p:cNvGraphicFramePr>
          <p:nvPr>
            <p:extLst>
              <p:ext uri="{D42A27DB-BD31-4B8C-83A1-F6EECF244321}">
                <p14:modId xmlns:p14="http://schemas.microsoft.com/office/powerpoint/2010/main" val="2675187964"/>
              </p:ext>
            </p:extLst>
          </p:nvPr>
        </p:nvGraphicFramePr>
        <p:xfrm>
          <a:off x="2081718" y="2486095"/>
          <a:ext cx="7451387" cy="4014903"/>
        </p:xfrm>
        <a:graphic>
          <a:graphicData uri="http://schemas.openxmlformats.org/drawingml/2006/table">
            <a:tbl>
              <a:tblPr firstRow="1" firstCol="1" bandRow="1">
                <a:tableStyleId>{C4B1156A-380E-4F78-BDF5-A606A8083BF9}</a:tableStyleId>
              </a:tblPr>
              <a:tblGrid>
                <a:gridCol w="1664564">
                  <a:extLst>
                    <a:ext uri="{9D8B030D-6E8A-4147-A177-3AD203B41FA5}">
                      <a16:colId xmlns:a16="http://schemas.microsoft.com/office/drawing/2014/main" val="1709346103"/>
                    </a:ext>
                  </a:extLst>
                </a:gridCol>
                <a:gridCol w="2711460">
                  <a:extLst>
                    <a:ext uri="{9D8B030D-6E8A-4147-A177-3AD203B41FA5}">
                      <a16:colId xmlns:a16="http://schemas.microsoft.com/office/drawing/2014/main" val="2101475206"/>
                    </a:ext>
                  </a:extLst>
                </a:gridCol>
                <a:gridCol w="3075363">
                  <a:extLst>
                    <a:ext uri="{9D8B030D-6E8A-4147-A177-3AD203B41FA5}">
                      <a16:colId xmlns:a16="http://schemas.microsoft.com/office/drawing/2014/main" val="2010644191"/>
                    </a:ext>
                  </a:extLst>
                </a:gridCol>
              </a:tblGrid>
              <a:tr h="667655">
                <a:tc>
                  <a:txBody>
                    <a:bodyPr/>
                    <a:lstStyle/>
                    <a:p>
                      <a:pPr algn="ctr"/>
                      <a:endParaRPr lang="zh-TW" altLang="en-US" dirty="0"/>
                    </a:p>
                  </a:txBody>
                  <a:tcPr anchor="ctr">
                    <a:lnTlToBr w="12700" cap="flat" cmpd="sng" algn="ctr">
                      <a:solidFill>
                        <a:schemeClr val="tx1"/>
                      </a:solidFill>
                      <a:prstDash val="solid"/>
                      <a:round/>
                      <a:headEnd type="none" w="med" len="med"/>
                      <a:tailEnd type="none" w="med" len="med"/>
                    </a:lnTlToB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zh-TW" dirty="0"/>
                        <a:t>RMSE</a:t>
                      </a:r>
                      <a:r>
                        <a:rPr lang="zh-TW" altLang="en-US" dirty="0">
                          <a:latin typeface="標楷體" panose="03000509000000000000" pitchFamily="65" charset="-120"/>
                          <a:ea typeface="標楷體" panose="03000509000000000000" pitchFamily="65" charset="-120"/>
                        </a:rPr>
                        <a:t>評估</a:t>
                      </a:r>
                    </a:p>
                    <a:p>
                      <a:endParaRPr lang="zh-TW" altLang="en-US" dirty="0"/>
                    </a:p>
                  </a:txBody>
                  <a:tcPr anchor="ctr"/>
                </a:tc>
                <a:tc>
                  <a:txBody>
                    <a:bodyPr/>
                    <a:lstStyle/>
                    <a:p>
                      <a:pPr algn="ctr"/>
                      <a:r>
                        <a:rPr lang="zh-TW" altLang="zh-TW" dirty="0">
                          <a:latin typeface="標楷體" panose="03000509000000000000" pitchFamily="65" charset="-120"/>
                          <a:ea typeface="標楷體" panose="03000509000000000000" pitchFamily="65" charset="-120"/>
                        </a:rPr>
                        <a:t>分散</a:t>
                      </a:r>
                      <a:r>
                        <a:rPr lang="zh-TW" altLang="en-US" dirty="0">
                          <a:latin typeface="標楷體" panose="03000509000000000000" pitchFamily="65" charset="-120"/>
                          <a:ea typeface="標楷體" panose="03000509000000000000" pitchFamily="65" charset="-120"/>
                        </a:rPr>
                        <a:t>圖</a:t>
                      </a:r>
                    </a:p>
                  </a:txBody>
                  <a:tcPr anchor="ctr"/>
                </a:tc>
                <a:extLst>
                  <a:ext uri="{0D108BD9-81ED-4DB2-BD59-A6C34878D82A}">
                    <a16:rowId xmlns:a16="http://schemas.microsoft.com/office/drawing/2014/main" val="4001291109"/>
                  </a:ext>
                </a:extLst>
              </a:tr>
              <a:tr h="1673624">
                <a:tc>
                  <a:txBody>
                    <a:bodyPr/>
                    <a:lstStyle/>
                    <a:p>
                      <a:pPr algn="ctr"/>
                      <a:r>
                        <a:rPr lang="zh-TW" altLang="en-US" dirty="0">
                          <a:latin typeface="標楷體" panose="03000509000000000000" pitchFamily="65" charset="-120"/>
                          <a:ea typeface="標楷體" panose="03000509000000000000" pitchFamily="65" charset="-120"/>
                        </a:rPr>
                        <a:t>訓練資料</a:t>
                      </a:r>
                    </a:p>
                  </a:txBody>
                  <a:tcPr anchor="ctr"/>
                </a:tc>
                <a:tc>
                  <a:txBody>
                    <a:bodyPr/>
                    <a:lstStyle/>
                    <a:p>
                      <a:pPr algn="ctr"/>
                      <a:r>
                        <a:rPr lang="en-US" altLang="zh-TW" sz="1800" b="0" i="0" kern="1200" dirty="0">
                          <a:solidFill>
                            <a:schemeClr val="dk1"/>
                          </a:solidFill>
                          <a:effectLst/>
                          <a:latin typeface="+mn-lt"/>
                          <a:ea typeface="+mn-ea"/>
                          <a:cs typeface="+mn-cs"/>
                        </a:rPr>
                        <a:t>4.8490550</a:t>
                      </a:r>
                      <a:endParaRPr lang="zh-TW" altLang="en-US" dirty="0"/>
                    </a:p>
                  </a:txBody>
                  <a:tcPr anchor="ctr"/>
                </a:tc>
                <a:tc>
                  <a:txBody>
                    <a:bodyPr/>
                    <a:lstStyle/>
                    <a:p>
                      <a:endParaRPr lang="zh-TW" altLang="en-US" dirty="0"/>
                    </a:p>
                  </a:txBody>
                  <a:tcPr/>
                </a:tc>
                <a:extLst>
                  <a:ext uri="{0D108BD9-81ED-4DB2-BD59-A6C34878D82A}">
                    <a16:rowId xmlns:a16="http://schemas.microsoft.com/office/drawing/2014/main" val="1094336976"/>
                  </a:ext>
                </a:extLst>
              </a:tr>
              <a:tr h="1673624">
                <a:tc>
                  <a:txBody>
                    <a:bodyPr/>
                    <a:lstStyle/>
                    <a:p>
                      <a:pPr algn="ctr"/>
                      <a:r>
                        <a:rPr lang="zh-TW" altLang="en-US" dirty="0">
                          <a:solidFill>
                            <a:schemeClr val="tx1"/>
                          </a:solidFill>
                          <a:latin typeface="標楷體" panose="03000509000000000000" pitchFamily="65" charset="-120"/>
                          <a:ea typeface="標楷體" panose="03000509000000000000" pitchFamily="65" charset="-120"/>
                        </a:rPr>
                        <a:t>測試資料</a:t>
                      </a:r>
                    </a:p>
                  </a:txBody>
                  <a:tcPr anchor="ctr"/>
                </a:tc>
                <a:tc>
                  <a:txBody>
                    <a:bodyPr/>
                    <a:lstStyle/>
                    <a:p>
                      <a:pPr algn="ctr"/>
                      <a:r>
                        <a:rPr lang="en-US" altLang="zh-TW" sz="1800" b="0" i="0" kern="1200" dirty="0">
                          <a:solidFill>
                            <a:schemeClr val="dk1"/>
                          </a:solidFill>
                          <a:effectLst/>
                          <a:latin typeface="+mn-lt"/>
                          <a:ea typeface="+mn-ea"/>
                          <a:cs typeface="+mn-cs"/>
                        </a:rPr>
                        <a:t>4.453237</a:t>
                      </a:r>
                      <a:endParaRPr lang="zh-TW" altLang="en-US" dirty="0"/>
                    </a:p>
                  </a:txBody>
                  <a:tcPr anchor="ctr"/>
                </a:tc>
                <a:tc>
                  <a:txBody>
                    <a:bodyPr/>
                    <a:lstStyle/>
                    <a:p>
                      <a:endParaRPr lang="zh-TW" altLang="en-US" dirty="0"/>
                    </a:p>
                  </a:txBody>
                  <a:tcPr/>
                </a:tc>
                <a:extLst>
                  <a:ext uri="{0D108BD9-81ED-4DB2-BD59-A6C34878D82A}">
                    <a16:rowId xmlns:a16="http://schemas.microsoft.com/office/drawing/2014/main" val="3189157469"/>
                  </a:ext>
                </a:extLst>
              </a:tr>
            </a:tbl>
          </a:graphicData>
        </a:graphic>
      </p:graphicFrame>
      <p:pic>
        <p:nvPicPr>
          <p:cNvPr id="8" name="圖片 7">
            <a:extLst>
              <a:ext uri="{FF2B5EF4-FFF2-40B4-BE49-F238E27FC236}">
                <a16:creationId xmlns:a16="http://schemas.microsoft.com/office/drawing/2014/main" id="{1979056C-8A54-425C-BAE3-81A2F3E798D1}"/>
              </a:ext>
            </a:extLst>
          </p:cNvPr>
          <p:cNvPicPr>
            <a:picLocks noChangeAspect="1"/>
          </p:cNvPicPr>
          <p:nvPr/>
        </p:nvPicPr>
        <p:blipFill>
          <a:blip r:embed="rId2"/>
          <a:stretch>
            <a:fillRect/>
          </a:stretch>
        </p:blipFill>
        <p:spPr>
          <a:xfrm>
            <a:off x="6858001" y="3185315"/>
            <a:ext cx="2373550" cy="1627932"/>
          </a:xfrm>
          <a:prstGeom prst="rect">
            <a:avLst/>
          </a:prstGeom>
        </p:spPr>
      </p:pic>
      <p:pic>
        <p:nvPicPr>
          <p:cNvPr id="6146" name="Picture 2">
            <a:extLst>
              <a:ext uri="{FF2B5EF4-FFF2-40B4-BE49-F238E27FC236}">
                <a16:creationId xmlns:a16="http://schemas.microsoft.com/office/drawing/2014/main" id="{4168A9D2-2644-44BD-BB01-126AE7B14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109" y="4866180"/>
            <a:ext cx="2448442" cy="1679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51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그룹 1">
            <a:extLst>
              <a:ext uri="{FF2B5EF4-FFF2-40B4-BE49-F238E27FC236}">
                <a16:creationId xmlns:a16="http://schemas.microsoft.com/office/drawing/2014/main" id="{249562EC-F1B4-403F-938B-2B21972BA9EC}"/>
              </a:ext>
            </a:extLst>
          </p:cNvPr>
          <p:cNvGrpSpPr/>
          <p:nvPr/>
        </p:nvGrpSpPr>
        <p:grpSpPr>
          <a:xfrm>
            <a:off x="176892" y="173236"/>
            <a:ext cx="11838215" cy="6511527"/>
            <a:chOff x="176892" y="217716"/>
            <a:chExt cx="11838215" cy="6511527"/>
          </a:xfrm>
        </p:grpSpPr>
        <p:sp>
          <p:nvSpPr>
            <p:cNvPr id="18" name="사각형: 둥근 모서리 5">
              <a:extLst>
                <a:ext uri="{FF2B5EF4-FFF2-40B4-BE49-F238E27FC236}">
                  <a16:creationId xmlns:a16="http://schemas.microsoft.com/office/drawing/2014/main" id="{BD55D15F-CB7C-4453-8D48-6467828743B4}"/>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9" name="사각형: 둥근 모서리 8">
              <a:extLst>
                <a:ext uri="{FF2B5EF4-FFF2-40B4-BE49-F238E27FC236}">
                  <a16:creationId xmlns:a16="http://schemas.microsoft.com/office/drawing/2014/main" id="{04897E63-C1F0-42F2-9DFC-4A495806F70C}"/>
                </a:ext>
              </a:extLst>
            </p:cNvPr>
            <p:cNvSpPr/>
            <p:nvPr/>
          </p:nvSpPr>
          <p:spPr>
            <a:xfrm>
              <a:off x="176892" y="217716"/>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zh-TW" altLang="en-US" sz="2400" b="1" dirty="0">
                  <a:solidFill>
                    <a:srgbClr val="695D46"/>
                  </a:solidFill>
                  <a:latin typeface="標楷體" panose="03000509000000000000" pitchFamily="65" charset="-120"/>
                  <a:ea typeface="標楷體" panose="03000509000000000000" pitchFamily="65" charset="-120"/>
                </a:rPr>
                <a:t>程式碼連結</a:t>
              </a:r>
              <a:endParaRPr lang="ko-KR" altLang="en-US" sz="2400" b="1" dirty="0">
                <a:solidFill>
                  <a:srgbClr val="695D46"/>
                </a:solidFill>
                <a:latin typeface="標楷體" panose="03000509000000000000" pitchFamily="65" charset="-120"/>
              </a:endParaRPr>
            </a:p>
          </p:txBody>
        </p:sp>
        <p:sp>
          <p:nvSpPr>
            <p:cNvPr id="20" name="타원 9">
              <a:extLst>
                <a:ext uri="{FF2B5EF4-FFF2-40B4-BE49-F238E27FC236}">
                  <a16:creationId xmlns:a16="http://schemas.microsoft.com/office/drawing/2014/main" id="{1134BC3C-6DE2-4ED6-920E-05EEE3DC306F}"/>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5</a:t>
              </a:r>
              <a:endParaRPr lang="ko-KR" altLang="en-US" b="1" dirty="0">
                <a:solidFill>
                  <a:srgbClr val="675750"/>
                </a:solidFill>
              </a:endParaRPr>
            </a:p>
          </p:txBody>
        </p:sp>
        <p:sp>
          <p:nvSpPr>
            <p:cNvPr id="22" name="사각형: 둥근 모서리 10">
              <a:extLst>
                <a:ext uri="{FF2B5EF4-FFF2-40B4-BE49-F238E27FC236}">
                  <a16:creationId xmlns:a16="http://schemas.microsoft.com/office/drawing/2014/main" id="{1DB09D66-D7AF-45A0-B0DC-E04D4339A225}"/>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3" name="사각형: 둥근 모서리 11">
              <a:extLst>
                <a:ext uri="{FF2B5EF4-FFF2-40B4-BE49-F238E27FC236}">
                  <a16:creationId xmlns:a16="http://schemas.microsoft.com/office/drawing/2014/main" id="{BE5871C4-BBCE-4358-A375-3AAC97C9E812}"/>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9" name="文字方塊 8">
            <a:extLst>
              <a:ext uri="{FF2B5EF4-FFF2-40B4-BE49-F238E27FC236}">
                <a16:creationId xmlns:a16="http://schemas.microsoft.com/office/drawing/2014/main" id="{F147900D-9216-4425-94A7-CE35EDA4684C}"/>
              </a:ext>
            </a:extLst>
          </p:cNvPr>
          <p:cNvSpPr txBox="1"/>
          <p:nvPr/>
        </p:nvSpPr>
        <p:spPr>
          <a:xfrm>
            <a:off x="1590574" y="2720956"/>
            <a:ext cx="8010626" cy="523220"/>
          </a:xfrm>
          <a:prstGeom prst="rect">
            <a:avLst/>
          </a:prstGeom>
          <a:noFill/>
        </p:spPr>
        <p:txBody>
          <a:bodyPr wrap="square">
            <a:spAutoFit/>
          </a:bodyPr>
          <a:lstStyle/>
          <a:p>
            <a:r>
              <a:rPr lang="zh-TW" altLang="en-US" sz="2800" dirty="0">
                <a:latin typeface="Adobe 繁黑體 Std B" panose="020B0700000000000000" pitchFamily="34" charset="-120"/>
                <a:ea typeface="Adobe 繁黑體 Std B" panose="020B0700000000000000" pitchFamily="34" charset="-120"/>
                <a:hlinkClick r:id="rId2"/>
              </a:rPr>
              <a:t>https://github.com/tady0725/boston_predict</a:t>
            </a:r>
            <a:endParaRPr lang="zh-TW" altLang="en-US" sz="2800" dirty="0">
              <a:latin typeface="Adobe 繁黑體 Std B" panose="020B0700000000000000" pitchFamily="34" charset="-120"/>
              <a:ea typeface="Adobe 繁黑體 Std B" panose="020B0700000000000000" pitchFamily="34" charset="-120"/>
            </a:endParaRPr>
          </a:p>
        </p:txBody>
      </p:sp>
      <p:pic>
        <p:nvPicPr>
          <p:cNvPr id="3" name="圖片 2">
            <a:extLst>
              <a:ext uri="{FF2B5EF4-FFF2-40B4-BE49-F238E27FC236}">
                <a16:creationId xmlns:a16="http://schemas.microsoft.com/office/drawing/2014/main" id="{644E7A66-22D3-4717-B16E-2618D1EF559D}"/>
              </a:ext>
            </a:extLst>
          </p:cNvPr>
          <p:cNvPicPr>
            <a:picLocks noChangeAspect="1"/>
          </p:cNvPicPr>
          <p:nvPr/>
        </p:nvPicPr>
        <p:blipFill>
          <a:blip r:embed="rId3"/>
          <a:stretch>
            <a:fillRect/>
          </a:stretch>
        </p:blipFill>
        <p:spPr>
          <a:xfrm>
            <a:off x="9333790" y="3150383"/>
            <a:ext cx="2143125" cy="2143125"/>
          </a:xfrm>
          <a:prstGeom prst="rect">
            <a:avLst/>
          </a:prstGeom>
        </p:spPr>
      </p:pic>
    </p:spTree>
    <p:extLst>
      <p:ext uri="{BB962C8B-B14F-4D97-AF65-F5344CB8AC3E}">
        <p14:creationId xmlns:p14="http://schemas.microsoft.com/office/powerpoint/2010/main" val="2735205605"/>
      </p:ext>
    </p:extLst>
  </p:cSld>
  <p:clrMapOvr>
    <a:masterClrMapping/>
  </p:clrMapOvr>
</p:sld>
</file>

<file path=ppt/theme/theme1.xml><?xml version="1.0" encoding="utf-8"?>
<a:theme xmlns:a="http://schemas.openxmlformats.org/drawingml/2006/main" name="42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530</Words>
  <Application>Microsoft Office PowerPoint</Application>
  <PresentationFormat>寬螢幕</PresentationFormat>
  <Paragraphs>76</Paragraphs>
  <Slides>9</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9</vt:i4>
      </vt:variant>
    </vt:vector>
  </HeadingPairs>
  <TitlesOfParts>
    <vt:vector size="16" baseType="lpstr">
      <vt:lpstr>Adobe Gothic Std B</vt:lpstr>
      <vt:lpstr>Adobe 繁黑體 Std B</vt:lpstr>
      <vt:lpstr>맑은 고딕</vt:lpstr>
      <vt:lpstr>標楷體</vt:lpstr>
      <vt:lpstr>야놀자 야체 B</vt:lpstr>
      <vt:lpstr>Arial</vt:lpstr>
      <vt:lpstr>42_Office 테마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均苔 林</cp:lastModifiedBy>
  <cp:revision>9</cp:revision>
  <dcterms:created xsi:type="dcterms:W3CDTF">2021-12-15T04:00:03Z</dcterms:created>
  <dcterms:modified xsi:type="dcterms:W3CDTF">2022-04-08T05:30:59Z</dcterms:modified>
</cp:coreProperties>
</file>