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1" autoAdjust="0"/>
    <p:restoredTop sz="94660"/>
  </p:normalViewPr>
  <p:slideViewPr>
    <p:cSldViewPr snapToGrid="0">
      <p:cViewPr varScale="1">
        <p:scale>
          <a:sx n="79" d="100"/>
          <a:sy n="79" d="100"/>
        </p:scale>
        <p:origin x="7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981386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79877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32120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04219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5899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27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97799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5691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4574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34763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73339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604055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rgbClr val="F2D9CE"/>
          </a:fgClr>
          <a:bgClr>
            <a:srgbClr val="FDE9E0"/>
          </a:bgClr>
        </a:patt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3891643" y="2767238"/>
            <a:ext cx="4595131" cy="957035"/>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3805918" y="2671989"/>
            <a:ext cx="4595131" cy="957035"/>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latinLnBrk="0">
              <a:defRPr/>
            </a:pPr>
            <a:r>
              <a:rPr lang="zh-TW" altLang="en-US" sz="4400" b="1" kern="0" dirty="0">
                <a:solidFill>
                  <a:srgbClr val="675750"/>
                </a:solidFill>
                <a:latin typeface="야놀자 야체 B" panose="02020603020101020101" pitchFamily="18" charset="-127"/>
                <a:ea typeface="야놀자 야체 B" panose="02020603020101020101" pitchFamily="18" charset="-127"/>
              </a:rPr>
              <a:t>機器學習期中考</a:t>
            </a:r>
            <a:endParaRPr lang="en-US" altLang="ko-KR" sz="4400" b="1" kern="0" dirty="0">
              <a:solidFill>
                <a:srgbClr val="675750"/>
              </a:solidFill>
              <a:latin typeface="야놀자 야체 B" panose="02020603020101020101" pitchFamily="18" charset="-127"/>
              <a:ea typeface="야놀자 야체 B" panose="02020603020101020101" pitchFamily="18" charset="-127"/>
            </a:endParaRPr>
          </a:p>
        </p:txBody>
      </p:sp>
      <p:sp>
        <p:nvSpPr>
          <p:cNvPr id="15" name="사각형: 둥근 모서리 5">
            <a:extLst>
              <a:ext uri="{FF2B5EF4-FFF2-40B4-BE49-F238E27FC236}">
                <a16:creationId xmlns:a16="http://schemas.microsoft.com/office/drawing/2014/main" id="{65C3B5A0-A1B0-4FFA-A4CF-6BFF861838BB}"/>
              </a:ext>
            </a:extLst>
          </p:cNvPr>
          <p:cNvSpPr/>
          <p:nvPr/>
        </p:nvSpPr>
        <p:spPr>
          <a:xfrm>
            <a:off x="3891643" y="2247900"/>
            <a:ext cx="2130199" cy="229600"/>
          </a:xfrm>
          <a:prstGeom prst="roundRect">
            <a:avLst>
              <a:gd name="adj" fmla="val 50000"/>
            </a:avLst>
          </a:prstGeom>
          <a:solidFill>
            <a:srgbClr val="675750"/>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prstClr val="white"/>
                </a:solidFill>
              </a:rPr>
              <a:t>exam</a:t>
            </a:r>
            <a:endParaRPr lang="ko-KR" altLang="en-US" sz="1200" b="1" dirty="0">
              <a:solidFill>
                <a:prstClr val="white"/>
              </a:solidFill>
            </a:endParaRPr>
          </a:p>
        </p:txBody>
      </p:sp>
      <p:sp>
        <p:nvSpPr>
          <p:cNvPr id="2" name="文字方塊 1">
            <a:extLst>
              <a:ext uri="{FF2B5EF4-FFF2-40B4-BE49-F238E27FC236}">
                <a16:creationId xmlns:a16="http://schemas.microsoft.com/office/drawing/2014/main" id="{50F36B53-1321-4E28-8740-84C0937C646F}"/>
              </a:ext>
            </a:extLst>
          </p:cNvPr>
          <p:cNvSpPr txBox="1"/>
          <p:nvPr/>
        </p:nvSpPr>
        <p:spPr>
          <a:xfrm>
            <a:off x="9382299" y="5680362"/>
            <a:ext cx="2106076" cy="707886"/>
          </a:xfrm>
          <a:prstGeom prst="rect">
            <a:avLst/>
          </a:prstGeom>
          <a:noFill/>
        </p:spPr>
        <p:txBody>
          <a:bodyPr wrap="square" rtlCol="0">
            <a:spAutoFit/>
          </a:bodyPr>
          <a:lstStyle/>
          <a:p>
            <a:pPr marL="0" lvl="1" latinLnBrk="0">
              <a:defRPr/>
            </a:pPr>
            <a:r>
              <a:rPr lang="zh-TW" altLang="en-US" sz="2000" b="1" kern="0" dirty="0">
                <a:latin typeface="標楷體" panose="03000509000000000000" pitchFamily="65" charset="-120"/>
                <a:ea typeface="標楷體" panose="03000509000000000000" pitchFamily="65" charset="-120"/>
              </a:rPr>
              <a:t>姓名</a:t>
            </a:r>
            <a:r>
              <a:rPr lang="en-US" altLang="zh-TW" sz="2000" b="1" kern="0" dirty="0">
                <a:latin typeface="標楷體" panose="03000509000000000000" pitchFamily="65" charset="-120"/>
                <a:ea typeface="標楷體" panose="03000509000000000000" pitchFamily="65" charset="-120"/>
              </a:rPr>
              <a:t>:</a:t>
            </a:r>
            <a:r>
              <a:rPr lang="zh-TW" altLang="en-US" sz="2000" b="1" kern="0" dirty="0">
                <a:latin typeface="標楷體" panose="03000509000000000000" pitchFamily="65" charset="-120"/>
                <a:ea typeface="標楷體" panose="03000509000000000000" pitchFamily="65" charset="-120"/>
              </a:rPr>
              <a:t>林均苔</a:t>
            </a:r>
            <a:endParaRPr lang="en-US" altLang="zh-TW" sz="2000" b="1" kern="0" dirty="0">
              <a:latin typeface="標楷體" panose="03000509000000000000" pitchFamily="65" charset="-120"/>
              <a:ea typeface="標楷體" panose="03000509000000000000" pitchFamily="65" charset="-120"/>
            </a:endParaRPr>
          </a:p>
          <a:p>
            <a:pPr marL="0" lvl="1" latinLnBrk="0">
              <a:defRPr/>
            </a:pPr>
            <a:r>
              <a:rPr lang="zh-TW" altLang="en-US" sz="2000" b="1" kern="0" dirty="0">
                <a:latin typeface="標楷體" panose="03000509000000000000" pitchFamily="65" charset="-120"/>
                <a:ea typeface="標楷體" panose="03000509000000000000" pitchFamily="65" charset="-120"/>
              </a:rPr>
              <a:t>學號</a:t>
            </a:r>
            <a:r>
              <a:rPr lang="en-US" altLang="zh-TW" sz="2000" b="1" kern="0" dirty="0">
                <a:latin typeface="標楷體" panose="03000509000000000000" pitchFamily="65" charset="-120"/>
                <a:ea typeface="標楷體" panose="03000509000000000000" pitchFamily="65" charset="-120"/>
              </a:rPr>
              <a:t>:108B32355</a:t>
            </a:r>
            <a:endParaRPr lang="zh-TW" altLang="en-US" sz="2000" b="1" kern="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386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wdUpDiag">
          <a:fgClr>
            <a:srgbClr val="F2D9CE"/>
          </a:fgClr>
          <a:bgClr>
            <a:srgbClr val="FDE9E0"/>
          </a:bgClr>
        </a:pattFill>
        <a:effectLst/>
      </p:bgPr>
    </p:bg>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en-US" altLang="zh-TW" sz="2800" b="1" i="0" u="none" strike="noStrike" dirty="0">
                  <a:solidFill>
                    <a:srgbClr val="695D46"/>
                  </a:solidFill>
                  <a:effectLst/>
                  <a:latin typeface="標楷體" panose="03000509000000000000" pitchFamily="65" charset="-120"/>
                  <a:ea typeface="標楷體" panose="03000509000000000000" pitchFamily="65" charset="-120"/>
                </a:rPr>
                <a:t>Boston Housing</a:t>
              </a:r>
              <a:r>
                <a:rPr lang="zh-TW" altLang="en-US" sz="2800" b="1" i="0" u="none" strike="noStrike" dirty="0">
                  <a:solidFill>
                    <a:srgbClr val="695D46"/>
                  </a:solidFill>
                  <a:effectLst/>
                  <a:latin typeface="標楷體" panose="03000509000000000000" pitchFamily="65" charset="-120"/>
                  <a:ea typeface="標楷體" panose="03000509000000000000" pitchFamily="65" charset="-120"/>
                </a:rPr>
                <a:t>資料集介紹</a:t>
              </a:r>
              <a:endParaRPr lang="ko-KR" altLang="en-US" sz="2800" b="1" kern="0" dirty="0">
                <a:solidFill>
                  <a:srgbClr val="675750"/>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01</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13" name="文字方塊 12">
            <a:extLst>
              <a:ext uri="{FF2B5EF4-FFF2-40B4-BE49-F238E27FC236}">
                <a16:creationId xmlns:a16="http://schemas.microsoft.com/office/drawing/2014/main" id="{4D717765-E8D6-49BD-AAF2-D9BA230B250C}"/>
              </a:ext>
            </a:extLst>
          </p:cNvPr>
          <p:cNvSpPr txBox="1"/>
          <p:nvPr/>
        </p:nvSpPr>
        <p:spPr>
          <a:xfrm>
            <a:off x="768050" y="1350425"/>
            <a:ext cx="6303949" cy="6483826"/>
          </a:xfrm>
          <a:prstGeom prst="rect">
            <a:avLst/>
          </a:prstGeom>
          <a:noFill/>
        </p:spPr>
        <p:txBody>
          <a:bodyPr wrap="square">
            <a:spAutoFit/>
          </a:bodyPr>
          <a:lstStyle/>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CRIM</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：城鎮人均犯罪率。</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ZN</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：住宅用地超過 </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25000 </a:t>
            </a:r>
            <a:r>
              <a:rPr lang="en-US" altLang="zh-TW" sz="1800" b="0" i="0" u="none" strike="noStrike" dirty="0" err="1">
                <a:solidFill>
                  <a:srgbClr val="3D3D3D"/>
                </a:solidFill>
                <a:effectLst/>
                <a:latin typeface="標楷體" panose="03000509000000000000" pitchFamily="65" charset="-120"/>
                <a:ea typeface="標楷體" panose="03000509000000000000" pitchFamily="65" charset="-120"/>
              </a:rPr>
              <a:t>sq.ft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 </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的比例。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INDUS</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：城鎮非零售商用土地的比例。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CHAS</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：查理斯河空變量（如果邊界是河流，則爲</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1</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；否則爲</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0</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NOX</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：一氧化氮濃度。</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RM</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：住宅平均房間數。</a:t>
            </a:r>
            <a:endParaRPr lang="en-US" altLang="zh-TW" sz="1800" b="0" i="0" u="none" strike="noStrike" dirty="0">
              <a:solidFill>
                <a:srgbClr val="3D3D3D"/>
              </a:solidFill>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AGE</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1940 </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年之前建成的自用房屋比例。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DIS</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：到波士頓五個中心區域的加權距離。</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RAD</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：輻射性公路的接近指數。</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TAX</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：每 </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10000 </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美元的全值財產稅率。</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PTRATIO</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：城鎮師生比例。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B</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1000</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Bk-0.63</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 2</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，其中 </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Bk </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指代城鎮中黑人的比例。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LSTAT</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：人口中地位低下者的比例。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MEDV</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：自住房的平均房價，以千美元計。</a:t>
            </a:r>
            <a:endParaRPr lang="zh-TW" altLang="en-US" b="0" dirty="0">
              <a:effectLst/>
              <a:latin typeface="標楷體" panose="03000509000000000000" pitchFamily="65" charset="-120"/>
              <a:ea typeface="標楷體" panose="03000509000000000000" pitchFamily="65" charset="-120"/>
            </a:endParaRPr>
          </a:p>
          <a:p>
            <a:pPr>
              <a:spcBef>
                <a:spcPts val="500"/>
              </a:spcBef>
            </a:pPr>
            <a:br>
              <a:rPr lang="zh-TW" altLang="en-US" dirty="0"/>
            </a:br>
            <a:endParaRPr lang="zh-TW" altLang="en-US" b="0" dirty="0">
              <a:effectLst/>
            </a:endParaRPr>
          </a:p>
          <a:p>
            <a:pPr>
              <a:spcBef>
                <a:spcPts val="500"/>
              </a:spcBef>
            </a:pPr>
            <a:br>
              <a:rPr lang="zh-TW" altLang="en-US" dirty="0"/>
            </a:br>
            <a:endParaRPr lang="zh-TW" altLang="en-US" dirty="0"/>
          </a:p>
        </p:txBody>
      </p:sp>
      <p:cxnSp>
        <p:nvCxnSpPr>
          <p:cNvPr id="5" name="直線單箭頭接點 4">
            <a:extLst>
              <a:ext uri="{FF2B5EF4-FFF2-40B4-BE49-F238E27FC236}">
                <a16:creationId xmlns:a16="http://schemas.microsoft.com/office/drawing/2014/main" id="{DBE9682B-0F56-4D2D-AE0E-BB9CED104B9C}"/>
              </a:ext>
            </a:extLst>
          </p:cNvPr>
          <p:cNvCxnSpPr/>
          <p:nvPr/>
        </p:nvCxnSpPr>
        <p:spPr>
          <a:xfrm>
            <a:off x="7071999" y="5690681"/>
            <a:ext cx="111868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3325C2DE-8D64-414E-BB8D-44DA3DB207D6}"/>
              </a:ext>
            </a:extLst>
          </p:cNvPr>
          <p:cNvSpPr txBox="1"/>
          <p:nvPr/>
        </p:nvSpPr>
        <p:spPr>
          <a:xfrm>
            <a:off x="8540875" y="5359940"/>
            <a:ext cx="1848256" cy="923330"/>
          </a:xfrm>
          <a:prstGeom prst="rect">
            <a:avLst/>
          </a:prstGeom>
          <a:noFill/>
          <a:ln w="28575">
            <a:solidFill>
              <a:srgbClr val="FFC000"/>
            </a:solidFill>
          </a:ln>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此欄位以黑人比例帶有歧視資料</a:t>
            </a:r>
            <a:endParaRPr lang="en-US" altLang="zh-TW" dirty="0">
              <a:latin typeface="標楷體" panose="03000509000000000000" pitchFamily="65" charset="-120"/>
              <a:ea typeface="標楷體" panose="03000509000000000000" pitchFamily="65" charset="-120"/>
            </a:endParaRPr>
          </a:p>
          <a:p>
            <a:pPr algn="ctr"/>
            <a:endParaRPr lang="zh-TW" altLang="en-US" dirty="0"/>
          </a:p>
        </p:txBody>
      </p:sp>
      <p:sp>
        <p:nvSpPr>
          <p:cNvPr id="14" name="文字方塊 13">
            <a:extLst>
              <a:ext uri="{FF2B5EF4-FFF2-40B4-BE49-F238E27FC236}">
                <a16:creationId xmlns:a16="http://schemas.microsoft.com/office/drawing/2014/main" id="{FEF760E9-8B92-4ED5-887E-8C58D62629F7}"/>
              </a:ext>
            </a:extLst>
          </p:cNvPr>
          <p:cNvSpPr txBox="1"/>
          <p:nvPr/>
        </p:nvSpPr>
        <p:spPr>
          <a:xfrm>
            <a:off x="7904572" y="1483628"/>
            <a:ext cx="6094378" cy="369332"/>
          </a:xfrm>
          <a:prstGeom prst="rect">
            <a:avLst/>
          </a:prstGeom>
          <a:noFill/>
        </p:spPr>
        <p:txBody>
          <a:bodyPr wrap="square">
            <a:spAutoFit/>
          </a:bodyPr>
          <a:lstStyle/>
          <a:p>
            <a:r>
              <a:rPr lang="zh-TW" altLang="en-US" b="0" i="0" dirty="0">
                <a:solidFill>
                  <a:srgbClr val="303233"/>
                </a:solidFill>
                <a:effectLst/>
                <a:latin typeface="標楷體" panose="03000509000000000000" pitchFamily="65" charset="-120"/>
                <a:ea typeface="標楷體" panose="03000509000000000000" pitchFamily="65" charset="-120"/>
              </a:rPr>
              <a:t>共有</a:t>
            </a:r>
            <a:r>
              <a:rPr lang="en-US" altLang="zh-TW" b="0" i="0" dirty="0">
                <a:solidFill>
                  <a:srgbClr val="303233"/>
                </a:solidFill>
                <a:effectLst/>
                <a:latin typeface="標楷體" panose="03000509000000000000" pitchFamily="65" charset="-120"/>
                <a:ea typeface="標楷體" panose="03000509000000000000" pitchFamily="65" charset="-120"/>
              </a:rPr>
              <a:t>506</a:t>
            </a:r>
            <a:r>
              <a:rPr lang="zh-TW" altLang="en-US" b="0" i="0" dirty="0">
                <a:solidFill>
                  <a:srgbClr val="303233"/>
                </a:solidFill>
                <a:effectLst/>
                <a:latin typeface="標楷體" panose="03000509000000000000" pitchFamily="65" charset="-120"/>
                <a:ea typeface="標楷體" panose="03000509000000000000" pitchFamily="65" charset="-120"/>
              </a:rPr>
              <a:t>筆資料，有</a:t>
            </a:r>
            <a:r>
              <a:rPr lang="en-US" altLang="zh-TW" b="0" i="0" dirty="0">
                <a:solidFill>
                  <a:srgbClr val="303233"/>
                </a:solidFill>
                <a:effectLst/>
                <a:latin typeface="標楷體" panose="03000509000000000000" pitchFamily="65" charset="-120"/>
                <a:ea typeface="標楷體" panose="03000509000000000000" pitchFamily="65" charset="-120"/>
              </a:rPr>
              <a:t>13</a:t>
            </a:r>
            <a:r>
              <a:rPr lang="zh-TW" altLang="en-US" b="0" i="0" dirty="0">
                <a:solidFill>
                  <a:srgbClr val="303233"/>
                </a:solidFill>
                <a:effectLst/>
                <a:latin typeface="標楷體" panose="03000509000000000000" pitchFamily="65" charset="-120"/>
                <a:ea typeface="標楷體" panose="03000509000000000000" pitchFamily="65" charset="-120"/>
              </a:rPr>
              <a:t>種特徵</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9741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sz="2800" b="1" dirty="0">
                  <a:solidFill>
                    <a:srgbClr val="695D46"/>
                  </a:solidFill>
                  <a:latin typeface="標楷體" panose="03000509000000000000" pitchFamily="65" charset="-120"/>
                  <a:ea typeface="標楷體" panose="03000509000000000000" pitchFamily="65" charset="-120"/>
                </a:rPr>
                <a:t>資料視覺化犯罪率為例</a:t>
              </a:r>
              <a:endParaRPr lang="ko-KR" altLang="en-US" sz="28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2</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3" name="文字方塊 2">
            <a:extLst>
              <a:ext uri="{FF2B5EF4-FFF2-40B4-BE49-F238E27FC236}">
                <a16:creationId xmlns:a16="http://schemas.microsoft.com/office/drawing/2014/main" id="{BF59597A-BD0B-4D2B-A097-0D8E29CAB2D0}"/>
              </a:ext>
            </a:extLst>
          </p:cNvPr>
          <p:cNvSpPr txBox="1"/>
          <p:nvPr/>
        </p:nvSpPr>
        <p:spPr>
          <a:xfrm>
            <a:off x="842481" y="1420238"/>
            <a:ext cx="4996909" cy="1477328"/>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治安的好壞著實會影響到房價，由此</a:t>
            </a:r>
            <a:r>
              <a:rPr lang="zh-TW" altLang="en-US" b="0" i="0" dirty="0">
                <a:solidFill>
                  <a:srgbClr val="303233"/>
                </a:solidFill>
                <a:effectLst/>
                <a:latin typeface="標楷體" panose="03000509000000000000" pitchFamily="65" charset="-120"/>
                <a:ea typeface="標楷體" panose="03000509000000000000" pitchFamily="65" charset="-120"/>
              </a:rPr>
              <a:t>推測犯罪率與房價成反比關係，亦即當犯罪率越高，房價會越低。</a:t>
            </a:r>
            <a:endParaRPr lang="en-US" altLang="zh-TW" b="0" i="0" dirty="0">
              <a:solidFill>
                <a:srgbClr val="303233"/>
              </a:solidFill>
              <a:effectLst/>
              <a:latin typeface="標楷體" panose="03000509000000000000" pitchFamily="65" charset="-120"/>
              <a:ea typeface="標楷體" panose="03000509000000000000" pitchFamily="65" charset="-120"/>
            </a:endParaRPr>
          </a:p>
          <a:p>
            <a:endParaRPr lang="en-US" altLang="zh-TW" b="0" i="0" dirty="0">
              <a:solidFill>
                <a:srgbClr val="303233"/>
              </a:solidFill>
              <a:effectLst/>
              <a:latin typeface="標楷體" panose="03000509000000000000" pitchFamily="65" charset="-120"/>
              <a:ea typeface="標楷體" panose="03000509000000000000" pitchFamily="65" charset="-120"/>
            </a:endParaRPr>
          </a:p>
          <a:p>
            <a:r>
              <a:rPr lang="zh-TW" altLang="en-US" dirty="0">
                <a:solidFill>
                  <a:srgbClr val="303233"/>
                </a:solidFill>
                <a:latin typeface="標楷體" panose="03000509000000000000" pitchFamily="65" charset="-120"/>
                <a:ea typeface="標楷體" panose="03000509000000000000" pitchFamily="65" charset="-120"/>
              </a:rPr>
              <a:t>下圖為例。</a:t>
            </a:r>
            <a:endParaRPr lang="zh-TW" altLang="en-US" dirty="0">
              <a:latin typeface="標楷體" panose="03000509000000000000" pitchFamily="65" charset="-120"/>
              <a:ea typeface="標楷體" panose="03000509000000000000" pitchFamily="65" charset="-120"/>
            </a:endParaRPr>
          </a:p>
        </p:txBody>
      </p:sp>
      <p:pic>
        <p:nvPicPr>
          <p:cNvPr id="1026" name="Picture 2">
            <a:extLst>
              <a:ext uri="{FF2B5EF4-FFF2-40B4-BE49-F238E27FC236}">
                <a16:creationId xmlns:a16="http://schemas.microsoft.com/office/drawing/2014/main" id="{DF05BF9D-0942-40FF-A8FB-B4B62251B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069" y="3323971"/>
            <a:ext cx="4454643" cy="305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26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marR="0" lvl="1" indent="0" fontAlgn="auto" latinLnBrk="0">
                <a:lnSpc>
                  <a:spcPct val="100000"/>
                </a:lnSpc>
                <a:spcBef>
                  <a:spcPts val="0"/>
                </a:spcBef>
                <a:spcAft>
                  <a:spcPts val="0"/>
                </a:spcAft>
                <a:buClrTx/>
                <a:buSzTx/>
                <a:buFontTx/>
                <a:buNone/>
                <a:tabLst/>
                <a:defRPr/>
              </a:pPr>
              <a:r>
                <a:rPr lang="zh-TW" altLang="en-US" sz="2800" b="1" dirty="0">
                  <a:solidFill>
                    <a:srgbClr val="695D46"/>
                  </a:solidFill>
                  <a:latin typeface="標楷體" panose="03000509000000000000" pitchFamily="65" charset="-120"/>
                  <a:ea typeface="標楷體" panose="03000509000000000000" pitchFamily="65" charset="-120"/>
                </a:rPr>
                <a:t>資料視覺化房間數為例</a:t>
              </a:r>
              <a:endParaRPr lang="ko-KR" altLang="en-US" sz="28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3</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8" name="文字方塊 7">
            <a:extLst>
              <a:ext uri="{FF2B5EF4-FFF2-40B4-BE49-F238E27FC236}">
                <a16:creationId xmlns:a16="http://schemas.microsoft.com/office/drawing/2014/main" id="{EC7FA062-CF5E-4226-B797-6885C680D553}"/>
              </a:ext>
            </a:extLst>
          </p:cNvPr>
          <p:cNvSpPr txBox="1"/>
          <p:nvPr/>
        </p:nvSpPr>
        <p:spPr>
          <a:xfrm>
            <a:off x="842481" y="1420238"/>
            <a:ext cx="4996909"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房間數量多寡多半與房屋實際坪數呈現正比由此推測坪數與價錢正相關</a:t>
            </a:r>
            <a:r>
              <a:rPr lang="zh-TW" altLang="en-US" b="0" i="0" dirty="0">
                <a:solidFill>
                  <a:srgbClr val="303233"/>
                </a:solidFill>
                <a:effectLst/>
                <a:latin typeface="標楷體" panose="03000509000000000000" pitchFamily="65" charset="-120"/>
                <a:ea typeface="標楷體" panose="03000509000000000000" pitchFamily="65" charset="-120"/>
              </a:rPr>
              <a:t>。</a:t>
            </a:r>
            <a:endParaRPr lang="en-US" altLang="zh-TW" b="0" i="0" dirty="0">
              <a:solidFill>
                <a:srgbClr val="303233"/>
              </a:solidFill>
              <a:effectLst/>
              <a:latin typeface="標楷體" panose="03000509000000000000" pitchFamily="65" charset="-120"/>
              <a:ea typeface="標楷體" panose="03000509000000000000" pitchFamily="65" charset="-120"/>
            </a:endParaRPr>
          </a:p>
          <a:p>
            <a:endParaRPr lang="en-US" altLang="zh-TW" b="0" i="0" dirty="0">
              <a:solidFill>
                <a:srgbClr val="303233"/>
              </a:solidFill>
              <a:effectLst/>
              <a:latin typeface="標楷體" panose="03000509000000000000" pitchFamily="65" charset="-120"/>
              <a:ea typeface="標楷體" panose="03000509000000000000" pitchFamily="65" charset="-120"/>
            </a:endParaRPr>
          </a:p>
          <a:p>
            <a:r>
              <a:rPr lang="zh-TW" altLang="en-US" dirty="0">
                <a:solidFill>
                  <a:srgbClr val="303233"/>
                </a:solidFill>
                <a:latin typeface="標楷體" panose="03000509000000000000" pitchFamily="65" charset="-120"/>
                <a:ea typeface="標楷體" panose="03000509000000000000" pitchFamily="65" charset="-120"/>
              </a:rPr>
              <a:t>下圖為例。</a:t>
            </a:r>
            <a:endParaRPr lang="zh-TW" altLang="en-US" dirty="0">
              <a:latin typeface="標楷體" panose="03000509000000000000" pitchFamily="65" charset="-120"/>
              <a:ea typeface="標楷體" panose="03000509000000000000" pitchFamily="65" charset="-120"/>
            </a:endParaRPr>
          </a:p>
        </p:txBody>
      </p:sp>
      <p:pic>
        <p:nvPicPr>
          <p:cNvPr id="2050" name="Picture 2">
            <a:extLst>
              <a:ext uri="{FF2B5EF4-FFF2-40B4-BE49-F238E27FC236}">
                <a16:creationId xmlns:a16="http://schemas.microsoft.com/office/drawing/2014/main" id="{7E3F9F53-C5C7-4AFD-A284-298A52C61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543" y="3040834"/>
            <a:ext cx="4313406" cy="304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92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sz="2800" b="1" dirty="0">
                  <a:solidFill>
                    <a:srgbClr val="695D46"/>
                  </a:solidFill>
                  <a:latin typeface="標楷體" panose="03000509000000000000" pitchFamily="65" charset="-120"/>
                  <a:ea typeface="標楷體" panose="03000509000000000000" pitchFamily="65" charset="-120"/>
                </a:rPr>
                <a:t>資料分割</a:t>
              </a:r>
              <a:endParaRPr lang="ko-KR" altLang="en-US" sz="28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4</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7" name="文字方塊 6">
            <a:extLst>
              <a:ext uri="{FF2B5EF4-FFF2-40B4-BE49-F238E27FC236}">
                <a16:creationId xmlns:a16="http://schemas.microsoft.com/office/drawing/2014/main" id="{4911CBD1-EC41-43C4-B6F3-761622170DD0}"/>
              </a:ext>
            </a:extLst>
          </p:cNvPr>
          <p:cNvSpPr txBox="1"/>
          <p:nvPr/>
        </p:nvSpPr>
        <p:spPr>
          <a:xfrm>
            <a:off x="3302540" y="1482676"/>
            <a:ext cx="6196519" cy="646331"/>
          </a:xfrm>
          <a:prstGeom prst="rect">
            <a:avLst/>
          </a:prstGeom>
          <a:noFill/>
        </p:spPr>
        <p:txBody>
          <a:bodyPr wrap="square" rtlCol="0">
            <a:spAutoFit/>
          </a:bodyPr>
          <a:lstStyle/>
          <a:p>
            <a:r>
              <a:rPr lang="en-US" altLang="zh-TW" b="1" dirty="0" err="1">
                <a:latin typeface="標楷體" panose="03000509000000000000" pitchFamily="65" charset="-120"/>
                <a:ea typeface="標楷體" panose="03000509000000000000" pitchFamily="65" charset="-120"/>
              </a:rPr>
              <a:t>Sklearn</a:t>
            </a:r>
            <a:r>
              <a:rPr lang="zh-TW" altLang="en-US" b="1" dirty="0">
                <a:latin typeface="標楷體" panose="03000509000000000000" pitchFamily="65" charset="-120"/>
                <a:ea typeface="標楷體" panose="03000509000000000000" pitchFamily="65" charset="-120"/>
              </a:rPr>
              <a:t> </a:t>
            </a: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是一個開源的基於</a:t>
            </a:r>
            <a:r>
              <a:rPr lang="en-US" altLang="zh-TW" sz="1800" b="1" i="0" u="none" strike="noStrike" dirty="0">
                <a:solidFill>
                  <a:srgbClr val="000000"/>
                </a:solidFill>
                <a:effectLst/>
                <a:latin typeface="標楷體" panose="03000509000000000000" pitchFamily="65" charset="-120"/>
                <a:ea typeface="標楷體" panose="03000509000000000000" pitchFamily="65" charset="-120"/>
              </a:rPr>
              <a:t>python</a:t>
            </a: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語言的機器學習工具包。</a:t>
            </a:r>
            <a:br>
              <a:rPr lang="zh-TW" altLang="en-US" sz="1800" b="1" i="0" u="none" strike="noStrike" dirty="0">
                <a:solidFill>
                  <a:srgbClr val="000000"/>
                </a:solidFill>
                <a:effectLst/>
                <a:latin typeface="標楷體" panose="03000509000000000000" pitchFamily="65" charset="-120"/>
                <a:ea typeface="標楷體" panose="03000509000000000000" pitchFamily="65" charset="-120"/>
              </a:rPr>
            </a:br>
            <a:endParaRPr lang="zh-TW" altLang="en-US" b="1" dirty="0">
              <a:latin typeface="標楷體" panose="03000509000000000000" pitchFamily="65" charset="-120"/>
              <a:ea typeface="標楷體" panose="03000509000000000000" pitchFamily="65" charset="-120"/>
            </a:endParaRPr>
          </a:p>
        </p:txBody>
      </p:sp>
      <p:pic>
        <p:nvPicPr>
          <p:cNvPr id="3079" name="Picture 7">
            <a:extLst>
              <a:ext uri="{FF2B5EF4-FFF2-40B4-BE49-F238E27FC236}">
                <a16:creationId xmlns:a16="http://schemas.microsoft.com/office/drawing/2014/main" id="{C9A38BA2-CF90-427B-8D5A-2F98E5BFF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10" y="1482676"/>
            <a:ext cx="1628775" cy="523875"/>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a:extLst>
              <a:ext uri="{FF2B5EF4-FFF2-40B4-BE49-F238E27FC236}">
                <a16:creationId xmlns:a16="http://schemas.microsoft.com/office/drawing/2014/main" id="{FAEF8B58-5E9A-47D4-93B9-B3F3FE5B21FB}"/>
              </a:ext>
            </a:extLst>
          </p:cNvPr>
          <p:cNvSpPr txBox="1"/>
          <p:nvPr/>
        </p:nvSpPr>
        <p:spPr>
          <a:xfrm>
            <a:off x="3247416" y="2929775"/>
            <a:ext cx="6013316" cy="646331"/>
          </a:xfrm>
          <a:prstGeom prst="rect">
            <a:avLst/>
          </a:prstGeom>
          <a:noFill/>
        </p:spPr>
        <p:txBody>
          <a:bodyPr wrap="square" rtlCol="0">
            <a:spAutoFit/>
          </a:bodyPr>
          <a:lstStyle/>
          <a:p>
            <a:r>
              <a:rPr lang="en-US" altLang="zh-TW" b="0" dirty="0">
                <a:effectLst/>
                <a:latin typeface="Adobe Gothic Std B" panose="020B0800000000000000" pitchFamily="34" charset="-128"/>
                <a:ea typeface="Adobe Gothic Std B" panose="020B0800000000000000" pitchFamily="34" charset="-128"/>
              </a:rPr>
              <a:t>from </a:t>
            </a:r>
            <a:r>
              <a:rPr lang="en-US" altLang="zh-TW" b="0" dirty="0" err="1">
                <a:solidFill>
                  <a:srgbClr val="FFC000"/>
                </a:solidFill>
                <a:effectLst/>
                <a:latin typeface="Adobe Gothic Std B" panose="020B0800000000000000" pitchFamily="34" charset="-128"/>
                <a:ea typeface="Adobe Gothic Std B" panose="020B0800000000000000" pitchFamily="34" charset="-128"/>
              </a:rPr>
              <a:t>sklearn.model_selection</a:t>
            </a:r>
            <a:r>
              <a:rPr lang="en-US" altLang="zh-TW" b="0" dirty="0">
                <a:solidFill>
                  <a:srgbClr val="FFC000"/>
                </a:solidFill>
                <a:effectLst/>
                <a:latin typeface="Adobe Gothic Std B" panose="020B0800000000000000" pitchFamily="34" charset="-128"/>
                <a:ea typeface="Adobe Gothic Std B" panose="020B0800000000000000" pitchFamily="34" charset="-128"/>
              </a:rPr>
              <a:t> </a:t>
            </a:r>
            <a:r>
              <a:rPr lang="en-US" altLang="zh-TW" b="0" dirty="0">
                <a:effectLst/>
                <a:latin typeface="Adobe Gothic Std B" panose="020B0800000000000000" pitchFamily="34" charset="-128"/>
                <a:ea typeface="Adobe Gothic Std B" panose="020B0800000000000000" pitchFamily="34" charset="-128"/>
              </a:rPr>
              <a:t>import </a:t>
            </a:r>
            <a:r>
              <a:rPr lang="en-US" altLang="zh-TW" b="0" dirty="0" err="1">
                <a:solidFill>
                  <a:srgbClr val="FFC000"/>
                </a:solidFill>
                <a:effectLst/>
                <a:latin typeface="Adobe Gothic Std B" panose="020B0800000000000000" pitchFamily="34" charset="-128"/>
                <a:ea typeface="Adobe Gothic Std B" panose="020B0800000000000000" pitchFamily="34" charset="-128"/>
              </a:rPr>
              <a:t>train_test_split</a:t>
            </a:r>
            <a:endParaRPr lang="en-US" altLang="zh-TW" b="0" dirty="0">
              <a:solidFill>
                <a:srgbClr val="FFC000"/>
              </a:solidFill>
              <a:effectLst/>
              <a:latin typeface="Adobe Gothic Std B" panose="020B0800000000000000" pitchFamily="34" charset="-128"/>
              <a:ea typeface="Adobe Gothic Std B" panose="020B0800000000000000" pitchFamily="34" charset="-128"/>
            </a:endParaRPr>
          </a:p>
          <a:p>
            <a:endParaRPr lang="zh-TW" altLang="en-US" dirty="0">
              <a:solidFill>
                <a:srgbClr val="FFC000"/>
              </a:solidFill>
              <a:latin typeface="Adobe Gothic Std B" panose="020B0800000000000000" pitchFamily="34" charset="-128"/>
            </a:endParaRPr>
          </a:p>
        </p:txBody>
      </p:sp>
      <p:sp>
        <p:nvSpPr>
          <p:cNvPr id="15" name="文字方塊 14">
            <a:extLst>
              <a:ext uri="{FF2B5EF4-FFF2-40B4-BE49-F238E27FC236}">
                <a16:creationId xmlns:a16="http://schemas.microsoft.com/office/drawing/2014/main" id="{6954B09D-B221-41A8-9400-46C958DEA1B4}"/>
              </a:ext>
            </a:extLst>
          </p:cNvPr>
          <p:cNvSpPr txBox="1"/>
          <p:nvPr/>
        </p:nvSpPr>
        <p:spPr>
          <a:xfrm>
            <a:off x="692372" y="2899961"/>
            <a:ext cx="2115766"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使用</a:t>
            </a:r>
            <a:r>
              <a:rPr lang="en-US" altLang="zh-TW" b="1" dirty="0" err="1">
                <a:latin typeface="Adobe Gothic Std B" panose="020B0800000000000000" pitchFamily="34" charset="-128"/>
                <a:ea typeface="Adobe Gothic Std B" panose="020B0800000000000000" pitchFamily="34" charset="-128"/>
              </a:rPr>
              <a:t>Sklearn</a:t>
            </a:r>
            <a:r>
              <a:rPr lang="zh-TW" altLang="en-US" b="1" dirty="0">
                <a:latin typeface="標楷體" panose="03000509000000000000" pitchFamily="65" charset="-120"/>
                <a:ea typeface="標楷體" panose="03000509000000000000" pitchFamily="65" charset="-120"/>
              </a:rPr>
              <a:t> 套件</a:t>
            </a:r>
            <a:endParaRPr lang="zh-TW" altLang="en-US" dirty="0">
              <a:latin typeface="標楷體" panose="03000509000000000000" pitchFamily="65" charset="-120"/>
              <a:ea typeface="標楷體" panose="03000509000000000000" pitchFamily="65" charset="-120"/>
            </a:endParaRPr>
          </a:p>
        </p:txBody>
      </p:sp>
      <p:sp>
        <p:nvSpPr>
          <p:cNvPr id="19" name="文字方塊 18">
            <a:extLst>
              <a:ext uri="{FF2B5EF4-FFF2-40B4-BE49-F238E27FC236}">
                <a16:creationId xmlns:a16="http://schemas.microsoft.com/office/drawing/2014/main" id="{42A24A73-5201-426B-A2A3-2216A3B2E7BF}"/>
              </a:ext>
            </a:extLst>
          </p:cNvPr>
          <p:cNvSpPr txBox="1"/>
          <p:nvPr/>
        </p:nvSpPr>
        <p:spPr>
          <a:xfrm>
            <a:off x="3247416" y="4277197"/>
            <a:ext cx="5760397" cy="830997"/>
          </a:xfrm>
          <a:prstGeom prst="rect">
            <a:avLst/>
          </a:prstGeom>
          <a:noFill/>
        </p:spPr>
        <p:txBody>
          <a:bodyPr wrap="square">
            <a:spAutoFit/>
          </a:bodyPr>
          <a:lstStyle/>
          <a:p>
            <a:r>
              <a:rPr lang="zh-TW" altLang="en-US" sz="2400" b="1" i="0" dirty="0">
                <a:solidFill>
                  <a:srgbClr val="303233"/>
                </a:solidFill>
                <a:effectLst/>
                <a:latin typeface="標楷體" panose="03000509000000000000" pitchFamily="65" charset="-120"/>
                <a:ea typeface="標楷體" panose="03000509000000000000" pitchFamily="65" charset="-120"/>
              </a:rPr>
              <a:t>採取</a:t>
            </a:r>
            <a:r>
              <a:rPr lang="en-US" altLang="zh-TW" sz="2400" b="1" i="0" dirty="0">
                <a:solidFill>
                  <a:srgbClr val="303233"/>
                </a:solidFill>
                <a:effectLst/>
                <a:latin typeface="標楷體" panose="03000509000000000000" pitchFamily="65" charset="-120"/>
                <a:ea typeface="標楷體" panose="03000509000000000000" pitchFamily="65" charset="-120"/>
              </a:rPr>
              <a:t>73</a:t>
            </a:r>
            <a:r>
              <a:rPr lang="zh-TW" altLang="en-US" sz="2400" b="1" i="0" dirty="0">
                <a:solidFill>
                  <a:srgbClr val="303233"/>
                </a:solidFill>
                <a:effectLst/>
                <a:latin typeface="標楷體" panose="03000509000000000000" pitchFamily="65" charset="-120"/>
                <a:ea typeface="標楷體" panose="03000509000000000000" pitchFamily="65" charset="-120"/>
              </a:rPr>
              <a:t>比，也就是把</a:t>
            </a:r>
            <a:r>
              <a:rPr lang="en-US" altLang="zh-TW" sz="2400" b="1" i="0" dirty="0">
                <a:solidFill>
                  <a:srgbClr val="303233"/>
                </a:solidFill>
                <a:effectLst/>
                <a:latin typeface="標楷體" panose="03000509000000000000" pitchFamily="65" charset="-120"/>
                <a:ea typeface="標楷體" panose="03000509000000000000" pitchFamily="65" charset="-120"/>
              </a:rPr>
              <a:t>70%</a:t>
            </a:r>
            <a:r>
              <a:rPr lang="zh-TW" altLang="en-US" sz="2400" b="1" i="0" dirty="0">
                <a:solidFill>
                  <a:srgbClr val="303233"/>
                </a:solidFill>
                <a:effectLst/>
                <a:latin typeface="標楷體" panose="03000509000000000000" pitchFamily="65" charset="-120"/>
                <a:ea typeface="標楷體" panose="03000509000000000000" pitchFamily="65" charset="-120"/>
              </a:rPr>
              <a:t>的資料拿去訓練，留下</a:t>
            </a:r>
            <a:r>
              <a:rPr lang="en-US" altLang="zh-TW" sz="2400" b="1" i="0" dirty="0">
                <a:solidFill>
                  <a:srgbClr val="303233"/>
                </a:solidFill>
                <a:effectLst/>
                <a:latin typeface="標楷體" panose="03000509000000000000" pitchFamily="65" charset="-120"/>
                <a:ea typeface="標楷體" panose="03000509000000000000" pitchFamily="65" charset="-120"/>
              </a:rPr>
              <a:t>30%</a:t>
            </a:r>
            <a:r>
              <a:rPr lang="zh-TW" altLang="en-US" sz="2400" b="1" i="0" dirty="0">
                <a:solidFill>
                  <a:srgbClr val="303233"/>
                </a:solidFill>
                <a:effectLst/>
                <a:latin typeface="標楷體" panose="03000509000000000000" pitchFamily="65" charset="-120"/>
                <a:ea typeface="標楷體" panose="03000509000000000000" pitchFamily="65" charset="-120"/>
              </a:rPr>
              <a:t>的資料作測試用。</a:t>
            </a:r>
            <a:endParaRPr lang="zh-TW" altLang="en-US" sz="2400" b="1" dirty="0">
              <a:latin typeface="標楷體" panose="03000509000000000000" pitchFamily="65" charset="-120"/>
              <a:ea typeface="標楷體" panose="03000509000000000000" pitchFamily="65" charset="-120"/>
            </a:endParaRPr>
          </a:p>
        </p:txBody>
      </p:sp>
      <p:pic>
        <p:nvPicPr>
          <p:cNvPr id="21" name="圖片 20">
            <a:extLst>
              <a:ext uri="{FF2B5EF4-FFF2-40B4-BE49-F238E27FC236}">
                <a16:creationId xmlns:a16="http://schemas.microsoft.com/office/drawing/2014/main" id="{88A5B588-6D3C-4FD4-AA55-A938ACF53383}"/>
              </a:ext>
            </a:extLst>
          </p:cNvPr>
          <p:cNvPicPr>
            <a:picLocks noChangeAspect="1"/>
          </p:cNvPicPr>
          <p:nvPr/>
        </p:nvPicPr>
        <p:blipFill>
          <a:blip r:embed="rId3"/>
          <a:stretch>
            <a:fillRect/>
          </a:stretch>
        </p:blipFill>
        <p:spPr>
          <a:xfrm>
            <a:off x="1762409" y="5907206"/>
            <a:ext cx="8983329" cy="238158"/>
          </a:xfrm>
          <a:prstGeom prst="rect">
            <a:avLst/>
          </a:prstGeom>
        </p:spPr>
      </p:pic>
      <p:sp>
        <p:nvSpPr>
          <p:cNvPr id="25" name="文字方塊 24">
            <a:extLst>
              <a:ext uri="{FF2B5EF4-FFF2-40B4-BE49-F238E27FC236}">
                <a16:creationId xmlns:a16="http://schemas.microsoft.com/office/drawing/2014/main" id="{D1FF0914-E36D-4E48-8FB4-5AF847847317}"/>
              </a:ext>
            </a:extLst>
          </p:cNvPr>
          <p:cNvSpPr txBox="1"/>
          <p:nvPr/>
        </p:nvSpPr>
        <p:spPr>
          <a:xfrm>
            <a:off x="1738905" y="5412286"/>
            <a:ext cx="6094378" cy="369332"/>
          </a:xfrm>
          <a:prstGeom prst="rect">
            <a:avLst/>
          </a:prstGeom>
          <a:noFill/>
        </p:spPr>
        <p:txBody>
          <a:bodyPr wrap="square">
            <a:spAutoFit/>
          </a:bodyPr>
          <a:lstStyle/>
          <a:p>
            <a:r>
              <a:rPr lang="en-US" altLang="zh-TW" b="1" i="0" dirty="0">
                <a:effectLst/>
                <a:latin typeface="標楷體" panose="03000509000000000000" pitchFamily="65" charset="-120"/>
                <a:ea typeface="標楷體" panose="03000509000000000000" pitchFamily="65" charset="-120"/>
              </a:rPr>
              <a:t>354 	152</a:t>
            </a:r>
            <a:endParaRPr lang="zh-TW" altLang="en-US"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7320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en-US" altLang="zh-TW" sz="2000" b="1" dirty="0">
                  <a:solidFill>
                    <a:srgbClr val="695D46"/>
                  </a:solidFill>
                  <a:latin typeface="Adobe Gothic Std B" panose="020B0800000000000000" pitchFamily="34" charset="-128"/>
                  <a:ea typeface="Adobe Gothic Std B" panose="020B0800000000000000" pitchFamily="34" charset="-128"/>
                </a:rPr>
                <a:t>scikit-</a:t>
              </a:r>
              <a:r>
                <a:rPr lang="en-US" altLang="zh-TW" sz="2000" b="1" dirty="0" err="1">
                  <a:solidFill>
                    <a:srgbClr val="695D46"/>
                  </a:solidFill>
                  <a:latin typeface="Adobe Gothic Std B" panose="020B0800000000000000" pitchFamily="34" charset="-128"/>
                  <a:ea typeface="Adobe Gothic Std B" panose="020B0800000000000000" pitchFamily="34" charset="-128"/>
                </a:rPr>
                <a:t>learn’s</a:t>
              </a:r>
              <a:r>
                <a:rPr lang="en-US" altLang="zh-TW" sz="2000" b="1" dirty="0">
                  <a:solidFill>
                    <a:srgbClr val="695D46"/>
                  </a:solidFill>
                  <a:latin typeface="Adobe Gothic Std B" panose="020B0800000000000000" pitchFamily="34" charset="-128"/>
                  <a:ea typeface="Adobe Gothic Std B" panose="020B0800000000000000" pitchFamily="34" charset="-128"/>
                </a:rPr>
                <a:t> </a:t>
              </a:r>
              <a:r>
                <a:rPr lang="en-US" altLang="zh-TW" sz="2000" b="1" dirty="0" err="1">
                  <a:solidFill>
                    <a:srgbClr val="695D46"/>
                  </a:solidFill>
                  <a:latin typeface="Adobe Gothic Std B" panose="020B0800000000000000" pitchFamily="34" charset="-128"/>
                  <a:ea typeface="Adobe Gothic Std B" panose="020B0800000000000000" pitchFamily="34" charset="-128"/>
                </a:rPr>
                <a:t>LinearRegression</a:t>
              </a:r>
              <a:r>
                <a:rPr lang="zh-TW" altLang="en-US" sz="2000" b="1" dirty="0">
                  <a:solidFill>
                    <a:srgbClr val="695D46"/>
                  </a:solidFill>
                  <a:latin typeface="標楷體" panose="03000509000000000000" pitchFamily="65" charset="-120"/>
                  <a:ea typeface="標楷體" panose="03000509000000000000" pitchFamily="65" charset="-120"/>
                </a:rPr>
                <a:t>訓練模型</a:t>
              </a:r>
              <a:endParaRPr lang="ko-KR" altLang="en-US" sz="20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5</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8" name="文字方塊 7">
            <a:extLst>
              <a:ext uri="{FF2B5EF4-FFF2-40B4-BE49-F238E27FC236}">
                <a16:creationId xmlns:a16="http://schemas.microsoft.com/office/drawing/2014/main" id="{A34506AB-6AA3-4AF5-9A6A-25B802AFDB5B}"/>
              </a:ext>
            </a:extLst>
          </p:cNvPr>
          <p:cNvSpPr txBox="1"/>
          <p:nvPr/>
        </p:nvSpPr>
        <p:spPr>
          <a:xfrm>
            <a:off x="3851343" y="1540628"/>
            <a:ext cx="6013316" cy="369332"/>
          </a:xfrm>
          <a:prstGeom prst="rect">
            <a:avLst/>
          </a:prstGeom>
          <a:noFill/>
        </p:spPr>
        <p:txBody>
          <a:bodyPr wrap="square" rtlCol="0">
            <a:spAutoFit/>
          </a:bodyPr>
          <a:lstStyle/>
          <a:p>
            <a:r>
              <a:rPr lang="en-US" altLang="zh-TW" b="0" dirty="0">
                <a:effectLst/>
                <a:latin typeface="Adobe Gothic Std B" panose="020B0800000000000000" pitchFamily="34" charset="-128"/>
                <a:ea typeface="Adobe Gothic Std B" panose="020B0800000000000000" pitchFamily="34" charset="-128"/>
              </a:rPr>
              <a:t>from </a:t>
            </a:r>
            <a:r>
              <a:rPr lang="en-US" altLang="zh-TW" b="0" dirty="0" err="1">
                <a:solidFill>
                  <a:srgbClr val="FFC000"/>
                </a:solidFill>
                <a:effectLst/>
                <a:latin typeface="Adobe Gothic Std B" panose="020B0800000000000000" pitchFamily="34" charset="-128"/>
                <a:ea typeface="Adobe Gothic Std B" panose="020B0800000000000000" pitchFamily="34" charset="-128"/>
              </a:rPr>
              <a:t>sklearn.linear_model</a:t>
            </a:r>
            <a:r>
              <a:rPr lang="en-US" altLang="zh-TW" b="0" dirty="0">
                <a:solidFill>
                  <a:srgbClr val="FFC000"/>
                </a:solidFill>
                <a:effectLst/>
                <a:latin typeface="Adobe Gothic Std B" panose="020B0800000000000000" pitchFamily="34" charset="-128"/>
                <a:ea typeface="Adobe Gothic Std B" panose="020B0800000000000000" pitchFamily="34" charset="-128"/>
              </a:rPr>
              <a:t> </a:t>
            </a:r>
            <a:r>
              <a:rPr lang="en-US" altLang="zh-TW" b="0" dirty="0">
                <a:effectLst/>
                <a:latin typeface="Adobe Gothic Std B" panose="020B0800000000000000" pitchFamily="34" charset="-128"/>
                <a:ea typeface="Adobe Gothic Std B" panose="020B0800000000000000" pitchFamily="34" charset="-128"/>
              </a:rPr>
              <a:t>import </a:t>
            </a:r>
            <a:r>
              <a:rPr lang="en-US" altLang="zh-TW" b="0" dirty="0" err="1">
                <a:solidFill>
                  <a:srgbClr val="FFC000"/>
                </a:solidFill>
                <a:effectLst/>
                <a:latin typeface="Adobe Gothic Std B" panose="020B0800000000000000" pitchFamily="34" charset="-128"/>
                <a:ea typeface="Adobe Gothic Std B" panose="020B0800000000000000" pitchFamily="34" charset="-128"/>
              </a:rPr>
              <a:t>LinearRegression</a:t>
            </a:r>
            <a:endParaRPr lang="zh-TW" altLang="en-US" dirty="0">
              <a:solidFill>
                <a:srgbClr val="FFC000"/>
              </a:solidFill>
              <a:latin typeface="Adobe Gothic Std B" panose="020B0800000000000000" pitchFamily="34" charset="-128"/>
            </a:endParaRPr>
          </a:p>
        </p:txBody>
      </p:sp>
      <p:sp>
        <p:nvSpPr>
          <p:cNvPr id="13" name="文字方塊 12">
            <a:extLst>
              <a:ext uri="{FF2B5EF4-FFF2-40B4-BE49-F238E27FC236}">
                <a16:creationId xmlns:a16="http://schemas.microsoft.com/office/drawing/2014/main" id="{16C68A3D-F33C-4A64-94B1-C61001B847FE}"/>
              </a:ext>
            </a:extLst>
          </p:cNvPr>
          <p:cNvSpPr txBox="1"/>
          <p:nvPr/>
        </p:nvSpPr>
        <p:spPr>
          <a:xfrm>
            <a:off x="1134980" y="1540628"/>
            <a:ext cx="2115766"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使用</a:t>
            </a:r>
            <a:r>
              <a:rPr lang="en-US" altLang="zh-TW" b="1" dirty="0" err="1">
                <a:latin typeface="Adobe Gothic Std B" panose="020B0800000000000000" pitchFamily="34" charset="-128"/>
                <a:ea typeface="Adobe Gothic Std B" panose="020B0800000000000000" pitchFamily="34" charset="-128"/>
              </a:rPr>
              <a:t>Sklearn</a:t>
            </a:r>
            <a:r>
              <a:rPr lang="zh-TW" altLang="en-US" b="1" dirty="0">
                <a:latin typeface="標楷體" panose="03000509000000000000" pitchFamily="65" charset="-120"/>
                <a:ea typeface="標楷體" panose="03000509000000000000" pitchFamily="65" charset="-120"/>
              </a:rPr>
              <a:t> 套件</a:t>
            </a:r>
            <a:endParaRPr lang="zh-TW" altLang="en-US" dirty="0">
              <a:latin typeface="標楷體" panose="03000509000000000000" pitchFamily="65" charset="-120"/>
              <a:ea typeface="標楷體" panose="03000509000000000000" pitchFamily="65" charset="-120"/>
            </a:endParaRPr>
          </a:p>
        </p:txBody>
      </p:sp>
      <p:sp>
        <p:nvSpPr>
          <p:cNvPr id="14" name="文字方塊 13">
            <a:extLst>
              <a:ext uri="{FF2B5EF4-FFF2-40B4-BE49-F238E27FC236}">
                <a16:creationId xmlns:a16="http://schemas.microsoft.com/office/drawing/2014/main" id="{8D119569-C528-4420-9EDD-93E163D474CA}"/>
              </a:ext>
            </a:extLst>
          </p:cNvPr>
          <p:cNvSpPr txBox="1"/>
          <p:nvPr/>
        </p:nvSpPr>
        <p:spPr>
          <a:xfrm>
            <a:off x="3851343" y="2576081"/>
            <a:ext cx="2735095" cy="646331"/>
          </a:xfrm>
          <a:prstGeom prst="rect">
            <a:avLst/>
          </a:prstGeom>
          <a:noFill/>
        </p:spPr>
        <p:txBody>
          <a:bodyPr wrap="square">
            <a:spAutoFit/>
          </a:bodyPr>
          <a:lstStyle/>
          <a:p>
            <a:r>
              <a:rPr lang="fr-FR" altLang="zh-TW" b="0" dirty="0">
                <a:effectLst/>
                <a:latin typeface="Adobe Gothic Std B" panose="020B0800000000000000" pitchFamily="34" charset="-128"/>
                <a:ea typeface="Adobe Gothic Std B" panose="020B0800000000000000" pitchFamily="34" charset="-128"/>
              </a:rPr>
              <a:t>lm = LinearRegression()</a:t>
            </a:r>
            <a:r>
              <a:rPr lang="zh-TW" altLang="en-US" b="0" dirty="0">
                <a:effectLst/>
                <a:latin typeface="Adobe Gothic Std B" panose="020B0800000000000000" pitchFamily="34" charset="-128"/>
                <a:ea typeface="Adobe Gothic Std B" panose="020B0800000000000000" pitchFamily="34" charset="-128"/>
              </a:rPr>
              <a:t>  </a:t>
            </a:r>
            <a:endParaRPr lang="fr-FR" altLang="zh-TW" b="0" dirty="0">
              <a:effectLst/>
              <a:latin typeface="Adobe Gothic Std B" panose="020B0800000000000000" pitchFamily="34" charset="-128"/>
              <a:ea typeface="Adobe Gothic Std B" panose="020B0800000000000000" pitchFamily="34" charset="-128"/>
            </a:endParaRPr>
          </a:p>
          <a:p>
            <a:r>
              <a:rPr lang="fr-FR" altLang="zh-TW" b="0" dirty="0">
                <a:effectLst/>
                <a:latin typeface="Adobe Gothic Std B" panose="020B0800000000000000" pitchFamily="34" charset="-128"/>
                <a:ea typeface="Adobe Gothic Std B" panose="020B0800000000000000" pitchFamily="34" charset="-128"/>
              </a:rPr>
              <a:t>lm.fit(x_train, y_train)</a:t>
            </a:r>
          </a:p>
        </p:txBody>
      </p:sp>
      <p:cxnSp>
        <p:nvCxnSpPr>
          <p:cNvPr id="15" name="直線單箭頭接點 14">
            <a:extLst>
              <a:ext uri="{FF2B5EF4-FFF2-40B4-BE49-F238E27FC236}">
                <a16:creationId xmlns:a16="http://schemas.microsoft.com/office/drawing/2014/main" id="{CC6F1F2A-4C59-43A7-A9DB-F1D66D014978}"/>
              </a:ext>
            </a:extLst>
          </p:cNvPr>
          <p:cNvCxnSpPr/>
          <p:nvPr/>
        </p:nvCxnSpPr>
        <p:spPr>
          <a:xfrm>
            <a:off x="7042816" y="2801566"/>
            <a:ext cx="111868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文字方塊 3">
            <a:extLst>
              <a:ext uri="{FF2B5EF4-FFF2-40B4-BE49-F238E27FC236}">
                <a16:creationId xmlns:a16="http://schemas.microsoft.com/office/drawing/2014/main" id="{056344E6-7B22-4B63-BB0B-2F220E395468}"/>
              </a:ext>
            </a:extLst>
          </p:cNvPr>
          <p:cNvSpPr txBox="1"/>
          <p:nvPr/>
        </p:nvSpPr>
        <p:spPr>
          <a:xfrm>
            <a:off x="8706255" y="2616900"/>
            <a:ext cx="1158404"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線性回歸</a:t>
            </a:r>
          </a:p>
        </p:txBody>
      </p:sp>
      <p:cxnSp>
        <p:nvCxnSpPr>
          <p:cNvPr id="7" name="接點: 肘形 6">
            <a:extLst>
              <a:ext uri="{FF2B5EF4-FFF2-40B4-BE49-F238E27FC236}">
                <a16:creationId xmlns:a16="http://schemas.microsoft.com/office/drawing/2014/main" id="{B92F9D21-F730-46CF-B111-CC0BC8454736}"/>
              </a:ext>
            </a:extLst>
          </p:cNvPr>
          <p:cNvCxnSpPr>
            <a:cxnSpLocks/>
          </p:cNvCxnSpPr>
          <p:nvPr/>
        </p:nvCxnSpPr>
        <p:spPr>
          <a:xfrm rot="5400000">
            <a:off x="4086896" y="3260042"/>
            <a:ext cx="979940" cy="9046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接點: 肘形 19">
            <a:extLst>
              <a:ext uri="{FF2B5EF4-FFF2-40B4-BE49-F238E27FC236}">
                <a16:creationId xmlns:a16="http://schemas.microsoft.com/office/drawing/2014/main" id="{6D9A711A-B8CC-4C3B-8814-29C1C104A21E}"/>
              </a:ext>
            </a:extLst>
          </p:cNvPr>
          <p:cNvCxnSpPr>
            <a:cxnSpLocks/>
          </p:cNvCxnSpPr>
          <p:nvPr/>
        </p:nvCxnSpPr>
        <p:spPr>
          <a:xfrm rot="16200000" flipH="1">
            <a:off x="6017619" y="3262688"/>
            <a:ext cx="968214" cy="8876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4A7A1B1D-651E-4F3B-8616-3D0941521470}"/>
              </a:ext>
            </a:extLst>
          </p:cNvPr>
          <p:cNvSpPr txBox="1"/>
          <p:nvPr/>
        </p:nvSpPr>
        <p:spPr>
          <a:xfrm>
            <a:off x="1850687" y="4589142"/>
            <a:ext cx="2632954" cy="1200329"/>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boston_dataset.data</a:t>
            </a:r>
            <a:endParaRPr lang="en-US" altLang="zh-TW" b="0" dirty="0">
              <a:effectLst/>
              <a:latin typeface="Adobe Gothic Std B" panose="020B0800000000000000" pitchFamily="34" charset="-128"/>
              <a:ea typeface="Adobe Gothic Std B" panose="020B0800000000000000" pitchFamily="34" charset="-128"/>
            </a:endParaRPr>
          </a:p>
          <a:p>
            <a:r>
              <a:rPr lang="zh-TW" altLang="en-US" b="0" dirty="0">
                <a:effectLst/>
                <a:latin typeface="標楷體" panose="03000509000000000000" pitchFamily="65" charset="-120"/>
                <a:ea typeface="標楷體" panose="03000509000000000000" pitchFamily="65" charset="-120"/>
              </a:rPr>
              <a:t>每個房子的資訊</a:t>
            </a:r>
            <a:endParaRPr lang="en-US" altLang="zh-TW" b="0" dirty="0">
              <a:effectLst/>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特徵資料。</a:t>
            </a:r>
            <a:endParaRPr lang="zh-TW" altLang="en-US" b="0" dirty="0">
              <a:effectLst/>
              <a:latin typeface="標楷體" panose="03000509000000000000" pitchFamily="65" charset="-120"/>
              <a:ea typeface="標楷體" panose="03000509000000000000" pitchFamily="65" charset="-120"/>
            </a:endParaRPr>
          </a:p>
          <a:p>
            <a:endParaRPr lang="en-US" altLang="zh-TW" b="0" dirty="0">
              <a:effectLst/>
              <a:latin typeface="Adobe Gothic Std B" panose="020B0800000000000000" pitchFamily="34" charset="-128"/>
              <a:ea typeface="Adobe Gothic Std B" panose="020B0800000000000000" pitchFamily="34" charset="-128"/>
            </a:endParaRPr>
          </a:p>
        </p:txBody>
      </p:sp>
      <p:sp>
        <p:nvSpPr>
          <p:cNvPr id="33" name="文字方塊 32">
            <a:extLst>
              <a:ext uri="{FF2B5EF4-FFF2-40B4-BE49-F238E27FC236}">
                <a16:creationId xmlns:a16="http://schemas.microsoft.com/office/drawing/2014/main" id="{95F77646-84C4-4A37-88A1-9FADB3FC96FD}"/>
              </a:ext>
            </a:extLst>
          </p:cNvPr>
          <p:cNvSpPr txBox="1"/>
          <p:nvPr/>
        </p:nvSpPr>
        <p:spPr>
          <a:xfrm>
            <a:off x="6652503" y="4589142"/>
            <a:ext cx="2632954" cy="1200329"/>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boston_dataset.target</a:t>
            </a:r>
            <a:endParaRPr lang="en-US" altLang="zh-TW" b="0" dirty="0">
              <a:effectLst/>
              <a:latin typeface="Adobe Gothic Std B" panose="020B0800000000000000" pitchFamily="34" charset="-128"/>
              <a:ea typeface="Adobe Gothic Std B" panose="020B0800000000000000" pitchFamily="34" charset="-128"/>
            </a:endParaRPr>
          </a:p>
          <a:p>
            <a:r>
              <a:rPr lang="zh-TW" altLang="en-US" b="0" dirty="0">
                <a:effectLst/>
                <a:latin typeface="標楷體" panose="03000509000000000000" pitchFamily="65" charset="-120"/>
                <a:ea typeface="標楷體" panose="03000509000000000000" pitchFamily="65" charset="-120"/>
              </a:rPr>
              <a:t>每個房子的價格</a:t>
            </a:r>
            <a:endParaRPr lang="en-US" altLang="zh-TW" b="0" dirty="0">
              <a:effectLst/>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標籤。</a:t>
            </a:r>
            <a:endParaRPr lang="zh-TW" altLang="en-US" b="0" dirty="0">
              <a:effectLst/>
              <a:latin typeface="標楷體" panose="03000509000000000000" pitchFamily="65" charset="-120"/>
              <a:ea typeface="標楷體" panose="03000509000000000000" pitchFamily="65" charset="-120"/>
            </a:endParaRPr>
          </a:p>
          <a:p>
            <a:endParaRPr lang="en-US" altLang="zh-TW" b="0" dirty="0">
              <a:effectLst/>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48437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6"/>
            <a:ext cx="11838215" cy="6511527"/>
            <a:chOff x="176892" y="217716"/>
            <a:chExt cx="11838215" cy="6511527"/>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2" y="217716"/>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sz="2800" b="1" dirty="0">
                  <a:solidFill>
                    <a:srgbClr val="695D46"/>
                  </a:solidFill>
                  <a:latin typeface="標楷體" panose="03000509000000000000" pitchFamily="65" charset="-120"/>
                  <a:ea typeface="標楷體" panose="03000509000000000000" pitchFamily="65" charset="-120"/>
                </a:rPr>
                <a:t>模型評估</a:t>
              </a:r>
              <a:endParaRPr lang="ko-KR" altLang="en-US" sz="28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5</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21" name="文字方塊 20">
            <a:extLst>
              <a:ext uri="{FF2B5EF4-FFF2-40B4-BE49-F238E27FC236}">
                <a16:creationId xmlns:a16="http://schemas.microsoft.com/office/drawing/2014/main" id="{4E37405A-1963-4251-BB44-ABC7F81EFCAB}"/>
              </a:ext>
            </a:extLst>
          </p:cNvPr>
          <p:cNvSpPr txBox="1"/>
          <p:nvPr/>
        </p:nvSpPr>
        <p:spPr>
          <a:xfrm>
            <a:off x="2911639" y="1794831"/>
            <a:ext cx="3412960" cy="369332"/>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y_predict</a:t>
            </a:r>
            <a:r>
              <a:rPr lang="en-US" altLang="zh-TW" b="0" dirty="0">
                <a:effectLst/>
                <a:latin typeface="Adobe Gothic Std B" panose="020B0800000000000000" pitchFamily="34" charset="-128"/>
                <a:ea typeface="Adobe Gothic Std B" panose="020B0800000000000000" pitchFamily="34" charset="-128"/>
              </a:rPr>
              <a:t> = </a:t>
            </a:r>
            <a:r>
              <a:rPr lang="en-US" altLang="zh-TW" b="0" dirty="0" err="1">
                <a:effectLst/>
                <a:latin typeface="Adobe Gothic Std B" panose="020B0800000000000000" pitchFamily="34" charset="-128"/>
                <a:ea typeface="Adobe Gothic Std B" panose="020B0800000000000000" pitchFamily="34" charset="-128"/>
              </a:rPr>
              <a:t>lm.predict</a:t>
            </a:r>
            <a:r>
              <a:rPr lang="en-US" altLang="zh-TW" b="0" dirty="0">
                <a:effectLst/>
                <a:latin typeface="Adobe Gothic Std B" panose="020B0800000000000000" pitchFamily="34" charset="-128"/>
                <a:ea typeface="Adobe Gothic Std B" panose="020B0800000000000000" pitchFamily="34" charset="-128"/>
              </a:rPr>
              <a:t>(</a:t>
            </a:r>
            <a:r>
              <a:rPr lang="en-US" altLang="zh-TW" b="0" dirty="0" err="1">
                <a:solidFill>
                  <a:srgbClr val="FF0000"/>
                </a:solidFill>
                <a:effectLst/>
                <a:latin typeface="Adobe Gothic Std B" panose="020B0800000000000000" pitchFamily="34" charset="-128"/>
                <a:ea typeface="Adobe Gothic Std B" panose="020B0800000000000000" pitchFamily="34" charset="-128"/>
              </a:rPr>
              <a:t>x_test</a:t>
            </a:r>
            <a:r>
              <a:rPr lang="en-US" altLang="zh-TW" b="0" dirty="0">
                <a:effectLst/>
                <a:latin typeface="Adobe Gothic Std B" panose="020B0800000000000000" pitchFamily="34" charset="-128"/>
                <a:ea typeface="Adobe Gothic Std B" panose="020B0800000000000000" pitchFamily="34" charset="-128"/>
              </a:rPr>
              <a:t>)</a:t>
            </a:r>
          </a:p>
        </p:txBody>
      </p:sp>
      <p:sp>
        <p:nvSpPr>
          <p:cNvPr id="31" name="文字方塊 30">
            <a:extLst>
              <a:ext uri="{FF2B5EF4-FFF2-40B4-BE49-F238E27FC236}">
                <a16:creationId xmlns:a16="http://schemas.microsoft.com/office/drawing/2014/main" id="{B236E951-D36B-407C-B43F-79B53240C1E1}"/>
              </a:ext>
            </a:extLst>
          </p:cNvPr>
          <p:cNvSpPr txBox="1"/>
          <p:nvPr/>
        </p:nvSpPr>
        <p:spPr>
          <a:xfrm>
            <a:off x="7819243" y="1788223"/>
            <a:ext cx="237354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以測試資料</a:t>
            </a:r>
            <a:r>
              <a:rPr lang="en-US" altLang="zh-TW" dirty="0">
                <a:latin typeface="標楷體" panose="03000509000000000000" pitchFamily="65" charset="-120"/>
                <a:ea typeface="標楷體" panose="03000509000000000000" pitchFamily="65" charset="-120"/>
              </a:rPr>
              <a:t>(152</a:t>
            </a:r>
            <a:r>
              <a:rPr lang="zh-TW" altLang="en-US" dirty="0">
                <a:latin typeface="標楷體" panose="03000509000000000000" pitchFamily="65" charset="-120"/>
                <a:ea typeface="標楷體" panose="03000509000000000000" pitchFamily="65" charset="-120"/>
              </a:rPr>
              <a:t>筆</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35" name="箭號: 向右 34">
            <a:extLst>
              <a:ext uri="{FF2B5EF4-FFF2-40B4-BE49-F238E27FC236}">
                <a16:creationId xmlns:a16="http://schemas.microsoft.com/office/drawing/2014/main" id="{C4D9D9BD-5A44-480C-9D69-69FA7F8B2910}"/>
              </a:ext>
            </a:extLst>
          </p:cNvPr>
          <p:cNvSpPr/>
          <p:nvPr/>
        </p:nvSpPr>
        <p:spPr>
          <a:xfrm>
            <a:off x="6400800" y="1887164"/>
            <a:ext cx="119650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a:extLst>
              <a:ext uri="{FF2B5EF4-FFF2-40B4-BE49-F238E27FC236}">
                <a16:creationId xmlns:a16="http://schemas.microsoft.com/office/drawing/2014/main" id="{F9875AD4-4F63-4972-831D-DC97F4968E6B}"/>
              </a:ext>
            </a:extLst>
          </p:cNvPr>
          <p:cNvSpPr txBox="1"/>
          <p:nvPr/>
        </p:nvSpPr>
        <p:spPr>
          <a:xfrm>
            <a:off x="2911639" y="2470397"/>
            <a:ext cx="6094378" cy="646331"/>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plt.scatter</a:t>
            </a:r>
            <a:r>
              <a:rPr lang="en-US" altLang="zh-TW" b="0" dirty="0">
                <a:effectLst/>
                <a:latin typeface="Adobe Gothic Std B" panose="020B0800000000000000" pitchFamily="34" charset="-128"/>
                <a:ea typeface="Adobe Gothic Std B" panose="020B0800000000000000" pitchFamily="34" charset="-128"/>
              </a:rPr>
              <a:t>(</a:t>
            </a:r>
            <a:r>
              <a:rPr lang="en-US" altLang="zh-TW" b="0" dirty="0" err="1">
                <a:effectLst/>
                <a:latin typeface="Adobe Gothic Std B" panose="020B0800000000000000" pitchFamily="34" charset="-128"/>
                <a:ea typeface="Adobe Gothic Std B" panose="020B0800000000000000" pitchFamily="34" charset="-128"/>
              </a:rPr>
              <a:t>y_test</a:t>
            </a:r>
            <a:r>
              <a:rPr lang="en-US" altLang="zh-TW" b="0" dirty="0">
                <a:effectLst/>
                <a:latin typeface="Adobe Gothic Std B" panose="020B0800000000000000" pitchFamily="34" charset="-128"/>
                <a:ea typeface="Adobe Gothic Std B" panose="020B0800000000000000" pitchFamily="34" charset="-128"/>
              </a:rPr>
              <a:t>, </a:t>
            </a:r>
            <a:r>
              <a:rPr lang="en-US" altLang="zh-TW" b="0" dirty="0" err="1">
                <a:effectLst/>
                <a:latin typeface="Adobe Gothic Std B" panose="020B0800000000000000" pitchFamily="34" charset="-128"/>
                <a:ea typeface="Adobe Gothic Std B" panose="020B0800000000000000" pitchFamily="34" charset="-128"/>
              </a:rPr>
              <a:t>y_predict</a:t>
            </a:r>
            <a:r>
              <a:rPr lang="en-US" altLang="zh-TW" b="0" dirty="0">
                <a:effectLst/>
                <a:latin typeface="Adobe Gothic Std B" panose="020B0800000000000000" pitchFamily="34" charset="-128"/>
                <a:ea typeface="Adobe Gothic Std B" panose="020B0800000000000000" pitchFamily="34" charset="-128"/>
              </a:rPr>
              <a:t>)</a:t>
            </a:r>
          </a:p>
          <a:p>
            <a:r>
              <a:rPr lang="zh-TW" altLang="en-US" b="1" dirty="0">
                <a:latin typeface="標楷體" panose="03000509000000000000" pitchFamily="65" charset="-120"/>
                <a:ea typeface="標楷體" panose="03000509000000000000" pitchFamily="65" charset="-120"/>
              </a:rPr>
              <a:t>以預測結果對應真實答案，如圖。</a:t>
            </a:r>
            <a:endParaRPr lang="en-US" altLang="zh-TW" b="1" dirty="0">
              <a:effectLst/>
              <a:latin typeface="標楷體" panose="03000509000000000000" pitchFamily="65" charset="-120"/>
              <a:ea typeface="標楷體" panose="03000509000000000000" pitchFamily="65" charset="-120"/>
            </a:endParaRPr>
          </a:p>
        </p:txBody>
      </p:sp>
      <p:pic>
        <p:nvPicPr>
          <p:cNvPr id="4098" name="Picture 2">
            <a:extLst>
              <a:ext uri="{FF2B5EF4-FFF2-40B4-BE49-F238E27FC236}">
                <a16:creationId xmlns:a16="http://schemas.microsoft.com/office/drawing/2014/main" id="{838CE429-C93A-4ACB-8848-9BEBFEA29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448" y="2417915"/>
            <a:ext cx="4545539" cy="3117621"/>
          </a:xfrm>
          <a:prstGeom prst="rect">
            <a:avLst/>
          </a:prstGeom>
          <a:noFill/>
          <a:extLst>
            <a:ext uri="{909E8E84-426E-40DD-AFC4-6F175D3DCCD1}">
              <a14:hiddenFill xmlns:a14="http://schemas.microsoft.com/office/drawing/2010/main">
                <a:solidFill>
                  <a:srgbClr val="FFFFFF"/>
                </a:solidFill>
              </a14:hiddenFill>
            </a:ext>
          </a:extLst>
        </p:spPr>
      </p:pic>
      <p:sp>
        <p:nvSpPr>
          <p:cNvPr id="40" name="文字方塊 39">
            <a:extLst>
              <a:ext uri="{FF2B5EF4-FFF2-40B4-BE49-F238E27FC236}">
                <a16:creationId xmlns:a16="http://schemas.microsoft.com/office/drawing/2014/main" id="{A264F508-E751-4E44-BE48-E86509B4B03E}"/>
              </a:ext>
            </a:extLst>
          </p:cNvPr>
          <p:cNvSpPr txBox="1"/>
          <p:nvPr/>
        </p:nvSpPr>
        <p:spPr>
          <a:xfrm>
            <a:off x="2911639" y="5241314"/>
            <a:ext cx="6094378" cy="369332"/>
          </a:xfrm>
          <a:prstGeom prst="rect">
            <a:avLst/>
          </a:prstGeom>
          <a:noFill/>
        </p:spPr>
        <p:txBody>
          <a:bodyPr wrap="square">
            <a:spAutoFit/>
          </a:bodyPr>
          <a:lstStyle/>
          <a:p>
            <a:r>
              <a:rPr lang="fr-FR" altLang="zh-TW" b="0" dirty="0">
                <a:effectLst/>
                <a:latin typeface="Adobe Gothic Std B" panose="020B0800000000000000" pitchFamily="34" charset="-128"/>
                <a:ea typeface="Adobe Gothic Std B" panose="020B0800000000000000" pitchFamily="34" charset="-128"/>
              </a:rPr>
              <a:t>lm.score(x_train, y_train)</a:t>
            </a:r>
          </a:p>
        </p:txBody>
      </p:sp>
      <p:sp>
        <p:nvSpPr>
          <p:cNvPr id="42" name="文字方塊 41">
            <a:extLst>
              <a:ext uri="{FF2B5EF4-FFF2-40B4-BE49-F238E27FC236}">
                <a16:creationId xmlns:a16="http://schemas.microsoft.com/office/drawing/2014/main" id="{D56A0989-95EC-4EE8-BEEE-664FD62FB1C8}"/>
              </a:ext>
            </a:extLst>
          </p:cNvPr>
          <p:cNvSpPr txBox="1"/>
          <p:nvPr/>
        </p:nvSpPr>
        <p:spPr>
          <a:xfrm>
            <a:off x="2911639" y="5835392"/>
            <a:ext cx="1524174" cy="369332"/>
          </a:xfrm>
          <a:prstGeom prst="rect">
            <a:avLst/>
          </a:prstGeom>
          <a:noFill/>
        </p:spPr>
        <p:txBody>
          <a:bodyPr wrap="square">
            <a:spAutoFit/>
          </a:bodyPr>
          <a:lstStyle/>
          <a:p>
            <a:r>
              <a:rPr lang="en-US" altLang="zh-TW" b="0" i="0" dirty="0">
                <a:effectLst/>
                <a:latin typeface="Adobe Gothic Std B" panose="020B0800000000000000" pitchFamily="34" charset="-128"/>
                <a:ea typeface="Adobe Gothic Std B" panose="020B0800000000000000" pitchFamily="34" charset="-128"/>
              </a:rPr>
              <a:t>0.710387</a:t>
            </a:r>
            <a:endParaRPr lang="zh-TW" altLang="en-US" dirty="0">
              <a:latin typeface="Adobe Gothic Std B" panose="020B0800000000000000" pitchFamily="34" charset="-128"/>
            </a:endParaRPr>
          </a:p>
        </p:txBody>
      </p:sp>
      <p:sp>
        <p:nvSpPr>
          <p:cNvPr id="43" name="箭號: 向右 42">
            <a:extLst>
              <a:ext uri="{FF2B5EF4-FFF2-40B4-BE49-F238E27FC236}">
                <a16:creationId xmlns:a16="http://schemas.microsoft.com/office/drawing/2014/main" id="{D0EFBFD3-A4A9-4D0C-B9B1-536C31C9CF52}"/>
              </a:ext>
            </a:extLst>
          </p:cNvPr>
          <p:cNvSpPr/>
          <p:nvPr/>
        </p:nvSpPr>
        <p:spPr>
          <a:xfrm>
            <a:off x="4400868" y="5929435"/>
            <a:ext cx="434502" cy="181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DBA7A68A-E7A1-41C9-AFD3-ED4575FF83BB}"/>
              </a:ext>
            </a:extLst>
          </p:cNvPr>
          <p:cNvSpPr txBox="1"/>
          <p:nvPr/>
        </p:nvSpPr>
        <p:spPr>
          <a:xfrm>
            <a:off x="4983083" y="5852728"/>
            <a:ext cx="237354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模型分數</a:t>
            </a:r>
          </a:p>
        </p:txBody>
      </p:sp>
    </p:spTree>
    <p:extLst>
      <p:ext uri="{BB962C8B-B14F-4D97-AF65-F5344CB8AC3E}">
        <p14:creationId xmlns:p14="http://schemas.microsoft.com/office/powerpoint/2010/main" val="285607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그룹 1">
            <a:extLst>
              <a:ext uri="{FF2B5EF4-FFF2-40B4-BE49-F238E27FC236}">
                <a16:creationId xmlns:a16="http://schemas.microsoft.com/office/drawing/2014/main" id="{249562EC-F1B4-403F-938B-2B21972BA9EC}"/>
              </a:ext>
            </a:extLst>
          </p:cNvPr>
          <p:cNvGrpSpPr/>
          <p:nvPr/>
        </p:nvGrpSpPr>
        <p:grpSpPr>
          <a:xfrm>
            <a:off x="176892" y="173236"/>
            <a:ext cx="11838215" cy="6511527"/>
            <a:chOff x="176892" y="217716"/>
            <a:chExt cx="11838215" cy="6511527"/>
          </a:xfrm>
        </p:grpSpPr>
        <p:sp>
          <p:nvSpPr>
            <p:cNvPr id="18" name="사각형: 둥근 모서리 5">
              <a:extLst>
                <a:ext uri="{FF2B5EF4-FFF2-40B4-BE49-F238E27FC236}">
                  <a16:creationId xmlns:a16="http://schemas.microsoft.com/office/drawing/2014/main" id="{BD55D15F-CB7C-4453-8D48-6467828743B4}"/>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9" name="사각형: 둥근 모서리 8">
              <a:extLst>
                <a:ext uri="{FF2B5EF4-FFF2-40B4-BE49-F238E27FC236}">
                  <a16:creationId xmlns:a16="http://schemas.microsoft.com/office/drawing/2014/main" id="{04897E63-C1F0-42F2-9DFC-4A495806F70C}"/>
                </a:ext>
              </a:extLst>
            </p:cNvPr>
            <p:cNvSpPr/>
            <p:nvPr/>
          </p:nvSpPr>
          <p:spPr>
            <a:xfrm>
              <a:off x="176892" y="217716"/>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b="1" i="0" dirty="0">
                  <a:solidFill>
                    <a:srgbClr val="3D3D3D"/>
                  </a:solidFill>
                  <a:effectLst/>
                  <a:latin typeface="標楷體" panose="03000509000000000000" pitchFamily="65" charset="-120"/>
                  <a:ea typeface="標楷體" panose="03000509000000000000" pitchFamily="65" charset="-120"/>
                </a:rPr>
                <a:t>均方根誤差</a:t>
              </a:r>
              <a:r>
                <a:rPr lang="en-US" altLang="zh-TW" sz="1600" b="1" i="0" dirty="0">
                  <a:solidFill>
                    <a:srgbClr val="3D3D3D"/>
                  </a:solidFill>
                  <a:effectLst/>
                  <a:latin typeface="標楷體" panose="03000509000000000000" pitchFamily="65" charset="-120"/>
                  <a:ea typeface="標楷體" panose="03000509000000000000" pitchFamily="65" charset="-120"/>
                </a:rPr>
                <a:t>(</a:t>
              </a:r>
              <a:r>
                <a:rPr lang="en-US" altLang="zh-TW" sz="1600" b="1" dirty="0">
                  <a:solidFill>
                    <a:srgbClr val="695D46"/>
                  </a:solidFill>
                  <a:latin typeface="標楷體" panose="03000509000000000000" pitchFamily="65" charset="-120"/>
                  <a:ea typeface="標楷體" panose="03000509000000000000" pitchFamily="65" charset="-120"/>
                </a:rPr>
                <a:t>Root Mean Squared Error, RMSE)</a:t>
              </a:r>
              <a:endParaRPr lang="ko-KR" altLang="en-US" sz="1600" b="1" dirty="0">
                <a:solidFill>
                  <a:srgbClr val="695D46"/>
                </a:solidFill>
                <a:latin typeface="標楷體" panose="03000509000000000000" pitchFamily="65" charset="-120"/>
              </a:endParaRPr>
            </a:p>
          </p:txBody>
        </p:sp>
        <p:sp>
          <p:nvSpPr>
            <p:cNvPr id="20" name="타원 9">
              <a:extLst>
                <a:ext uri="{FF2B5EF4-FFF2-40B4-BE49-F238E27FC236}">
                  <a16:creationId xmlns:a16="http://schemas.microsoft.com/office/drawing/2014/main" id="{1134BC3C-6DE2-4ED6-920E-05EEE3DC306F}"/>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5</a:t>
              </a:r>
              <a:endParaRPr lang="ko-KR" altLang="en-US" b="1" dirty="0">
                <a:solidFill>
                  <a:srgbClr val="675750"/>
                </a:solidFill>
              </a:endParaRPr>
            </a:p>
          </p:txBody>
        </p:sp>
        <p:sp>
          <p:nvSpPr>
            <p:cNvPr id="22" name="사각형: 둥근 모서리 10">
              <a:extLst>
                <a:ext uri="{FF2B5EF4-FFF2-40B4-BE49-F238E27FC236}">
                  <a16:creationId xmlns:a16="http://schemas.microsoft.com/office/drawing/2014/main" id="{1DB09D66-D7AF-45A0-B0DC-E04D4339A225}"/>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3" name="사각형: 둥근 모서리 11">
              <a:extLst>
                <a:ext uri="{FF2B5EF4-FFF2-40B4-BE49-F238E27FC236}">
                  <a16:creationId xmlns:a16="http://schemas.microsoft.com/office/drawing/2014/main" id="{BE5871C4-BBCE-4358-A375-3AAC97C9E812}"/>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24" name="文字方塊 23">
            <a:extLst>
              <a:ext uri="{FF2B5EF4-FFF2-40B4-BE49-F238E27FC236}">
                <a16:creationId xmlns:a16="http://schemas.microsoft.com/office/drawing/2014/main" id="{D0840447-0402-47F3-8767-7A1A3396227E}"/>
              </a:ext>
            </a:extLst>
          </p:cNvPr>
          <p:cNvSpPr txBox="1"/>
          <p:nvPr/>
        </p:nvSpPr>
        <p:spPr>
          <a:xfrm>
            <a:off x="3851343" y="1540628"/>
            <a:ext cx="6013316" cy="369332"/>
          </a:xfrm>
          <a:prstGeom prst="rect">
            <a:avLst/>
          </a:prstGeom>
          <a:noFill/>
        </p:spPr>
        <p:txBody>
          <a:bodyPr wrap="square" rtlCol="0">
            <a:spAutoFit/>
          </a:bodyPr>
          <a:lstStyle/>
          <a:p>
            <a:r>
              <a:rPr lang="en-US" altLang="zh-TW" b="0" dirty="0">
                <a:solidFill>
                  <a:srgbClr val="FFC000"/>
                </a:solidFill>
                <a:effectLst/>
                <a:latin typeface="Adobe Gothic Std B" panose="020B0800000000000000" pitchFamily="34" charset="-128"/>
                <a:ea typeface="Adobe Gothic Std B" panose="020B0800000000000000" pitchFamily="34" charset="-128"/>
              </a:rPr>
              <a:t>from </a:t>
            </a:r>
            <a:r>
              <a:rPr lang="en-US" altLang="zh-TW" b="0" dirty="0" err="1">
                <a:solidFill>
                  <a:srgbClr val="FFC000"/>
                </a:solidFill>
                <a:effectLst/>
                <a:latin typeface="Adobe Gothic Std B" panose="020B0800000000000000" pitchFamily="34" charset="-128"/>
                <a:ea typeface="Adobe Gothic Std B" panose="020B0800000000000000" pitchFamily="34" charset="-128"/>
              </a:rPr>
              <a:t>sklearn.metrics</a:t>
            </a:r>
            <a:r>
              <a:rPr lang="en-US" altLang="zh-TW" b="0" dirty="0">
                <a:effectLst/>
                <a:latin typeface="Adobe Gothic Std B" panose="020B0800000000000000" pitchFamily="34" charset="-128"/>
                <a:ea typeface="Adobe Gothic Std B" panose="020B0800000000000000" pitchFamily="34" charset="-128"/>
              </a:rPr>
              <a:t> import </a:t>
            </a:r>
            <a:r>
              <a:rPr lang="en-US" altLang="zh-TW" b="0" dirty="0" err="1">
                <a:solidFill>
                  <a:srgbClr val="FFC000"/>
                </a:solidFill>
                <a:effectLst/>
                <a:latin typeface="Adobe Gothic Std B" panose="020B0800000000000000" pitchFamily="34" charset="-128"/>
                <a:ea typeface="Adobe Gothic Std B" panose="020B0800000000000000" pitchFamily="34" charset="-128"/>
              </a:rPr>
              <a:t>mean_squared_error</a:t>
            </a:r>
            <a:endParaRPr lang="zh-TW" altLang="en-US" dirty="0">
              <a:solidFill>
                <a:srgbClr val="FFC000"/>
              </a:solidFill>
              <a:latin typeface="Adobe Gothic Std B" panose="020B0800000000000000" pitchFamily="34" charset="-128"/>
            </a:endParaRPr>
          </a:p>
        </p:txBody>
      </p:sp>
      <p:sp>
        <p:nvSpPr>
          <p:cNvPr id="25" name="文字方塊 24">
            <a:extLst>
              <a:ext uri="{FF2B5EF4-FFF2-40B4-BE49-F238E27FC236}">
                <a16:creationId xmlns:a16="http://schemas.microsoft.com/office/drawing/2014/main" id="{AB99942C-F8E4-4C68-B3BE-A622D518FB45}"/>
              </a:ext>
            </a:extLst>
          </p:cNvPr>
          <p:cNvSpPr txBox="1"/>
          <p:nvPr/>
        </p:nvSpPr>
        <p:spPr>
          <a:xfrm>
            <a:off x="1134980" y="1540628"/>
            <a:ext cx="2115766"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使用</a:t>
            </a:r>
            <a:r>
              <a:rPr lang="en-US" altLang="zh-TW" b="1" dirty="0" err="1">
                <a:latin typeface="Adobe Gothic Std B" panose="020B0800000000000000" pitchFamily="34" charset="-128"/>
                <a:ea typeface="Adobe Gothic Std B" panose="020B0800000000000000" pitchFamily="34" charset="-128"/>
              </a:rPr>
              <a:t>Sklearn</a:t>
            </a:r>
            <a:r>
              <a:rPr lang="zh-TW" altLang="en-US" b="1" dirty="0">
                <a:latin typeface="標楷體" panose="03000509000000000000" pitchFamily="65" charset="-120"/>
                <a:ea typeface="標楷體" panose="03000509000000000000" pitchFamily="65" charset="-120"/>
              </a:rPr>
              <a:t> 套件</a:t>
            </a:r>
            <a:endParaRPr lang="zh-TW" altLang="en-US" dirty="0">
              <a:latin typeface="標楷體" panose="03000509000000000000" pitchFamily="65" charset="-120"/>
              <a:ea typeface="標楷體" panose="03000509000000000000" pitchFamily="65" charset="-120"/>
            </a:endParaRPr>
          </a:p>
        </p:txBody>
      </p:sp>
      <p:sp>
        <p:nvSpPr>
          <p:cNvPr id="26" name="文字方塊 25">
            <a:extLst>
              <a:ext uri="{FF2B5EF4-FFF2-40B4-BE49-F238E27FC236}">
                <a16:creationId xmlns:a16="http://schemas.microsoft.com/office/drawing/2014/main" id="{1FB6626B-3335-4F7F-A4FA-2EC085F87FC6}"/>
              </a:ext>
            </a:extLst>
          </p:cNvPr>
          <p:cNvSpPr txBox="1"/>
          <p:nvPr/>
        </p:nvSpPr>
        <p:spPr>
          <a:xfrm>
            <a:off x="1134980" y="2142635"/>
            <a:ext cx="6738835" cy="369332"/>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rmse</a:t>
            </a:r>
            <a:r>
              <a:rPr lang="en-US" altLang="zh-TW" b="0" dirty="0">
                <a:effectLst/>
                <a:latin typeface="Adobe Gothic Std B" panose="020B0800000000000000" pitchFamily="34" charset="-128"/>
                <a:ea typeface="Adobe Gothic Std B" panose="020B0800000000000000" pitchFamily="34" charset="-128"/>
              </a:rPr>
              <a:t> = (</a:t>
            </a:r>
            <a:r>
              <a:rPr lang="en-US" altLang="zh-TW" b="0" dirty="0" err="1">
                <a:effectLst/>
                <a:latin typeface="Adobe Gothic Std B" panose="020B0800000000000000" pitchFamily="34" charset="-128"/>
                <a:ea typeface="Adobe Gothic Std B" panose="020B0800000000000000" pitchFamily="34" charset="-128"/>
              </a:rPr>
              <a:t>np.sqrt</a:t>
            </a:r>
            <a:r>
              <a:rPr lang="en-US" altLang="zh-TW" b="0" dirty="0">
                <a:effectLst/>
                <a:latin typeface="Adobe Gothic Std B" panose="020B0800000000000000" pitchFamily="34" charset="-128"/>
                <a:ea typeface="Adobe Gothic Std B" panose="020B0800000000000000" pitchFamily="34" charset="-128"/>
              </a:rPr>
              <a:t>(</a:t>
            </a:r>
            <a:r>
              <a:rPr lang="en-US" altLang="zh-TW" b="0" dirty="0" err="1">
                <a:effectLst/>
                <a:latin typeface="Adobe Gothic Std B" panose="020B0800000000000000" pitchFamily="34" charset="-128"/>
                <a:ea typeface="Adobe Gothic Std B" panose="020B0800000000000000" pitchFamily="34" charset="-128"/>
              </a:rPr>
              <a:t>mean_squared_error</a:t>
            </a:r>
            <a:r>
              <a:rPr lang="en-US" altLang="zh-TW" b="0" dirty="0">
                <a:effectLst/>
                <a:latin typeface="Adobe Gothic Std B" panose="020B0800000000000000" pitchFamily="34" charset="-128"/>
                <a:ea typeface="Adobe Gothic Std B" panose="020B0800000000000000" pitchFamily="34" charset="-128"/>
              </a:rPr>
              <a:t>(</a:t>
            </a:r>
            <a:r>
              <a:rPr lang="en-US" altLang="zh-TW" b="0" dirty="0" err="1">
                <a:effectLst/>
                <a:latin typeface="Adobe Gothic Std B" panose="020B0800000000000000" pitchFamily="34" charset="-128"/>
                <a:ea typeface="Adobe Gothic Std B" panose="020B0800000000000000" pitchFamily="34" charset="-128"/>
              </a:rPr>
              <a:t>y_test</a:t>
            </a:r>
            <a:r>
              <a:rPr lang="en-US" altLang="zh-TW" b="0" dirty="0">
                <a:effectLst/>
                <a:latin typeface="Adobe Gothic Std B" panose="020B0800000000000000" pitchFamily="34" charset="-128"/>
                <a:ea typeface="Adobe Gothic Std B" panose="020B0800000000000000" pitchFamily="34" charset="-128"/>
              </a:rPr>
              <a:t>, </a:t>
            </a:r>
            <a:r>
              <a:rPr lang="en-US" altLang="zh-TW" b="0" dirty="0" err="1">
                <a:effectLst/>
                <a:latin typeface="Adobe Gothic Std B" panose="020B0800000000000000" pitchFamily="34" charset="-128"/>
                <a:ea typeface="Adobe Gothic Std B" panose="020B0800000000000000" pitchFamily="34" charset="-128"/>
              </a:rPr>
              <a:t>y_predict</a:t>
            </a:r>
            <a:r>
              <a:rPr lang="en-US" altLang="zh-TW" b="0" dirty="0">
                <a:effectLst/>
                <a:latin typeface="Adobe Gothic Std B" panose="020B0800000000000000" pitchFamily="34" charset="-128"/>
                <a:ea typeface="Adobe Gothic Std B" panose="020B0800000000000000" pitchFamily="34" charset="-128"/>
              </a:rPr>
              <a:t>)))</a:t>
            </a:r>
          </a:p>
        </p:txBody>
      </p:sp>
      <p:sp>
        <p:nvSpPr>
          <p:cNvPr id="27" name="文字方塊 26">
            <a:extLst>
              <a:ext uri="{FF2B5EF4-FFF2-40B4-BE49-F238E27FC236}">
                <a16:creationId xmlns:a16="http://schemas.microsoft.com/office/drawing/2014/main" id="{7EE79FA0-BEAF-40C3-9738-C6EF8337CDE0}"/>
              </a:ext>
            </a:extLst>
          </p:cNvPr>
          <p:cNvSpPr txBox="1"/>
          <p:nvPr/>
        </p:nvSpPr>
        <p:spPr>
          <a:xfrm>
            <a:off x="9160529" y="2047829"/>
            <a:ext cx="237354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以測試資料</a:t>
            </a:r>
            <a:r>
              <a:rPr lang="en-US" altLang="zh-TW" dirty="0">
                <a:latin typeface="標楷體" panose="03000509000000000000" pitchFamily="65" charset="-120"/>
                <a:ea typeface="標楷體" panose="03000509000000000000" pitchFamily="65" charset="-120"/>
              </a:rPr>
              <a:t>(152</a:t>
            </a:r>
            <a:r>
              <a:rPr lang="zh-TW" altLang="en-US" dirty="0">
                <a:latin typeface="標楷體" panose="03000509000000000000" pitchFamily="65" charset="-120"/>
                <a:ea typeface="標楷體" panose="03000509000000000000" pitchFamily="65" charset="-120"/>
              </a:rPr>
              <a:t>筆</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28" name="箭號: 向右 27">
            <a:extLst>
              <a:ext uri="{FF2B5EF4-FFF2-40B4-BE49-F238E27FC236}">
                <a16:creationId xmlns:a16="http://schemas.microsoft.com/office/drawing/2014/main" id="{B0E09560-49D5-402A-9418-D139893AFB6C}"/>
              </a:ext>
            </a:extLst>
          </p:cNvPr>
          <p:cNvSpPr/>
          <p:nvPr/>
        </p:nvSpPr>
        <p:spPr>
          <a:xfrm>
            <a:off x="7559200" y="2187565"/>
            <a:ext cx="119650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6">
            <a:extLst>
              <a:ext uri="{FF2B5EF4-FFF2-40B4-BE49-F238E27FC236}">
                <a16:creationId xmlns:a16="http://schemas.microsoft.com/office/drawing/2014/main" id="{0B7E3DD4-0056-47EB-A4CB-D88896B509CC}"/>
              </a:ext>
            </a:extLst>
          </p:cNvPr>
          <p:cNvGraphicFramePr>
            <a:graphicFrameLocks noGrp="1"/>
          </p:cNvGraphicFramePr>
          <p:nvPr>
            <p:extLst>
              <p:ext uri="{D42A27DB-BD31-4B8C-83A1-F6EECF244321}">
                <p14:modId xmlns:p14="http://schemas.microsoft.com/office/powerpoint/2010/main" val="2675187964"/>
              </p:ext>
            </p:extLst>
          </p:nvPr>
        </p:nvGraphicFramePr>
        <p:xfrm>
          <a:off x="2081718" y="2486095"/>
          <a:ext cx="7451387" cy="4014903"/>
        </p:xfrm>
        <a:graphic>
          <a:graphicData uri="http://schemas.openxmlformats.org/drawingml/2006/table">
            <a:tbl>
              <a:tblPr firstRow="1" firstCol="1" bandRow="1">
                <a:tableStyleId>{C4B1156A-380E-4F78-BDF5-A606A8083BF9}</a:tableStyleId>
              </a:tblPr>
              <a:tblGrid>
                <a:gridCol w="1664564">
                  <a:extLst>
                    <a:ext uri="{9D8B030D-6E8A-4147-A177-3AD203B41FA5}">
                      <a16:colId xmlns:a16="http://schemas.microsoft.com/office/drawing/2014/main" val="1709346103"/>
                    </a:ext>
                  </a:extLst>
                </a:gridCol>
                <a:gridCol w="2711460">
                  <a:extLst>
                    <a:ext uri="{9D8B030D-6E8A-4147-A177-3AD203B41FA5}">
                      <a16:colId xmlns:a16="http://schemas.microsoft.com/office/drawing/2014/main" val="2101475206"/>
                    </a:ext>
                  </a:extLst>
                </a:gridCol>
                <a:gridCol w="3075363">
                  <a:extLst>
                    <a:ext uri="{9D8B030D-6E8A-4147-A177-3AD203B41FA5}">
                      <a16:colId xmlns:a16="http://schemas.microsoft.com/office/drawing/2014/main" val="2010644191"/>
                    </a:ext>
                  </a:extLst>
                </a:gridCol>
              </a:tblGrid>
              <a:tr h="667655">
                <a:tc>
                  <a:txBody>
                    <a:bodyPr/>
                    <a:lstStyle/>
                    <a:p>
                      <a:pPr algn="ctr"/>
                      <a:endParaRPr lang="zh-TW" altLang="en-US" dirty="0"/>
                    </a:p>
                  </a:txBody>
                  <a:tcPr anchor="ctr">
                    <a:lnTlToBr w="12700" cap="flat" cmpd="sng" algn="ctr">
                      <a:solidFill>
                        <a:schemeClr val="tx1"/>
                      </a:solidFill>
                      <a:prstDash val="solid"/>
                      <a:round/>
                      <a:headEnd type="none" w="med" len="med"/>
                      <a:tailEnd type="none" w="med" len="med"/>
                    </a:lnTlToB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zh-TW" dirty="0"/>
                        <a:t>RMSE</a:t>
                      </a:r>
                      <a:r>
                        <a:rPr lang="zh-TW" altLang="en-US" dirty="0">
                          <a:latin typeface="標楷體" panose="03000509000000000000" pitchFamily="65" charset="-120"/>
                          <a:ea typeface="標楷體" panose="03000509000000000000" pitchFamily="65" charset="-120"/>
                        </a:rPr>
                        <a:t>評估</a:t>
                      </a:r>
                    </a:p>
                    <a:p>
                      <a:endParaRPr lang="zh-TW" altLang="en-US" dirty="0"/>
                    </a:p>
                  </a:txBody>
                  <a:tcPr anchor="ctr"/>
                </a:tc>
                <a:tc>
                  <a:txBody>
                    <a:bodyPr/>
                    <a:lstStyle/>
                    <a:p>
                      <a:pPr algn="ctr"/>
                      <a:r>
                        <a:rPr lang="zh-TW" altLang="zh-TW" dirty="0">
                          <a:latin typeface="標楷體" panose="03000509000000000000" pitchFamily="65" charset="-120"/>
                          <a:ea typeface="標楷體" panose="03000509000000000000" pitchFamily="65" charset="-120"/>
                        </a:rPr>
                        <a:t>分散</a:t>
                      </a:r>
                      <a:r>
                        <a:rPr lang="zh-TW" altLang="en-US" dirty="0">
                          <a:latin typeface="標楷體" panose="03000509000000000000" pitchFamily="65" charset="-120"/>
                          <a:ea typeface="標楷體" panose="03000509000000000000" pitchFamily="65" charset="-120"/>
                        </a:rPr>
                        <a:t>圖</a:t>
                      </a:r>
                    </a:p>
                  </a:txBody>
                  <a:tcPr anchor="ctr"/>
                </a:tc>
                <a:extLst>
                  <a:ext uri="{0D108BD9-81ED-4DB2-BD59-A6C34878D82A}">
                    <a16:rowId xmlns:a16="http://schemas.microsoft.com/office/drawing/2014/main" val="4001291109"/>
                  </a:ext>
                </a:extLst>
              </a:tr>
              <a:tr h="1673624">
                <a:tc>
                  <a:txBody>
                    <a:bodyPr/>
                    <a:lstStyle/>
                    <a:p>
                      <a:pPr algn="ctr"/>
                      <a:r>
                        <a:rPr lang="zh-TW" altLang="en-US" dirty="0">
                          <a:latin typeface="標楷體" panose="03000509000000000000" pitchFamily="65" charset="-120"/>
                          <a:ea typeface="標楷體" panose="03000509000000000000" pitchFamily="65" charset="-120"/>
                        </a:rPr>
                        <a:t>訓練資料</a:t>
                      </a:r>
                    </a:p>
                  </a:txBody>
                  <a:tcPr anchor="ctr"/>
                </a:tc>
                <a:tc>
                  <a:txBody>
                    <a:bodyPr/>
                    <a:lstStyle/>
                    <a:p>
                      <a:pPr algn="ctr"/>
                      <a:r>
                        <a:rPr lang="en-US" altLang="zh-TW" sz="1800" b="0" i="0" kern="1200" dirty="0">
                          <a:solidFill>
                            <a:schemeClr val="dk1"/>
                          </a:solidFill>
                          <a:effectLst/>
                          <a:latin typeface="+mn-lt"/>
                          <a:ea typeface="+mn-ea"/>
                          <a:cs typeface="+mn-cs"/>
                        </a:rPr>
                        <a:t>4.8490550</a:t>
                      </a:r>
                      <a:endParaRPr lang="zh-TW" altLang="en-US" dirty="0"/>
                    </a:p>
                  </a:txBody>
                  <a:tcPr anchor="ctr"/>
                </a:tc>
                <a:tc>
                  <a:txBody>
                    <a:bodyPr/>
                    <a:lstStyle/>
                    <a:p>
                      <a:endParaRPr lang="zh-TW" altLang="en-US" dirty="0"/>
                    </a:p>
                  </a:txBody>
                  <a:tcPr/>
                </a:tc>
                <a:extLst>
                  <a:ext uri="{0D108BD9-81ED-4DB2-BD59-A6C34878D82A}">
                    <a16:rowId xmlns:a16="http://schemas.microsoft.com/office/drawing/2014/main" val="1094336976"/>
                  </a:ext>
                </a:extLst>
              </a:tr>
              <a:tr h="1673624">
                <a:tc>
                  <a:txBody>
                    <a:bodyPr/>
                    <a:lstStyle/>
                    <a:p>
                      <a:pPr algn="ctr"/>
                      <a:r>
                        <a:rPr lang="zh-TW" altLang="en-US" dirty="0">
                          <a:solidFill>
                            <a:schemeClr val="tx1"/>
                          </a:solidFill>
                          <a:latin typeface="標楷體" panose="03000509000000000000" pitchFamily="65" charset="-120"/>
                          <a:ea typeface="標楷體" panose="03000509000000000000" pitchFamily="65" charset="-120"/>
                        </a:rPr>
                        <a:t>測試資料</a:t>
                      </a:r>
                    </a:p>
                  </a:txBody>
                  <a:tcPr anchor="ctr"/>
                </a:tc>
                <a:tc>
                  <a:txBody>
                    <a:bodyPr/>
                    <a:lstStyle/>
                    <a:p>
                      <a:pPr algn="ctr"/>
                      <a:r>
                        <a:rPr lang="en-US" altLang="zh-TW" sz="1800" b="0" i="0" kern="1200" dirty="0">
                          <a:solidFill>
                            <a:schemeClr val="dk1"/>
                          </a:solidFill>
                          <a:effectLst/>
                          <a:latin typeface="+mn-lt"/>
                          <a:ea typeface="+mn-ea"/>
                          <a:cs typeface="+mn-cs"/>
                        </a:rPr>
                        <a:t>4.453237</a:t>
                      </a:r>
                      <a:endParaRPr lang="zh-TW" altLang="en-US" dirty="0"/>
                    </a:p>
                  </a:txBody>
                  <a:tcPr anchor="ctr"/>
                </a:tc>
                <a:tc>
                  <a:txBody>
                    <a:bodyPr/>
                    <a:lstStyle/>
                    <a:p>
                      <a:endParaRPr lang="zh-TW" altLang="en-US" dirty="0"/>
                    </a:p>
                  </a:txBody>
                  <a:tcPr/>
                </a:tc>
                <a:extLst>
                  <a:ext uri="{0D108BD9-81ED-4DB2-BD59-A6C34878D82A}">
                    <a16:rowId xmlns:a16="http://schemas.microsoft.com/office/drawing/2014/main" val="3189157469"/>
                  </a:ext>
                </a:extLst>
              </a:tr>
            </a:tbl>
          </a:graphicData>
        </a:graphic>
      </p:graphicFrame>
      <p:pic>
        <p:nvPicPr>
          <p:cNvPr id="8" name="圖片 7">
            <a:extLst>
              <a:ext uri="{FF2B5EF4-FFF2-40B4-BE49-F238E27FC236}">
                <a16:creationId xmlns:a16="http://schemas.microsoft.com/office/drawing/2014/main" id="{1979056C-8A54-425C-BAE3-81A2F3E798D1}"/>
              </a:ext>
            </a:extLst>
          </p:cNvPr>
          <p:cNvPicPr>
            <a:picLocks noChangeAspect="1"/>
          </p:cNvPicPr>
          <p:nvPr/>
        </p:nvPicPr>
        <p:blipFill>
          <a:blip r:embed="rId2"/>
          <a:stretch>
            <a:fillRect/>
          </a:stretch>
        </p:blipFill>
        <p:spPr>
          <a:xfrm>
            <a:off x="6858001" y="3185315"/>
            <a:ext cx="2373550" cy="1627932"/>
          </a:xfrm>
          <a:prstGeom prst="rect">
            <a:avLst/>
          </a:prstGeom>
        </p:spPr>
      </p:pic>
      <p:pic>
        <p:nvPicPr>
          <p:cNvPr id="6146" name="Picture 2">
            <a:extLst>
              <a:ext uri="{FF2B5EF4-FFF2-40B4-BE49-F238E27FC236}">
                <a16:creationId xmlns:a16="http://schemas.microsoft.com/office/drawing/2014/main" id="{4168A9D2-2644-44BD-BB01-126AE7B14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109" y="4866180"/>
            <a:ext cx="2448442" cy="1679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51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그룹 1">
            <a:extLst>
              <a:ext uri="{FF2B5EF4-FFF2-40B4-BE49-F238E27FC236}">
                <a16:creationId xmlns:a16="http://schemas.microsoft.com/office/drawing/2014/main" id="{249562EC-F1B4-403F-938B-2B21972BA9EC}"/>
              </a:ext>
            </a:extLst>
          </p:cNvPr>
          <p:cNvGrpSpPr/>
          <p:nvPr/>
        </p:nvGrpSpPr>
        <p:grpSpPr>
          <a:xfrm>
            <a:off x="176892" y="173236"/>
            <a:ext cx="11838215" cy="6511527"/>
            <a:chOff x="176892" y="217716"/>
            <a:chExt cx="11838215" cy="6511527"/>
          </a:xfrm>
        </p:grpSpPr>
        <p:sp>
          <p:nvSpPr>
            <p:cNvPr id="18" name="사각형: 둥근 모서리 5">
              <a:extLst>
                <a:ext uri="{FF2B5EF4-FFF2-40B4-BE49-F238E27FC236}">
                  <a16:creationId xmlns:a16="http://schemas.microsoft.com/office/drawing/2014/main" id="{BD55D15F-CB7C-4453-8D48-6467828743B4}"/>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9" name="사각형: 둥근 모서리 8">
              <a:extLst>
                <a:ext uri="{FF2B5EF4-FFF2-40B4-BE49-F238E27FC236}">
                  <a16:creationId xmlns:a16="http://schemas.microsoft.com/office/drawing/2014/main" id="{04897E63-C1F0-42F2-9DFC-4A495806F70C}"/>
                </a:ext>
              </a:extLst>
            </p:cNvPr>
            <p:cNvSpPr/>
            <p:nvPr/>
          </p:nvSpPr>
          <p:spPr>
            <a:xfrm>
              <a:off x="176892" y="217716"/>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sz="2400" b="1" dirty="0">
                  <a:solidFill>
                    <a:srgbClr val="695D46"/>
                  </a:solidFill>
                  <a:latin typeface="標楷體" panose="03000509000000000000" pitchFamily="65" charset="-120"/>
                  <a:ea typeface="標楷體" panose="03000509000000000000" pitchFamily="65" charset="-120"/>
                </a:rPr>
                <a:t>程式碼連結</a:t>
              </a:r>
              <a:endParaRPr lang="ko-KR" altLang="en-US" sz="2400" b="1" dirty="0">
                <a:solidFill>
                  <a:srgbClr val="695D46"/>
                </a:solidFill>
                <a:latin typeface="標楷體" panose="03000509000000000000" pitchFamily="65" charset="-120"/>
              </a:endParaRPr>
            </a:p>
          </p:txBody>
        </p:sp>
        <p:sp>
          <p:nvSpPr>
            <p:cNvPr id="20" name="타원 9">
              <a:extLst>
                <a:ext uri="{FF2B5EF4-FFF2-40B4-BE49-F238E27FC236}">
                  <a16:creationId xmlns:a16="http://schemas.microsoft.com/office/drawing/2014/main" id="{1134BC3C-6DE2-4ED6-920E-05EEE3DC306F}"/>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5</a:t>
              </a:r>
              <a:endParaRPr lang="ko-KR" altLang="en-US" b="1" dirty="0">
                <a:solidFill>
                  <a:srgbClr val="675750"/>
                </a:solidFill>
              </a:endParaRPr>
            </a:p>
          </p:txBody>
        </p:sp>
        <p:sp>
          <p:nvSpPr>
            <p:cNvPr id="22" name="사각형: 둥근 모서리 10">
              <a:extLst>
                <a:ext uri="{FF2B5EF4-FFF2-40B4-BE49-F238E27FC236}">
                  <a16:creationId xmlns:a16="http://schemas.microsoft.com/office/drawing/2014/main" id="{1DB09D66-D7AF-45A0-B0DC-E04D4339A225}"/>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3" name="사각형: 둥근 모서리 11">
              <a:extLst>
                <a:ext uri="{FF2B5EF4-FFF2-40B4-BE49-F238E27FC236}">
                  <a16:creationId xmlns:a16="http://schemas.microsoft.com/office/drawing/2014/main" id="{BE5871C4-BBCE-4358-A375-3AAC97C9E812}"/>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Tree>
    <p:extLst>
      <p:ext uri="{BB962C8B-B14F-4D97-AF65-F5344CB8AC3E}">
        <p14:creationId xmlns:p14="http://schemas.microsoft.com/office/powerpoint/2010/main" val="2735205605"/>
      </p:ext>
    </p:extLst>
  </p:cSld>
  <p:clrMapOvr>
    <a:masterClrMapping/>
  </p:clrMapOvr>
</p:sld>
</file>

<file path=ppt/theme/theme1.xml><?xml version="1.0" encoding="utf-8"?>
<a:theme xmlns:a="http://schemas.openxmlformats.org/drawingml/2006/main" name="42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504</Words>
  <Application>Microsoft Office PowerPoint</Application>
  <PresentationFormat>寬螢幕</PresentationFormat>
  <Paragraphs>77</Paragraphs>
  <Slides>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Adobe Gothic Std B</vt:lpstr>
      <vt:lpstr>Malgun Gothic</vt:lpstr>
      <vt:lpstr>標楷體</vt:lpstr>
      <vt:lpstr>야놀자 야체 B</vt:lpstr>
      <vt:lpstr>Arial</vt:lpstr>
      <vt:lpstr>42_Office 테마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均苔 林</cp:lastModifiedBy>
  <cp:revision>7</cp:revision>
  <dcterms:created xsi:type="dcterms:W3CDTF">2021-12-15T04:00:03Z</dcterms:created>
  <dcterms:modified xsi:type="dcterms:W3CDTF">2022-04-08T05:20:38Z</dcterms:modified>
</cp:coreProperties>
</file>