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8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9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5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dy0725/machine_l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2D9CE"/>
          </a:fgClr>
          <a:bgClr>
            <a:srgbClr val="FDE9E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5C3B5A0-A1B0-4FFA-A4CF-6BFF861838BB}"/>
              </a:ext>
            </a:extLst>
          </p:cNvPr>
          <p:cNvSpPr/>
          <p:nvPr/>
        </p:nvSpPr>
        <p:spPr>
          <a:xfrm>
            <a:off x="3891643" y="2767238"/>
            <a:ext cx="4595131" cy="957035"/>
          </a:xfrm>
          <a:prstGeom prst="roundRect">
            <a:avLst/>
          </a:prstGeom>
          <a:solidFill>
            <a:srgbClr val="E4C1B1"/>
          </a:solidFill>
          <a:ln w="31750">
            <a:solidFill>
              <a:srgbClr val="675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5A4D7F-55EA-45DD-A6C1-14289920669B}"/>
              </a:ext>
            </a:extLst>
          </p:cNvPr>
          <p:cNvSpPr/>
          <p:nvPr/>
        </p:nvSpPr>
        <p:spPr>
          <a:xfrm>
            <a:off x="3805918" y="2671989"/>
            <a:ext cx="4595131" cy="957035"/>
          </a:xfrm>
          <a:prstGeom prst="roundRect">
            <a:avLst/>
          </a:prstGeom>
          <a:solidFill>
            <a:srgbClr val="F6F1E5"/>
          </a:solidFill>
          <a:ln w="31750">
            <a:solidFill>
              <a:srgbClr val="675750"/>
            </a:solidFill>
          </a:ln>
          <a:effectLst>
            <a:innerShdw dist="1270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zh-TW" altLang="en-US" sz="4000" b="1" kern="0" dirty="0">
                <a:solidFill>
                  <a:srgbClr val="67575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太陽能發電量預測</a:t>
            </a:r>
            <a:endParaRPr lang="en-US" altLang="ko-KR" sz="4000" b="1" kern="0" dirty="0">
              <a:solidFill>
                <a:srgbClr val="67575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65C3B5A0-A1B0-4FFA-A4CF-6BFF861838BB}"/>
              </a:ext>
            </a:extLst>
          </p:cNvPr>
          <p:cNvSpPr/>
          <p:nvPr/>
        </p:nvSpPr>
        <p:spPr>
          <a:xfrm>
            <a:off x="3891643" y="2247900"/>
            <a:ext cx="2130199" cy="229600"/>
          </a:xfrm>
          <a:prstGeom prst="roundRect">
            <a:avLst>
              <a:gd name="adj" fmla="val 50000"/>
            </a:avLst>
          </a:prstGeom>
          <a:solidFill>
            <a:srgbClr val="675750"/>
          </a:solidFill>
          <a:ln w="31750">
            <a:solidFill>
              <a:srgbClr val="675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work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F36B53-1321-4E28-8740-84C0937C646F}"/>
              </a:ext>
            </a:extLst>
          </p:cNvPr>
          <p:cNvSpPr txBox="1"/>
          <p:nvPr/>
        </p:nvSpPr>
        <p:spPr>
          <a:xfrm>
            <a:off x="9382299" y="5680362"/>
            <a:ext cx="210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0">
              <a:defRPr/>
            </a:pPr>
            <a:r>
              <a:rPr lang="zh-TW" altLang="en-US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林均苔</a:t>
            </a:r>
            <a:endParaRPr lang="en-US" altLang="zh-TW" sz="2000" b="1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latinLnBrk="0">
              <a:defRPr/>
            </a:pPr>
            <a:r>
              <a:rPr lang="zh-TW" altLang="en-US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:108B32355</a:t>
            </a:r>
            <a:endParaRPr lang="zh-TW" altLang="en-US" sz="2000" b="1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6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">
            <a:extLst>
              <a:ext uri="{FF2B5EF4-FFF2-40B4-BE49-F238E27FC236}">
                <a16:creationId xmlns:a16="http://schemas.microsoft.com/office/drawing/2014/main" id="{249562EC-F1B4-403F-938B-2B21972BA9EC}"/>
              </a:ext>
            </a:extLst>
          </p:cNvPr>
          <p:cNvGrpSpPr/>
          <p:nvPr/>
        </p:nvGrpSpPr>
        <p:grpSpPr>
          <a:xfrm>
            <a:off x="176892" y="173236"/>
            <a:ext cx="11838215" cy="6511527"/>
            <a:chOff x="176892" y="217716"/>
            <a:chExt cx="11838215" cy="6511527"/>
          </a:xfrm>
        </p:grpSpPr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BD55D15F-CB7C-4453-8D48-6467828743B4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8">
              <a:extLst>
                <a:ext uri="{FF2B5EF4-FFF2-40B4-BE49-F238E27FC236}">
                  <a16:creationId xmlns:a16="http://schemas.microsoft.com/office/drawing/2014/main" id="{04897E63-C1F0-42F2-9DFC-4A495806F70C}"/>
                </a:ext>
              </a:extLst>
            </p:cNvPr>
            <p:cNvSpPr/>
            <p:nvPr/>
          </p:nvSpPr>
          <p:spPr>
            <a:xfrm>
              <a:off x="176892" y="217716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b="1" i="0" dirty="0">
                  <a:solidFill>
                    <a:srgbClr val="3D3D3D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均方根誤差</a:t>
              </a:r>
              <a:r>
                <a:rPr lang="en-US" altLang="zh-TW" sz="1600" b="1" i="0" dirty="0">
                  <a:solidFill>
                    <a:srgbClr val="3D3D3D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en-US" altLang="zh-TW" sz="16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Root Mean Squared Error, RMSE)</a:t>
              </a:r>
              <a:endParaRPr lang="ko-KR" altLang="en-US" sz="16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20" name="타원 9">
              <a:extLst>
                <a:ext uri="{FF2B5EF4-FFF2-40B4-BE49-F238E27FC236}">
                  <a16:creationId xmlns:a16="http://schemas.microsoft.com/office/drawing/2014/main" id="{1134BC3C-6DE2-4ED6-920E-05EEE3DC306F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22" name="사각형: 둥근 모서리 10">
              <a:extLst>
                <a:ext uri="{FF2B5EF4-FFF2-40B4-BE49-F238E27FC236}">
                  <a16:creationId xmlns:a16="http://schemas.microsoft.com/office/drawing/2014/main" id="{1DB09D66-D7AF-45A0-B0DC-E04D4339A225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11">
              <a:extLst>
                <a:ext uri="{FF2B5EF4-FFF2-40B4-BE49-F238E27FC236}">
                  <a16:creationId xmlns:a16="http://schemas.microsoft.com/office/drawing/2014/main" id="{BE5871C4-BBCE-4358-A375-3AAC97C9E812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0B6B1F4-3C2A-E2EA-04D1-7DE3C20D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99" y="1939576"/>
            <a:ext cx="2824022" cy="10068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3263060-0EE8-AE7E-DF59-419E73350E74}"/>
              </a:ext>
            </a:extLst>
          </p:cNvPr>
          <p:cNvSpPr txBox="1"/>
          <p:nvPr/>
        </p:nvSpPr>
        <p:spPr>
          <a:xfrm>
            <a:off x="2126219" y="2191670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模型分數為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FA8D93-E007-25E5-4F93-A17E4C0D5F70}"/>
              </a:ext>
            </a:extLst>
          </p:cNvPr>
          <p:cNvSpPr txBox="1"/>
          <p:nvPr/>
        </p:nvSpPr>
        <p:spPr>
          <a:xfrm>
            <a:off x="2126219" y="4396328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RMSE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EF7984-DD6D-A6F1-9C69-31B5CE52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8" y="4372849"/>
            <a:ext cx="2824021" cy="6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1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">
            <a:extLst>
              <a:ext uri="{FF2B5EF4-FFF2-40B4-BE49-F238E27FC236}">
                <a16:creationId xmlns:a16="http://schemas.microsoft.com/office/drawing/2014/main" id="{249562EC-F1B4-403F-938B-2B21972BA9EC}"/>
              </a:ext>
            </a:extLst>
          </p:cNvPr>
          <p:cNvGrpSpPr/>
          <p:nvPr/>
        </p:nvGrpSpPr>
        <p:grpSpPr>
          <a:xfrm>
            <a:off x="176892" y="173236"/>
            <a:ext cx="11838215" cy="6511527"/>
            <a:chOff x="176892" y="217716"/>
            <a:chExt cx="11838215" cy="6511527"/>
          </a:xfrm>
        </p:grpSpPr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BD55D15F-CB7C-4453-8D48-6467828743B4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8">
              <a:extLst>
                <a:ext uri="{FF2B5EF4-FFF2-40B4-BE49-F238E27FC236}">
                  <a16:creationId xmlns:a16="http://schemas.microsoft.com/office/drawing/2014/main" id="{04897E63-C1F0-42F2-9DFC-4A495806F70C}"/>
                </a:ext>
              </a:extLst>
            </p:cNvPr>
            <p:cNvSpPr/>
            <p:nvPr/>
          </p:nvSpPr>
          <p:spPr>
            <a:xfrm>
              <a:off x="176892" y="217716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4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競賽分數</a:t>
              </a:r>
              <a:endParaRPr lang="ko-KR" altLang="en-US" sz="24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20" name="타원 9">
              <a:extLst>
                <a:ext uri="{FF2B5EF4-FFF2-40B4-BE49-F238E27FC236}">
                  <a16:creationId xmlns:a16="http://schemas.microsoft.com/office/drawing/2014/main" id="{1134BC3C-6DE2-4ED6-920E-05EEE3DC306F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22" name="사각형: 둥근 모서리 10">
              <a:extLst>
                <a:ext uri="{FF2B5EF4-FFF2-40B4-BE49-F238E27FC236}">
                  <a16:creationId xmlns:a16="http://schemas.microsoft.com/office/drawing/2014/main" id="{1DB09D66-D7AF-45A0-B0DC-E04D4339A225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11">
              <a:extLst>
                <a:ext uri="{FF2B5EF4-FFF2-40B4-BE49-F238E27FC236}">
                  <a16:creationId xmlns:a16="http://schemas.microsoft.com/office/drawing/2014/main" id="{BE5871C4-BBCE-4358-A375-3AAC97C9E812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53FE8742-84D5-3429-4C92-980379A3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62" y="3025965"/>
            <a:ext cx="10807430" cy="5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0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">
            <a:extLst>
              <a:ext uri="{FF2B5EF4-FFF2-40B4-BE49-F238E27FC236}">
                <a16:creationId xmlns:a16="http://schemas.microsoft.com/office/drawing/2014/main" id="{249562EC-F1B4-403F-938B-2B21972BA9EC}"/>
              </a:ext>
            </a:extLst>
          </p:cNvPr>
          <p:cNvGrpSpPr/>
          <p:nvPr/>
        </p:nvGrpSpPr>
        <p:grpSpPr>
          <a:xfrm>
            <a:off x="176892" y="173236"/>
            <a:ext cx="11838215" cy="6511527"/>
            <a:chOff x="176892" y="217716"/>
            <a:chExt cx="11838215" cy="6511527"/>
          </a:xfrm>
        </p:grpSpPr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BD55D15F-CB7C-4453-8D48-6467828743B4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8">
              <a:extLst>
                <a:ext uri="{FF2B5EF4-FFF2-40B4-BE49-F238E27FC236}">
                  <a16:creationId xmlns:a16="http://schemas.microsoft.com/office/drawing/2014/main" id="{04897E63-C1F0-42F2-9DFC-4A495806F70C}"/>
                </a:ext>
              </a:extLst>
            </p:cNvPr>
            <p:cNvSpPr/>
            <p:nvPr/>
          </p:nvSpPr>
          <p:spPr>
            <a:xfrm>
              <a:off x="176892" y="217716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4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程式碼連結</a:t>
              </a:r>
              <a:endParaRPr lang="ko-KR" altLang="en-US" sz="24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20" name="타원 9">
              <a:extLst>
                <a:ext uri="{FF2B5EF4-FFF2-40B4-BE49-F238E27FC236}">
                  <a16:creationId xmlns:a16="http://schemas.microsoft.com/office/drawing/2014/main" id="{1134BC3C-6DE2-4ED6-920E-05EEE3DC306F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22" name="사각형: 둥근 모서리 10">
              <a:extLst>
                <a:ext uri="{FF2B5EF4-FFF2-40B4-BE49-F238E27FC236}">
                  <a16:creationId xmlns:a16="http://schemas.microsoft.com/office/drawing/2014/main" id="{1DB09D66-D7AF-45A0-B0DC-E04D4339A225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11">
              <a:extLst>
                <a:ext uri="{FF2B5EF4-FFF2-40B4-BE49-F238E27FC236}">
                  <a16:creationId xmlns:a16="http://schemas.microsoft.com/office/drawing/2014/main" id="{BE5871C4-BBCE-4358-A375-3AAC97C9E812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44E7A66-22D3-4717-B16E-2618D1EF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790" y="3150383"/>
            <a:ext cx="2143125" cy="21431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F93FFE3-1E20-BFE7-2A26-50C1670B3691}"/>
              </a:ext>
            </a:extLst>
          </p:cNvPr>
          <p:cNvSpPr txBox="1"/>
          <p:nvPr/>
        </p:nvSpPr>
        <p:spPr>
          <a:xfrm>
            <a:off x="1320568" y="3167390"/>
            <a:ext cx="7472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dobe Gothic Std B" panose="020B0800000000000000" pitchFamily="34" charset="-128"/>
                <a:hlinkClick r:id="rId3"/>
              </a:rPr>
              <a:t>https://github.com/tady0725/machine_lr</a:t>
            </a:r>
            <a:endParaRPr lang="zh-TW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3A92B67-E020-594C-70E8-1B47A6EA9362}"/>
              </a:ext>
            </a:extLst>
          </p:cNvPr>
          <p:cNvSpPr txBox="1"/>
          <p:nvPr/>
        </p:nvSpPr>
        <p:spPr>
          <a:xfrm>
            <a:off x="1320568" y="4211782"/>
            <a:ext cx="695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包含其他方式建置模型</a:t>
            </a:r>
          </a:p>
        </p:txBody>
      </p:sp>
    </p:spTree>
    <p:extLst>
      <p:ext uri="{BB962C8B-B14F-4D97-AF65-F5344CB8AC3E}">
        <p14:creationId xmlns:p14="http://schemas.microsoft.com/office/powerpoint/2010/main" val="35679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2D9CE"/>
          </a:fgClr>
          <a:bgClr>
            <a:srgbClr val="FDE9E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en-US" altLang="zh-TW" sz="2800" b="1" dirty="0" err="1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sun_energy</a:t>
              </a: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資料集介紹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01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BE9682B-0F56-4D2D-AE0E-BB9CED104B9C}"/>
              </a:ext>
            </a:extLst>
          </p:cNvPr>
          <p:cNvCxnSpPr/>
          <p:nvPr/>
        </p:nvCxnSpPr>
        <p:spPr>
          <a:xfrm>
            <a:off x="6117791" y="2150647"/>
            <a:ext cx="11186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25C2DE-8D64-414E-BB8D-44DA3DB207D6}"/>
              </a:ext>
            </a:extLst>
          </p:cNvPr>
          <p:cNvSpPr txBox="1"/>
          <p:nvPr/>
        </p:nvSpPr>
        <p:spPr>
          <a:xfrm>
            <a:off x="7236472" y="1984842"/>
            <a:ext cx="409229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有兩個模板因硬體設備，無模板溫度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F760E9-8B92-4ED5-887E-8C58D62629F7}"/>
              </a:ext>
            </a:extLst>
          </p:cNvPr>
          <p:cNvSpPr txBox="1"/>
          <p:nvPr/>
        </p:nvSpPr>
        <p:spPr>
          <a:xfrm>
            <a:off x="7904572" y="148362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共有</a:t>
            </a:r>
            <a:r>
              <a:rPr lang="en-US" altLang="zh-TW" dirty="0"/>
              <a:t>3584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筆資料，有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種特徵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A56ACD-0D6A-4905-B620-15AE9B7F5CF9}"/>
              </a:ext>
            </a:extLst>
          </p:cNvPr>
          <p:cNvSpPr txBox="1"/>
          <p:nvPr/>
        </p:nvSpPr>
        <p:spPr>
          <a:xfrm>
            <a:off x="761865" y="1246331"/>
            <a:ext cx="64746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資料編號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Date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資料日期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Temp_m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模溫計：模板溫度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(°C)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Generation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預測目標 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發電量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(kWh)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Irradiance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日射量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(MJ/m²)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Capacity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裝置容量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kWp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Lat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緯度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Lon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經度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Angle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面向角度</a:t>
            </a:r>
            <a:endParaRPr lang="en-US" altLang="zh-TW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(0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為正南方，正值為偏向西方，負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值為偏向東方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Irradiance_m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日照計：日射量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/m²)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Temp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當日平均氣溫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(°C)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Module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模組型號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4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查看缺失資料筆數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2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0857ACC0-E4FF-6BE8-FD11-ABEA8178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1795463"/>
            <a:ext cx="12192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4B3268-61D9-EAEE-71F0-BDC66344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65" y="1952457"/>
            <a:ext cx="3663093" cy="3570487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2009EC33-27F6-0983-4666-8AF86A0C5973}"/>
              </a:ext>
            </a:extLst>
          </p:cNvPr>
          <p:cNvSpPr/>
          <p:nvPr/>
        </p:nvSpPr>
        <p:spPr>
          <a:xfrm>
            <a:off x="6562445" y="2706372"/>
            <a:ext cx="554176" cy="55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F3A21F-2146-4790-7F16-77CFBBA113DB}"/>
              </a:ext>
            </a:extLst>
          </p:cNvPr>
          <p:cNvSpPr txBox="1"/>
          <p:nvPr/>
        </p:nvSpPr>
        <p:spPr>
          <a:xfrm>
            <a:off x="7345561" y="27987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模板溫度</a:t>
            </a:r>
            <a:endParaRPr lang="zh-TW" altLang="en-US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3833A69B-39C3-DA00-165D-D19D93059786}"/>
              </a:ext>
            </a:extLst>
          </p:cNvPr>
          <p:cNvSpPr/>
          <p:nvPr/>
        </p:nvSpPr>
        <p:spPr>
          <a:xfrm>
            <a:off x="4248727" y="3011052"/>
            <a:ext cx="1930400" cy="1108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53F0F945-885F-3136-DF24-5DA66FAA3B3B}"/>
              </a:ext>
            </a:extLst>
          </p:cNvPr>
          <p:cNvSpPr/>
          <p:nvPr/>
        </p:nvSpPr>
        <p:spPr>
          <a:xfrm>
            <a:off x="4248727" y="3390725"/>
            <a:ext cx="1930400" cy="1108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94FECA0-774F-D64E-4781-648DE19E0791}"/>
              </a:ext>
            </a:extLst>
          </p:cNvPr>
          <p:cNvSpPr/>
          <p:nvPr/>
        </p:nvSpPr>
        <p:spPr>
          <a:xfrm>
            <a:off x="6562445" y="3346273"/>
            <a:ext cx="554176" cy="55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EF0D8BE-5D81-13FE-0BF1-3AC2391897CE}"/>
              </a:ext>
            </a:extLst>
          </p:cNvPr>
          <p:cNvSpPr txBox="1"/>
          <p:nvPr/>
        </p:nvSpPr>
        <p:spPr>
          <a:xfrm>
            <a:off x="7345561" y="3370677"/>
            <a:ext cx="971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日射量</a:t>
            </a:r>
            <a:endParaRPr lang="zh-TW" altLang="en-US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088CC4B-50C0-4BE5-296F-53D20AB6692A}"/>
              </a:ext>
            </a:extLst>
          </p:cNvPr>
          <p:cNvSpPr/>
          <p:nvPr/>
        </p:nvSpPr>
        <p:spPr>
          <a:xfrm>
            <a:off x="4248727" y="4725380"/>
            <a:ext cx="1930400" cy="1108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66F9501-B055-C800-A04D-85AB4917D51E}"/>
              </a:ext>
            </a:extLst>
          </p:cNvPr>
          <p:cNvSpPr/>
          <p:nvPr/>
        </p:nvSpPr>
        <p:spPr>
          <a:xfrm>
            <a:off x="6567066" y="4479654"/>
            <a:ext cx="554176" cy="55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B005C4-F06E-E8A3-2D08-08820DC9643E}"/>
              </a:ext>
            </a:extLst>
          </p:cNvPr>
          <p:cNvSpPr txBox="1"/>
          <p:nvPr/>
        </p:nvSpPr>
        <p:spPr>
          <a:xfrm>
            <a:off x="7345561" y="4479654"/>
            <a:ext cx="1576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當日平均氣溫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26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缺失資料處理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2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88E044-A2C5-BA64-539C-D6981474C4EF}"/>
              </a:ext>
            </a:extLst>
          </p:cNvPr>
          <p:cNvSpPr txBox="1"/>
          <p:nvPr/>
        </p:nvSpPr>
        <p:spPr>
          <a:xfrm>
            <a:off x="761865" y="1546857"/>
            <a:ext cx="274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Temp_m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模溫計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D740CC-AC08-9C5B-DBBB-2C1E034E5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27638"/>
              </p:ext>
            </p:extLst>
          </p:nvPr>
        </p:nvGraphicFramePr>
        <p:xfrm>
          <a:off x="761865" y="2050386"/>
          <a:ext cx="8459955" cy="4351336"/>
        </p:xfrm>
        <a:graphic>
          <a:graphicData uri="http://schemas.openxmlformats.org/drawingml/2006/table">
            <a:tbl>
              <a:tblPr/>
              <a:tblGrid>
                <a:gridCol w="1691991">
                  <a:extLst>
                    <a:ext uri="{9D8B030D-6E8A-4147-A177-3AD203B41FA5}">
                      <a16:colId xmlns:a16="http://schemas.microsoft.com/office/drawing/2014/main" val="4280305718"/>
                    </a:ext>
                  </a:extLst>
                </a:gridCol>
                <a:gridCol w="1691991">
                  <a:extLst>
                    <a:ext uri="{9D8B030D-6E8A-4147-A177-3AD203B41FA5}">
                      <a16:colId xmlns:a16="http://schemas.microsoft.com/office/drawing/2014/main" val="782797630"/>
                    </a:ext>
                  </a:extLst>
                </a:gridCol>
                <a:gridCol w="1691991">
                  <a:extLst>
                    <a:ext uri="{9D8B030D-6E8A-4147-A177-3AD203B41FA5}">
                      <a16:colId xmlns:a16="http://schemas.microsoft.com/office/drawing/2014/main" val="1158810969"/>
                    </a:ext>
                  </a:extLst>
                </a:gridCol>
                <a:gridCol w="1691991">
                  <a:extLst>
                    <a:ext uri="{9D8B030D-6E8A-4147-A177-3AD203B41FA5}">
                      <a16:colId xmlns:a16="http://schemas.microsoft.com/office/drawing/2014/main" val="2118129160"/>
                    </a:ext>
                  </a:extLst>
                </a:gridCol>
                <a:gridCol w="1691991">
                  <a:extLst>
                    <a:ext uri="{9D8B030D-6E8A-4147-A177-3AD203B41FA5}">
                      <a16:colId xmlns:a16="http://schemas.microsoft.com/office/drawing/2014/main" val="2413695644"/>
                    </a:ext>
                  </a:extLst>
                </a:gridCol>
              </a:tblGrid>
              <a:tr h="975300">
                <a:tc>
                  <a:txBody>
                    <a:bodyPr/>
                    <a:lstStyle/>
                    <a:p>
                      <a:pPr fontAlgn="ctr"/>
                      <a:endParaRPr lang="zh-TW" altLang="en-US" sz="15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MM60-6RT-300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SEC-6M-60A-295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AUO PM060MW3 320W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AUO PM060MW3 325W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382556"/>
                  </a:ext>
                </a:extLst>
              </a:tr>
              <a:tr h="75023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峰值輸出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Pmax)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300W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295W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320W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325W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014145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峰值電壓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Vmp)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32.61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31.6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33.48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33.66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521132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峰值電流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Imp)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9.34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9.56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9.66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18183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開路電壓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Voc)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38.97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39.4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40.9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41.1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973814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短路電流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Isc)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9.68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9.85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10.24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10.35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87962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模組效能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18.44%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17.74%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19.2%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19.5%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9174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857ACC0-E4FF-6BE8-FD11-ABEA8178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1795463"/>
            <a:ext cx="12192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C5858FC-8DBE-A6CE-DD91-9EEAB8CC9780}"/>
              </a:ext>
            </a:extLst>
          </p:cNvPr>
          <p:cNvSpPr txBox="1"/>
          <p:nvPr/>
        </p:nvSpPr>
        <p:spPr>
          <a:xfrm>
            <a:off x="9444316" y="2405233"/>
            <a:ext cx="23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PS:</a:t>
            </a:r>
            <a:r>
              <a:rPr lang="zh-TW" altLang="en-US" dirty="0"/>
              <a:t>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缺少此兩種資料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3965189-11FA-A19A-7972-E0920A4DEC4A}"/>
              </a:ext>
            </a:extLst>
          </p:cNvPr>
          <p:cNvCxnSpPr/>
          <p:nvPr/>
        </p:nvCxnSpPr>
        <p:spPr>
          <a:xfrm>
            <a:off x="8760002" y="6031345"/>
            <a:ext cx="9236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A0055E-DE5B-0078-6ABD-8378F5689951}"/>
              </a:ext>
            </a:extLst>
          </p:cNvPr>
          <p:cNvSpPr txBox="1"/>
          <p:nvPr/>
        </p:nvSpPr>
        <p:spPr>
          <a:xfrm>
            <a:off x="9759839" y="5672306"/>
            <a:ext cx="210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在四個模組效能差距不大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71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marR="0" lvl="1" indent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缺失資料處理</a:t>
              </a:r>
              <a:r>
                <a:rPr lang="en-US" altLang="zh-TW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-1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3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8B4A8BE-51CF-BAC7-0F84-74DBFE259103}"/>
              </a:ext>
            </a:extLst>
          </p:cNvPr>
          <p:cNvSpPr txBox="1"/>
          <p:nvPr/>
        </p:nvSpPr>
        <p:spPr>
          <a:xfrm>
            <a:off x="543787" y="151949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3D3D3D"/>
                </a:solidFill>
                <a:latin typeface="Cooper Black" panose="0208090404030B020404" pitchFamily="18" charset="0"/>
                <a:ea typeface="標楷體" panose="03000509000000000000" pitchFamily="65" charset="-120"/>
              </a:rPr>
              <a:t>Lat , Lon</a:t>
            </a:r>
            <a:endParaRPr lang="zh-TW" altLang="en-US" sz="2000" dirty="0">
              <a:latin typeface="Cooper Black" panose="0208090404030B0204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99FF97-34FA-F9D9-B97F-00518C1555B8}"/>
              </a:ext>
            </a:extLst>
          </p:cNvPr>
          <p:cNvSpPr txBox="1"/>
          <p:nvPr/>
        </p:nvSpPr>
        <p:spPr>
          <a:xfrm>
            <a:off x="543787" y="18611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緯度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經度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440C67-F0AB-1E14-F5E3-66B2BB486B2D}"/>
              </a:ext>
            </a:extLst>
          </p:cNvPr>
          <p:cNvSpPr txBox="1"/>
          <p:nvPr/>
        </p:nvSpPr>
        <p:spPr>
          <a:xfrm>
            <a:off x="2448790" y="1512648"/>
            <a:ext cx="694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在相同經緯度表示為同一地區，在缺少兩個模組數據下，取得同一地區平均進行填補。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F28A95-A648-BA28-7495-55BBF42B07C7}"/>
              </a:ext>
            </a:extLst>
          </p:cNvPr>
          <p:cNvSpPr txBox="1"/>
          <p:nvPr/>
        </p:nvSpPr>
        <p:spPr>
          <a:xfrm>
            <a:off x="2448790" y="2814296"/>
            <a:ext cx="633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出現該地區無平均數據，直接給定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395426-0106-D818-B07C-8A7BF4B1A25B}"/>
              </a:ext>
            </a:extLst>
          </p:cNvPr>
          <p:cNvSpPr txBox="1"/>
          <p:nvPr/>
        </p:nvSpPr>
        <p:spPr>
          <a:xfrm>
            <a:off x="543787" y="3957468"/>
            <a:ext cx="1414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D3D3D"/>
                </a:solidFill>
                <a:latin typeface="Cooper Black" panose="0208090404030B020404" pitchFamily="18" charset="0"/>
                <a:ea typeface="標楷體" panose="03000509000000000000" pitchFamily="65" charset="-120"/>
              </a:rPr>
              <a:t>Irradiance</a:t>
            </a:r>
          </a:p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日射量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B29590D-2DE8-B71A-1805-6EA5DA5E083B}"/>
              </a:ext>
            </a:extLst>
          </p:cNvPr>
          <p:cNvSpPr txBox="1"/>
          <p:nvPr/>
        </p:nvSpPr>
        <p:spPr>
          <a:xfrm>
            <a:off x="2448790" y="3924449"/>
            <a:ext cx="44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進行平均數填補。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A08F16-96F5-9D06-7C82-2E328BBFE6AC}"/>
              </a:ext>
            </a:extLst>
          </p:cNvPr>
          <p:cNvSpPr txBox="1"/>
          <p:nvPr/>
        </p:nvSpPr>
        <p:spPr>
          <a:xfrm>
            <a:off x="543787" y="5298876"/>
            <a:ext cx="1820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D3D3D"/>
                </a:solidFill>
                <a:latin typeface="Cooper Black" panose="0208090404030B020404" pitchFamily="18" charset="0"/>
                <a:ea typeface="標楷體" panose="03000509000000000000" pitchFamily="65" charset="-120"/>
              </a:rPr>
              <a:t>Temp</a:t>
            </a:r>
          </a:p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當日平均氣溫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ADD8799-B7F2-9CD2-6593-CCF42486C876}"/>
              </a:ext>
            </a:extLst>
          </p:cNvPr>
          <p:cNvSpPr txBox="1"/>
          <p:nvPr/>
        </p:nvSpPr>
        <p:spPr>
          <a:xfrm>
            <a:off x="2448790" y="5514109"/>
            <a:ext cx="677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以前一筆數據進行填補，因氣溫有時序相關，如同一季節內氣溫變化不大。</a:t>
            </a:r>
          </a:p>
        </p:txBody>
      </p:sp>
    </p:spTree>
    <p:extLst>
      <p:ext uri="{BB962C8B-B14F-4D97-AF65-F5344CB8AC3E}">
        <p14:creationId xmlns:p14="http://schemas.microsoft.com/office/powerpoint/2010/main" val="404092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marR="0" lvl="1" indent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混淆矩陣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4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EBDAC6-852A-1250-79F4-7229B24F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7" y="1484431"/>
            <a:ext cx="6418840" cy="477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6BF7561-4DE2-580C-4C5F-BCBDF97221D3}"/>
              </a:ext>
            </a:extLst>
          </p:cNvPr>
          <p:cNvSpPr txBox="1"/>
          <p:nvPr/>
        </p:nvSpPr>
        <p:spPr>
          <a:xfrm>
            <a:off x="7472219" y="2895501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查看出各項數據對於預測目標，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比重上的不同。</a:t>
            </a:r>
          </a:p>
        </p:txBody>
      </p:sp>
    </p:spTree>
    <p:extLst>
      <p:ext uri="{BB962C8B-B14F-4D97-AF65-F5344CB8AC3E}">
        <p14:creationId xmlns:p14="http://schemas.microsoft.com/office/powerpoint/2010/main" val="257320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8790" y="267306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0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進行正規化</a:t>
              </a:r>
              <a:endParaRPr lang="ko-KR" altLang="en-US" sz="20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099AF373-D8CC-4259-EF5E-84EEE015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2" y="1271257"/>
            <a:ext cx="6221146" cy="21577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033D795-D180-9C56-C6AE-AA3502C3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25" y="1847957"/>
            <a:ext cx="4734586" cy="465837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8E58960-B861-85F4-21F2-75D57E7ABBA0}"/>
              </a:ext>
            </a:extLst>
          </p:cNvPr>
          <p:cNvSpPr txBox="1"/>
          <p:nvPr/>
        </p:nvSpPr>
        <p:spPr>
          <a:xfrm>
            <a:off x="316180" y="35965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最小值最大值正規化的用意，是將資料等比例縮放到 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[0, 1] 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區間中，可利用下列公式進行轉換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97CDA60-5666-0439-A581-3F4CDD10A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55" y="4471491"/>
            <a:ext cx="482984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7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9955" y="139339"/>
            <a:ext cx="11838215" cy="6511527"/>
            <a:chOff x="176892" y="217716"/>
            <a:chExt cx="11838215" cy="651152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2" y="217716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資料視覺化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A1113A36-4F0D-C5E4-EE2B-E72C33ED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7" y="2755629"/>
            <a:ext cx="4825923" cy="320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28E3E5D-703A-8517-F006-3EDA59D8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89" y="2755629"/>
            <a:ext cx="4789547" cy="320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3A4CE1-774E-1F3F-8B4A-0790B08CCC46}"/>
              </a:ext>
            </a:extLst>
          </p:cNvPr>
          <p:cNvSpPr txBox="1"/>
          <p:nvPr/>
        </p:nvSpPr>
        <p:spPr>
          <a:xfrm>
            <a:off x="8636000" y="1965800"/>
            <a:ext cx="11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D3D3D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Capacity</a:t>
            </a:r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476072-CEC3-E6E2-44A0-98D54A71EC94}"/>
              </a:ext>
            </a:extLst>
          </p:cNvPr>
          <p:cNvSpPr txBox="1"/>
          <p:nvPr/>
        </p:nvSpPr>
        <p:spPr>
          <a:xfrm>
            <a:off x="2624191" y="1965800"/>
            <a:ext cx="1431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D3D3D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Irradiance</a:t>
            </a:r>
            <a:endParaRPr lang="zh-TW" altLang="en-US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70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9955" y="139339"/>
            <a:ext cx="11838215" cy="6511527"/>
            <a:chOff x="176892" y="217716"/>
            <a:chExt cx="11838215" cy="651152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2" y="217716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0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訓練模型</a:t>
              </a:r>
              <a:r>
                <a:rPr lang="en-US" altLang="zh-TW" sz="20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</a:t>
              </a:r>
              <a:r>
                <a:rPr lang="zh-TW" altLang="en-US" sz="20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回歸模型</a:t>
              </a:r>
              <a:endParaRPr lang="ko-KR" altLang="en-US" sz="20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B28E8610-6AA1-C7D9-BBE0-DB06FAB5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98" y="2863062"/>
            <a:ext cx="3781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EF6090A5-5F05-3B06-AF55-E758BB6CE4C2}"/>
              </a:ext>
            </a:extLst>
          </p:cNvPr>
          <p:cNvSpPr txBox="1"/>
          <p:nvPr/>
        </p:nvSpPr>
        <p:spPr>
          <a:xfrm>
            <a:off x="556850" y="318413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x_train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x_test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y_train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y_test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train_test_split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(X, Y,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test_size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0.3,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random_state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1) # 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將數據分成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73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比</a:t>
            </a:r>
          </a:p>
          <a:p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lm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LinearRegression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()</a:t>
            </a:r>
          </a:p>
          <a:p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lm.fit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x_train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y_train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 # 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將資料拿去訓練</a:t>
            </a:r>
          </a:p>
          <a:p>
            <a:br>
              <a:rPr lang="zh-TW" altLang="en-US" b="0" dirty="0">
                <a:effectLst/>
                <a:latin typeface="Adobe Gothic Std B" panose="020B0800000000000000" pitchFamily="34" charset="-128"/>
              </a:rPr>
            </a:b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y_predict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lm.predict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x_test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 # 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北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的資料用訓練出來的模型去預測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BE4133F-4B4E-525C-A91C-CDB11007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0" y="1621822"/>
            <a:ext cx="755437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6575"/>
      </p:ext>
    </p:extLst>
  </p:cSld>
  <p:clrMapOvr>
    <a:masterClrMapping/>
  </p:clrMapOvr>
</p:sld>
</file>

<file path=ppt/theme/theme1.xml><?xml version="1.0" encoding="utf-8"?>
<a:theme xmlns:a="http://schemas.openxmlformats.org/drawingml/2006/main" name="4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553</Words>
  <Application>Microsoft Office PowerPoint</Application>
  <PresentationFormat>寬螢幕</PresentationFormat>
  <Paragraphs>107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Adobe Gothic Std B</vt:lpstr>
      <vt:lpstr>맑은 고딕</vt:lpstr>
      <vt:lpstr>標楷體</vt:lpstr>
      <vt:lpstr>야놀자 야체 B</vt:lpstr>
      <vt:lpstr>Arial</vt:lpstr>
      <vt:lpstr>Cooper Black</vt:lpstr>
      <vt:lpstr>42_Office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均苔 林</cp:lastModifiedBy>
  <cp:revision>36</cp:revision>
  <dcterms:created xsi:type="dcterms:W3CDTF">2021-12-15T04:00:03Z</dcterms:created>
  <dcterms:modified xsi:type="dcterms:W3CDTF">2022-05-13T10:08:33Z</dcterms:modified>
</cp:coreProperties>
</file>