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56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0:48:12.8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24575,'524'0'-5123,"-1"0"3645,1047 0 6712,-646 0-5232,-877 0-6828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1:22:16.0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567 201 24575,'-1'-1'0,"1"0"0,0-1 0,0 1 0,0 0 0,-1 0 0,1 0 0,0 0 0,-1 0 0,1 0 0,-1 0 0,1 0 0,-1 0 0,0 0 0,0 0 0,1 0 0,-1 0 0,0 0 0,0 1 0,0-1 0,0 0 0,0 0 0,-2 0 0,-27-11 0,22 10 0,-15-6 0,-59-18 0,1-3 0,-104-54 0,164 68 0,21 15 0,0 0 0,0-1 0,1 1 0,-1 0 0,0 0 0,0 0 0,1-1 0,-1 1 0,0 0 0,1 0 0,-1 0 0,0 0 0,1 0 0,-1-1 0,0 1 0,1 0 0,-1 0 0,0 0 0,1 0 0,-1 0 0,0 0 0,1 0 0,-1 0 0,0 0 0,1 0 0,-1 0 0,0 0 0,1 1 0,-1-1 0,0 0 0,1 0 0,-1 0 0,1 1 0,53 12 0,172 56 0,187 54 0,-320-100 0,-92-23 0,1 1 0,-1-1 0,0 1 0,1-1 0,-1 1 0,0 0 0,0-1 0,0 1 0,0 0 0,1 0 0,-1 0 0,0 0 0,0 0 0,-1 0 0,1 0 0,0 0 0,1 2 0,-2-2 0,0-1 0,0 1 0,0 0 0,1 0 0,-1 0 0,0 0 0,0 0 0,-1-1 0,1 1 0,0 0 0,0 0 0,0 0 0,0-1 0,-1 1 0,1 0 0,0 0 0,-1 0 0,1-1 0,-1 1 0,1 0 0,-1 0 0,-3 3 0,1 0 0,-1-1 0,0 0 0,0 1 0,0-1 0,-1-1 0,1 1 0,-6 2 0,-26 9 0,0-1 0,0-1 0,-41 6 0,-8 2 0,-443 132-1365,433-127-5461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1:22:19.5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882 625 24575,'-3'-2'0,"-1"-1"0,1 1 0,-1 0 0,0 1 0,0-1 0,0 0 0,0 1 0,0 0 0,0 0 0,-9 0 0,0-2 0,-87-12 0,-1 4 0,-139 3 0,223 8 0,0 0 0,0 1 0,0 1 0,0 0 0,0 1 0,1 1 0,0 1 0,0 0 0,0 1 0,0 1 0,1 0 0,0 2 0,1-1 0,-1 2 0,-24 20 0,14-6 0,-34 37 0,58-60 0,0 0 0,0 1 0,0-1 0,0 0 0,0 1 0,0-1 0,0 1 0,0-1 0,1 1 0,-1-1 0,0 1 0,1-1 0,0 1 0,-1 0 0,1-1 0,0 4 0,0-5 0,0 1 0,0 0 0,1-1 0,-1 1 0,0-1 0,1 1 0,-1-1 0,1 1 0,-1 0 0,1-1 0,-1 1 0,1-1 0,-1 0 0,1 1 0,0-1 0,-1 1 0,1-1 0,0 0 0,-1 0 0,1 1 0,0-1 0,-1 0 0,1 0 0,0 0 0,-1 0 0,2 0 0,8 1 0,1-1 0,-1 0 0,1-1 0,12-2 0,-19 2 0,1292-113 0,-1259 115 0,-26 0 0,-1-1 0,0 1 0,1-2 0,-1 1 0,0-1 0,0-1 0,1 0 0,-1 0 0,18-8 0,-27 9 0,0 1 0,0-1 0,0 0 0,0 0 0,0 0 0,0 0 0,-1 1 0,1-1 0,0 0 0,-1-1 0,1 1 0,0 0 0,-1 0 0,1 0 0,-1 0 0,0 0 0,1 0 0,-1-1 0,0 1 0,0 0 0,0 0 0,0 0 0,0-1 0,0 1 0,0 0 0,0 0 0,0 0 0,0-1 0,-1 1 0,1 0 0,-1 0 0,1 0 0,-1 0 0,1 0 0,-1 0 0,1-1 0,-1 2 0,0-1 0,0 0 0,0-1 0,-7-8 0,1 0 0,-1 1 0,-11-10 0,8 8 0,-17-17 0,-1 1 0,-1 2 0,-1 1 0,-61-36 0,-149-62 0,135 72 0,18 9-88,28 14-338,1-3 1,-95-64-1,118 66-6400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11-15T12:08:36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16422 10477 0,'-53'18'156,"-88"35"-140,-36 18 0,-70 87-1,89-34 1,-1-36-1,-70 71 1,158-89 0,-52 1-1,-1 35 1,71-71 0,-17 36-1,-1 34 1,36-69 15,17-1-15,1 0-1,17-17 1,0-1 15,0 36-15,0 18-1,0 105 1,0-123 0,35 212-1,-18-89 1,19-35 0,34 18-1,36 88 1,-35-106 15,35 0-15,105 53-1,-87-53 1,-19-70 0,-52-18-16,53 70 15,35-34 1,53-19-1,18-17 1,-124-53 0,-70 18 327,123 70-311,-18 0-17,-52-70 1,-18 17 0,53 36-1,-71-54 1,18 1-1,0-1 1,0 1 0,35-18-1,53 0 1,-17 0 0,-1 0-1,1 0 1,-36 0 15,-18 0-15,89 35-1,-36-35 1,36 36 0,106-19-1,-54 1 1,36 0-1,89 34 1,-160 1 0,-17-35-1,52 35 1,-87-35 0,17-18-1,35 0 1,195 70 249,-36-35-233,194 1-17,-141-19 1,-88-17 0,88 18-1,-159 17 1,-52-17-1,123-18 1,-142 18 0,1-18-1,70 17 1,-158-17 0,0 0-1,34 0 1,-52 0-1,0 0 17,71 0-17,-19 0 1,54 0 0,35-17-1,-123-1 1,17 18 203,635-35-188,-493 35-16,422 0 1,-246 0 0,-18 0-1,53 17 1,-194 19 0,-53-19-1,53-17 1,-124 18-1,-52-18 17,35 0-17,-36 0 1,1 0 0,52-18-1,18-17 1,0 0-1,-70 17-15,70-17 16,-70-1 0,17 1-1,18-53 1,-18 17 0,71-52-1,17-36 1,-70 71-1,-36 35 17,1 0-17,-53 35 1,35-17 0,17 18-1,18-19 1,0 1-1,89-53 1,-54 17 0,-52 54-1,-1-54 1,-34 53 0,-1 1-1,0-36 1,18 0-1,18 18 1,105-36 15,-88 1-15,1 34 0,-19 19-1,-17-36 1,18 0-1,-1-35 1,-35 17-16,1-17 16,17-53-1,17-71 1,-17 53 0,35 1-1,53-107 1,-35 124-1,-18-18 1,18-53 15,-35 36-15,-1 35 0,-17 18-1,-17 52-15,-1-35 16,18-17-1,-18-36 1,-17 71 0,17-18-1,0-35 1,-35 53 0,0 35-1,0-36 1,0 37-1,0-19 1,0-17 15,0 53-15,0-18 0,-17-18-1,-36 18 1,35 0-1,-88-53 1,71 71 0,-53-35-1,-36-19 1,71 1 0,-17 53-1,-54-89 1,89 71-1,-18 1 17,18-37-17,0 54 1,-18-18 0,-36 0-1,-52 36 1,35-19-1,-70-17 1,123 18 0,-53 0-1,36-53 1,17 52 0,18 1-1,-18-53 1,-36 53-1,1-36 17,-35 1-17,35 34 1,-1-34 0,-52 17-1,35 0 1,18 0-1,-123-18 1,52 36 0,-18 17-1,-175 18 1,122 106 0,1 18-1,0 52 1,52-52-1,54-71 1,-18 17 15,35-35-15,0 18 0,-35 53-1,88-71 1,-70 36-1,34 17 1,19-53-16,-54 18 16,-34 36-1,17-37 1,-18 1 0,106 18-1,-35-36 1,17 1-1,-17-1 17,-36 71-17,54-71 1,-18 35 0,17-17-1,36-53-15,-53 53 16,17 35-1,-70-35 1,70-17-16,-17 17 16,-53 17 265,71-70-281,-124 53 16,-159-35-1,-212-18 1,266 0-1,-1 0 1,123 0 15,107 0-31,-89 0 16,53 0 0,36 0-1,34 0-15,-52 0 16,18-18-1,-19 18 1,1 0 0,18 0-1,34 0 1,1 0-16,-18-18 16,18 18-1,-36-17 1,36 17-1,0 0 1,-36 0 15,54 0-31,-54 0 16,0 0 0,-17 35-1,53-35-15,-71 35 16,-17 1-1,17 17 1,-71 35 0,54-18-1,17-34 1,71-19-16,-89 36 16,54-18-1,-36 1 1,53-19-16,-35 1 15,53 17 1,-71-17 15,88-18-31,-52 53 16,-1-18 0,36-17-1,-53 35 1,70-18-1,-123-70 282,17 35-281,71-36-16,-88-17 16,0-35-1,18 35 1,70 36-16,-18-36 15,-17 17 1,35 19 0,0 17-1,0-35 1,36 17 0,-36 18-1,0-18 1,18 18-1,-18 0 1,35-35-16,-17 35 16,-1-18-1,-34 1 1,52 17-16,-35 0 16,-17-18-1,34 18 1,-16-18-1,-1 18 1,-18-17 0,36 17-1,-36 0-15,-52 17 32,17 36-17,53-35-15,-53 53 16,18-36-1,17 0 1,54-17-16,-71 35 16,52-36-1,19-17 1,-36 18-16,35 0 16,1-18-1,-1 0 1,-17 0 15,-1 0-15,19 0 15,-19 0-15,1 0-1,-18 0 1,18 0-1,17 17 1,1-17-16,-19 0 16,19 0-1,-1 0 1,0 0 0,1 0-1,-18-17 16,-1-1-15,19 18 0,-1 0 15,-17-18-15,17 18-1,-17-35 1,17 35-1,-17 0 1,17 0-16,1 0 16,-54 0-1,36 0 1,17-18-16,0 18 16,-17 0-1,-18 0 1,18 0-1,17 0 1,-35 0 0,36 0 15,-1 0-15,-17 0 15,17 0-16,1 0 1,-1 0-16,0 0 16,1 0 15,-19 0-15,1 0-1,18 0 1,-19 0-1,1 0 1,0 0 0,17 0-1,-17 0 17,17 0-17,-17 0 1,17 0-1,-17 0 1,17 0 0,1 0-1,-1 0 1,0 0 0,1 0-1,-1 0 1,0 0-1,1 0 1,-1 0 0,1 0-1,-1 0 17,18 36-17,-35-36 1,17 0 15,0 0 16,18-18 15,0 0 1</inkml:trace>
  <inkml:trace contextRef="#ctx0" brushRef="#br0" timeOffset="26971.75">16334 13053 0,'0'35'234,"53"-17"-234,35 17 16,-35-17 0,17 17 15,-35-35-31,54 18 15,34-1 1,1 1 0,87-1-1,-87-17 1,-1 0 0,-35 0-16,-17 18 15,35-18 1,-18 0-1,18 18 1,-36-18 0,-17 0-1,71 0 1,-71 0 0,35 0-1,0-18 16,0 18-15,36 0 0,105 0-1,-53 0 1,-123 18 0,335 88-1,-229-54 1,0-16-1,17 17 1,-123-36 0,18 19-1,-36-36 1,0 17 0,36-17-1,-36 0 16,124-53 204,-36 18-220,142-36 1,-71-34 0,0 69-1,-123 1 1,34 0 0,54-36-1,-18 54 1,0 17-1,-17-18 1,-54 0 0,-17 18-1,36 0 1,-19-17 0,36 17-1,53 0 16,-36-18-15,1 18 0,17 0-1,-88 0 1,0 0 0,17 0-1,-17 18 1,18-18-1,-1 17 1,-35-17 0,1 0-1,34 0 1,371 0 234,-300 0-234,-35 0-1,0 0 1,-35 0 15,-19 18-15,54 17-1,-53-17 1,18 17 0,-18-35-1,-36 18-15,36-18 16,-17 0-1,16 0 1,-34 0-16,35 0 16,-18 0-1,18 0 1,-18-18 0,18 1-1,88-36 1,-35 17 15,35 1-15,-52 0-1,-19 35-15,18-36 16,-52 36 0,87-35-1,-52 18 1,17-1-1,159 18 1,-141 18 0,-1 17-1,-34-18 1,-36 1 0,-17 0 30,0-18-14,123 0 233,-88 0-249,88-18 0,70 18-1,-122 0 1,-19 0-1,-35 0 1,-17 18-16,35-1 16,-18 1-1,-17-18 1,35 0 0,-36 18-1,19-18 1,-36 17-16,35-17 31,-17 18-15,-1-18-1,1 0 1,0 0 0,34 0 15,19 0-16,-53-18 1,17 18-16,-17-17 16,-1 17-1,1 0 1,0-18 0,-1 0-1,36 1 1,0 17-1,18-18 17,-54 18-17,18 0 1,1-18 0,-19 18-1,1 0-15,0-17 16,35 17-1,17 0 1,1 0-16,-36 0 16,36 0-1,-19 0 1,-34 0-16,0 0 16,-1 0-1,36 17 16,-35-17 16,0 0-47,-18 18 32,17-18 14,-17 18 126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0:48:13.9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24575,'9'0'0,"7"0"0,15 5 0,10 14 0,30 14 0,29 18 0,12 5 0,13 3 0,2-6 0,-10-6 0,-21-7 0,-23-6 0,-19-9 0,-18-8-8191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0:48:14.7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561 0 24575,'-18'14'0,"-15"12"0,-10 21 0,-3 15 0,-7 15 0,-3 12 0,-1 5 0,1-5 0,9-9 0,-1 0 0,4-5 0,9-10 0,11-17-8191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0:48:17.6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 24575,'0'-1'0,"0"0"0,0 1 0,0-1 0,0 0 0,1 1 0,-1-1 0,0 0 0,1 1 0,-1-1 0,0 0 0,1 1 0,-1-1 0,1 0 0,-1 1 0,1-1 0,-1 1 0,1-1 0,-1 1 0,1-1 0,0 1 0,-1 0 0,1-1 0,-1 1 0,1 0 0,0-1 0,0 1 0,0 0 0,23-5 0,-20 5 0,86-8 0,130 7 0,-103 3 0,56-2 1828,86 0-4452,115 1-1959,-125-1 8597,-227 0-10840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0:48:18.7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1 24575,'0'0'0,"-1"0"0,1 0 0,-1 0 0,1 0 0,-1 0 0,1 0 0,-1 0 0,1 0 0,0 0 0,-1 0 0,1 1 0,-1-1 0,1 0 0,0 0 0,-1 0 0,1 1 0,0-1 0,-1 0 0,1 1 0,0-1 0,-1 0 0,1 1 0,0-1 0,-1 0 0,1 1 0,0-1 0,0 0 0,0 1 0,-1-1 0,1 1 0,0-1 0,0 1 0,0-1 0,0 0 0,0 1 0,0-1 0,0 1 0,0-1 0,0 1 0,0-1 0,0 1 0,0-1 0,0 0 0,0 1 0,0-1 0,1 1 0,-1-1 0,0 0 0,0 1 0,0-1 0,1 1 0,-1-1 0,1 1 0,13 24 0,6-3 0,0 0 0,1-2 0,1 0 0,35 25 0,105 57 0,-115-73 0,200 111 0,-188-111 0,1-3 0,85 25 0,210 78-1365,-300-105-5461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0:48:19.6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333 1 24575,'0'4'0,"0"15"0,0 23 0,0 16 0,-14 13 0,-8 7 0,-5 4 0,-8 6 0,4-4 0,1-2 0,-6 3 0,-3-1 0,6-9 0,4-13 0,7-13 0,7-14-8191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0:48:29.7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0 999 24575,'652'1'-11,"764"-4"-536,232-86-778,-7-103 1108,65-89 156,-931 145-566,93-35 727,-782 153 35,-31 8 504,-1-2-1,0-2 0,84-36 0,-138 50-638,0 0 0,0 0 0,-1 0 0,1 0 0,0 0 0,0 0 0,-1-1 0,1 1 0,0 0 0,0 0 0,0 0 0,-1 0 0,1 0 0,0-1 0,0 1 0,0 0 0,-1 0 0,1 0 0,0-1 0,0 1 0,0 0 0,0 0 0,0-1 0,0 1 0,0 0 0,-1 0 0,1-1 0,0 1 0,0 0 0,0 0 0,0-1 0,0 1 0,0 0 0,0-1 0,0 1 0,0 0 0,0 0 0,1-1 0,-1 1 0,0 0 0,0 0 0,0-1 0,0 1 0,0 0 0,0 0 0,0 0 0,1-1 0,-1 1 0,0 0 0,0 0 0,0 0 0,1-1 0,-1 1 0,0 0 0,0 0 0,0 0 0,1 0 0,-1 0 0,1-1 0,-31-4 0,-361-2 0,261 9 0,-253 0 0,1389-2 0,-976 0 0,0-1 0,0 1 0,0 2 0,0 1 0,44 9 0,-72-11 0,1-1 0,-1 1 0,1 0 0,-1 0 0,0-1 0,1 2 0,-1-1 0,0 0 0,0 0 0,0 1 0,0-1 0,0 1 0,0-1 0,0 1 0,0 0 0,0 0 0,-1 0 0,1 0 0,-1 0 0,0 0 0,2 5 0,-2-4 0,-1 1 0,0 0 0,0-1 0,-1 1 0,1 0 0,-1-1 0,0 1 0,0-1 0,0 1 0,0-1 0,-1 1 0,1-1 0,-1 0 0,0 1 0,-3 3 0,-15 23 0,-1-1 0,-1-1 0,-37 36 0,-90 74 0,113-106 0,-322 270-1365,280-240-5461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0:48:39.3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203 876 24575,'2'-31'0,"2"1"0,1 0 0,2 1 0,0-1 0,2 1 0,17-35 0,-5 6 0,-17 48 0,59-154 0,-52 141 0,1 0 0,1 0 0,0 2 0,29-35 0,-40 55 0,0-1 0,-1 0 0,1 1 0,-1-1 0,1 0 0,-1 0 0,0 0 0,0 0 0,0 0 0,0 0 0,0 0 0,0 0 0,0 0 0,-1-1 0,1 1 0,-1 0 0,0 0 0,0-1 0,0 1 0,0 0 0,0-1 0,0 1 0,-1-5 0,-1 4 0,0 1 0,0-1 0,0 0 0,0 0 0,0 1 0,-1-1 0,1 1 0,-1 0 0,1 0 0,-1 0 0,0 0 0,0 0 0,0 1 0,0-1 0,-4-1 0,-189-78 0,177 74 0,-36-8 0,40 11 0,-1 0 0,1-1 0,0 0 0,-20-11 0,9 2-1365,2 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1:22:12.8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18333 29 24575,'0'-1'0,"-1"0"0,1 1 0,0-1 0,0 0 0,0 1 0,-1-1 0,1 0 0,0 1 0,-1-1 0,1 0 0,0 1 0,-1-1 0,1 0 0,-1 1 0,1-1 0,-1 1 0,1-1 0,-1 1 0,1-1 0,-1 1 0,0 0 0,1-1 0,-1 1 0,0 0 0,1-1 0,-1 1 0,0 0 0,0 0 0,-26-5 0,24 5 0,-386-9 0,248 11 0,-1749 126 0,1085-5 0,-244 27 0,-105-83-4815,518-38 2846,-329 1 4208,6-31 1389,382-1-2711,-3519 2-917,3149 14 0,24 1 0,-2520-17-6784,3438 2 6926,0 0-1,1 0 0,-1 0 1,0 1-1,0 0 0,1 0 1,-1 0-1,1 0 0,-1 1 1,1-1-1,-1 1 0,1 0 1,-6 4-1,7-3 89,0 0-1,1 0 1,-1 0 0,1 1-1,-1-1 1,1 1 0,0-1-1,1 1 1,-1 0 0,1 0-1,-1 0 1,1 0 0,0-1-1,0 2 1,0 7 0,-1 12 18,1 1 0,1-1 0,1 1 1,5 24-1,22 102-453,-20-115 299,20 93-94,42 237 0,-10 362 0,-50 1 0,-17-439 0,-47 312 0,-101 264 0,78-464 0,18 4 0,17 1 0,14 476 0,29-520 0,-1-360 0,0 1 0,0-1 0,0 0 0,1 0 0,-1 0 0,1 1 0,-1-1 0,1 0 0,0 0 0,0 0 0,1 0 0,-1 0 0,0 0 0,1-1 0,0 1 0,0 0 0,2 2 0,0-2 0,0 0 0,1 0 0,-1-1 0,0 0 0,1 1 0,0-2 0,-1 1 0,1 0 0,0-1 0,0 0 0,5 0 0,70 9 0,1-4 0,118-6 0,-127-1 0,3601-9-5500,-2252 12 4216,-286-27 4800,-234 1-1033,249 18-8264,-2 9 4240,786-3 1511,-1234-28-77,-5-25 42,-630 48 64,1314-156 368,-1267 146-329,512-52 7235,-359 45-6927,78 8-49,-57 4-308,-41-20 11,-56 4 0,374 11 0,-404 16 0,-121-1 0,49 7 0,-71-5 0,-1 1 0,0 1 0,1 0 0,-1 1 0,28 14 0,221 121-1365,-225-118-5461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261E3-E373-4D49-8809-65DE3657230E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0265D-BBB6-412C-9C0B-0C25566F0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06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0265D-BBB6-412C-9C0B-0C25566F00A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72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4BC67-1DE8-A76C-3739-C47A1FF8B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347376-3008-853F-00F9-CB722BC8B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70759D-08A8-7BC9-06F4-5672C34A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4DB-05DF-47C9-BE8B-E86EB4283F9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D93CB1-5178-BEA7-78C3-6E6CC6F2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35BC38-78A3-CB85-7E41-B7B1E680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D50A-880B-4250-B0FA-DC974AD37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60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48DD-BC40-29AD-B284-B0887F56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2F4111-97BF-8D6A-6F6B-1AB2B3A61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BA18D2-B2B2-D80E-4952-63BB8C8D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4DB-05DF-47C9-BE8B-E86EB4283F9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411A80-38F5-EF1A-4997-386C627F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2B9620-D657-0546-6FA4-CF142A69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D50A-880B-4250-B0FA-DC974AD37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92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FF63AFE-086C-5797-CCCD-6439943E5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B94718-8B24-36DE-C574-BF7ADB0B6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3D76D2-662A-0BD2-2557-1F557823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4DB-05DF-47C9-BE8B-E86EB4283F9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D490D-C559-82F6-A5DB-92097E91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4344FB-88DF-3E03-06D4-99B92061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D50A-880B-4250-B0FA-DC974AD37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16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95BBB-D8F9-7026-D2FA-AB5AAED4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5EB23E-E9E3-EB1C-8B01-D5F4945DB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3C6E85-0FCA-D13A-29E5-00BECB0D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4DB-05DF-47C9-BE8B-E86EB4283F9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8C657A-D574-83B1-7FF6-07C139F4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7C655A-AB8D-9F2B-2843-CBB65629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D50A-880B-4250-B0FA-DC974AD37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96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88396-A17A-1AED-AF59-35FBCB5F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9FAA1F-BFDF-9D4E-31FF-173DC7B12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293D5B-7A6D-0086-288D-C45F539B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4DB-05DF-47C9-BE8B-E86EB4283F9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270149-E6BE-F2E7-4450-0E440966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E6E1F5-9A5B-6F6E-6371-AF41D259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D50A-880B-4250-B0FA-DC974AD37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78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A9112-976A-4BAA-437D-9D8B1A8E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08D966-34F6-2AB0-F0D0-A86DED17A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67DEB7-0C89-6262-BEC6-2D3A8566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83B1C1-BFF3-1605-544A-F19E03FD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4DB-05DF-47C9-BE8B-E86EB4283F9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31EA07-05B5-B632-E951-F6D2FFD5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24A745-5702-5DB3-EAAC-60058130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D50A-880B-4250-B0FA-DC974AD37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46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6F742-03EE-B8D5-DD33-60A2AC0F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D3771B-7B48-C692-30C8-4154758AB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4353A7-188F-435F-63EF-99F853C47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AD9719-A143-0245-42FA-C2B0EB84B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18B8D58-5E56-ED9E-A257-26F41CF4E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9B0711-4930-C6BB-2D06-72D6F4F7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4DB-05DF-47C9-BE8B-E86EB4283F9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103EC9-FFBB-8DFD-15CC-814A5373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263AEE-BB00-DE36-F0F7-C813E546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D50A-880B-4250-B0FA-DC974AD37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80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376BC-0FBF-7C57-04C9-AE8094FF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04876D-7304-E0FA-6CD3-77C90B54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4DB-05DF-47C9-BE8B-E86EB4283F9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0925F5-20A7-6C70-029A-CFD30CFA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1F6296-5AA6-0D29-56E0-2F17A57F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D50A-880B-4250-B0FA-DC974AD37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99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005FC3-C150-D3AA-BEC7-9F62680C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4DB-05DF-47C9-BE8B-E86EB4283F9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197B1D-6E1C-89DA-1EF8-EE4F854C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3EF1F7-C981-5299-C4A5-845D7056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D50A-880B-4250-B0FA-DC974AD37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1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C7AEB-602A-20F3-FD5A-38DF9354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89B042-6C87-E4A5-FEAD-6669A271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4E2E2A-EDAB-7C51-151D-B538A46B1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BB7429-6223-3FAB-DDA6-6988871A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4DB-05DF-47C9-BE8B-E86EB4283F9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DB016F-31A5-1415-DCD1-C410EF57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601DE5-E9B6-EA17-7379-A57C8505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D50A-880B-4250-B0FA-DC974AD37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0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D5020-B068-F11B-6533-71F487BD8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7047E47-E2DD-5EC6-9490-F5F51E132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3839CA-ABB9-FC3F-06C4-40FF87C1A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3727FA-AD87-A543-E29D-55ED2799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4DB-05DF-47C9-BE8B-E86EB4283F9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67EB2A-782B-9FFD-80ED-525985E6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CDD73E-F8BE-48AD-56A2-33315223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D50A-880B-4250-B0FA-DC974AD37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39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54E1E-2098-3E47-7B11-BE6DC61DC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190193-2330-15F5-6DB7-A92D8F6CE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596221-7472-2AA2-5566-EB21158DD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054DB-05DF-47C9-BE8B-E86EB4283F9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1FAAE8-5E9B-1FC2-8A09-3003B0D63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18096B-D2C1-5B27-CB4D-E40B291B3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CD50A-880B-4250-B0FA-DC974AD37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81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18" Type="http://schemas.openxmlformats.org/officeDocument/2006/relationships/customXml" Target="../ink/ink8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4.xml"/><Relationship Id="rId19" Type="http://schemas.openxmlformats.org/officeDocument/2006/relationships/image" Target="../media/image12.png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0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26A7A-12CA-54F7-96CC-099BC377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116" y="1967682"/>
            <a:ext cx="4516224" cy="2651452"/>
          </a:xfrm>
        </p:spPr>
        <p:txBody>
          <a:bodyPr>
            <a:normAutofit fontScale="90000"/>
          </a:bodyPr>
          <a:lstStyle/>
          <a:p>
            <a:r>
              <a:rPr lang="ru-RU" sz="15300" dirty="0">
                <a:solidFill>
                  <a:schemeClr val="bg1">
                    <a:lumMod val="50000"/>
                  </a:schemeClr>
                </a:solidFill>
                <a:latin typeface="Bahnschrift Condensed" panose="020B0502040204020203" pitchFamily="34" charset="0"/>
              </a:rPr>
              <a:t>7</a:t>
            </a:r>
            <a:r>
              <a:rPr lang="ru-RU" sz="153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емь</a:t>
            </a:r>
            <a:r>
              <a:rPr lang="ru-RU" dirty="0">
                <a:latin typeface="Bahnschrift Condensed" panose="020B0502040204020203" pitchFamily="34" charset="0"/>
              </a:rPr>
              <a:t> секретов управления лояльностью клиента на высококонкурентных рынках.</a:t>
            </a:r>
            <a:br>
              <a:rPr lang="ru-RU" dirty="0">
                <a:latin typeface="Bahnschrift Condensed" panose="020B0502040204020203" pitchFamily="34" charset="0"/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Bahnschrift Condensed" panose="020B0502040204020203" pitchFamily="34" charset="0"/>
              </a:rPr>
              <a:t>На примере фармацевтического рынка.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001298-652F-C055-1879-0EC0C2D86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292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7091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7465EC5-B9E1-CD57-C002-8E87A1ACD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67" y="165353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Чем полезна «ментальная карта» врача? Такая визуализация позволяет медицинскому представителю:</a:t>
            </a:r>
          </a:p>
          <a:p>
            <a:pPr marL="0" indent="0">
              <a:buNone/>
            </a:pPr>
            <a:r>
              <a:rPr lang="ru-RU" dirty="0">
                <a:latin typeface="Bahnschrift Condensed" panose="020B0502040204020203" pitchFamily="34" charset="0"/>
              </a:rPr>
              <a:t>1. понимать, к каким группам пациентов в практике конкретного врача привязаны те или иные конкуренты;</a:t>
            </a:r>
          </a:p>
          <a:p>
            <a:pPr marL="0" indent="0">
              <a:buNone/>
            </a:pPr>
            <a:r>
              <a:rPr lang="ru-RU" dirty="0">
                <a:latin typeface="Bahnschrift Condensed" panose="020B0502040204020203" pitchFamily="34" charset="0"/>
              </a:rPr>
              <a:t>2. понимать потенциал каждой ниши и группы пациентов;</a:t>
            </a:r>
          </a:p>
          <a:p>
            <a:pPr marL="0" indent="0">
              <a:buNone/>
            </a:pPr>
            <a:r>
              <a:rPr lang="ru-RU" dirty="0">
                <a:latin typeface="Bahnschrift Condensed" panose="020B0502040204020203" pitchFamily="34" charset="0"/>
              </a:rPr>
              <a:t>3. понимать, в какой последовательности занимать сегменты практики врача;</a:t>
            </a:r>
            <a:endParaRPr lang="en-US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r>
              <a:rPr lang="ru-RU" dirty="0">
                <a:latin typeface="Bahnschrift Condensed" panose="020B0502040204020203" pitchFamily="34" charset="0"/>
              </a:rPr>
              <a:t>4. понимать и принимать маркетинговую стратегию;</a:t>
            </a:r>
          </a:p>
          <a:p>
            <a:pPr marL="0" indent="0">
              <a:buNone/>
            </a:pPr>
            <a:r>
              <a:rPr lang="ru-RU" dirty="0">
                <a:latin typeface="Bahnschrift Condensed" panose="020B0502040204020203" pitchFamily="34" charset="0"/>
              </a:rPr>
              <a:t>5. более грамотно, понятно, комфортно/безопасно для врача представлять преимущества своего препарата.</a:t>
            </a:r>
          </a:p>
        </p:txBody>
      </p:sp>
      <p:pic>
        <p:nvPicPr>
          <p:cNvPr id="5" name="Рисунок 4" descr="Круговая диаграмма">
            <a:extLst>
              <a:ext uri="{FF2B5EF4-FFF2-40B4-BE49-F238E27FC236}">
                <a16:creationId xmlns:a16="http://schemas.microsoft.com/office/drawing/2014/main" id="{B4B98881-A246-AD73-F936-FCFCF0F6B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1567" y="520751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7ACC0F-9858-3CAD-9120-D278EB1BAFEF}"/>
              </a:ext>
            </a:extLst>
          </p:cNvPr>
          <p:cNvSpPr txBox="1"/>
          <p:nvPr/>
        </p:nvSpPr>
        <p:spPr>
          <a:xfrm>
            <a:off x="788947" y="-208512"/>
            <a:ext cx="80342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3DD19-5076-B8D6-BA36-95CAB1961676}"/>
              </a:ext>
            </a:extLst>
          </p:cNvPr>
          <p:cNvSpPr txBox="1"/>
          <p:nvPr/>
        </p:nvSpPr>
        <p:spPr>
          <a:xfrm>
            <a:off x="1410433" y="-82161"/>
            <a:ext cx="15456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dirty="0">
                <a:latin typeface="Bahnschrift Condensed" panose="020B0502040204020203" pitchFamily="34" charset="0"/>
              </a:rPr>
              <a:t>ЧЕМ</a:t>
            </a:r>
            <a:endParaRPr lang="ru-RU" sz="6000" dirty="0">
              <a:latin typeface="Bahnschrift 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00BAD6-D944-F654-6E7B-12383E9B8B6D}"/>
              </a:ext>
            </a:extLst>
          </p:cNvPr>
          <p:cNvSpPr txBox="1"/>
          <p:nvPr/>
        </p:nvSpPr>
        <p:spPr>
          <a:xfrm>
            <a:off x="1410433" y="890169"/>
            <a:ext cx="1628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Bahnschrift Condensed" panose="020B0502040204020203" pitchFamily="34" charset="0"/>
              </a:rPr>
              <a:t>ПОЛЬЗА</a:t>
            </a:r>
            <a:r>
              <a:rPr lang="ru-RU" sz="3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!?</a:t>
            </a:r>
          </a:p>
        </p:txBody>
      </p:sp>
    </p:spTree>
    <p:extLst>
      <p:ext uri="{BB962C8B-B14F-4D97-AF65-F5344CB8AC3E}">
        <p14:creationId xmlns:p14="http://schemas.microsoft.com/office/powerpoint/2010/main" val="13102701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592740A-9231-7677-48E4-DD5C7FAB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Почему это более понятно для врача — возникает образ конкретного пациента. Почему это более комфортно и безопасно для него — у врача меньше сопротивления, потому что мы не посягаем на всю его практику и не предлагаем ему заменить весь препарат, который врач может использовать в разных сегментах практики, на препарат нашей компании.</a:t>
            </a:r>
            <a:endParaRPr lang="en-US" dirty="0">
              <a:latin typeface="Bahnschrift Condensed" panose="020B0502040204020203" pitchFamily="34" charset="0"/>
            </a:endParaRPr>
          </a:p>
          <a:p>
            <a:r>
              <a:rPr lang="ru-RU" dirty="0">
                <a:latin typeface="Bahnschrift Condensed" panose="020B0502040204020203" pitchFamily="34" charset="0"/>
              </a:rPr>
              <a:t>Медицинским представителям при широком позиционировании нашего препарата приходится преодолевать сильное сопротивление врачей и их стереотипов, снижающих позитивное восприятие нашего препарата.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C4192-ACC9-8EEB-7020-8273024DC9B7}"/>
              </a:ext>
            </a:extLst>
          </p:cNvPr>
          <p:cNvSpPr txBox="1"/>
          <p:nvPr/>
        </p:nvSpPr>
        <p:spPr>
          <a:xfrm>
            <a:off x="788947" y="-208512"/>
            <a:ext cx="80342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60A94-F3B1-5C17-3068-EA914A310440}"/>
              </a:ext>
            </a:extLst>
          </p:cNvPr>
          <p:cNvSpPr txBox="1"/>
          <p:nvPr/>
        </p:nvSpPr>
        <p:spPr>
          <a:xfrm>
            <a:off x="1410433" y="-82161"/>
            <a:ext cx="15456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dirty="0">
                <a:latin typeface="Bahnschrift Condensed" panose="020B0502040204020203" pitchFamily="34" charset="0"/>
              </a:rPr>
              <a:t>ЧЕМ</a:t>
            </a:r>
            <a:endParaRPr lang="ru-RU" sz="6000" dirty="0">
              <a:latin typeface="Bahnschrift 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86077E-11DB-414F-7D8E-AB1C648FD259}"/>
              </a:ext>
            </a:extLst>
          </p:cNvPr>
          <p:cNvSpPr txBox="1"/>
          <p:nvPr/>
        </p:nvSpPr>
        <p:spPr>
          <a:xfrm>
            <a:off x="1410433" y="890169"/>
            <a:ext cx="1628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Bahnschrift Condensed" panose="020B0502040204020203" pitchFamily="34" charset="0"/>
              </a:rPr>
              <a:t>ПОЛЬЗА</a:t>
            </a:r>
            <a:r>
              <a:rPr lang="ru-RU" sz="3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!?</a:t>
            </a:r>
          </a:p>
        </p:txBody>
      </p:sp>
      <p:pic>
        <p:nvPicPr>
          <p:cNvPr id="7" name="Рисунок 6" descr="Круговая диаграмма">
            <a:extLst>
              <a:ext uri="{FF2B5EF4-FFF2-40B4-BE49-F238E27FC236}">
                <a16:creationId xmlns:a16="http://schemas.microsoft.com/office/drawing/2014/main" id="{09F1C67D-BFFE-F348-6DC2-B4C28AB25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1567" y="52075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6688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9DAED-15C5-8512-F1DD-F47C1ADD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Процесс формирования лояльности к ЛС у врача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E50E1B-D3C8-190C-8172-B109F933B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185" y="1981232"/>
            <a:ext cx="9038580" cy="451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6842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9E7B4-FA04-4C36-E124-716C013F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latin typeface="Bahnschrift Condensed" panose="020B0502040204020203" pitchFamily="34" charset="0"/>
              </a:rPr>
              <a:t>(Э – Б) – (УП –УВ) – (ДА – ДЦ)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4B0E4A-62B1-8801-E2F9-F927178EF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Чтобы стать уверенным пользователем препарата, врач должен убедиться в первую очередь в его </a:t>
            </a:r>
            <a:r>
              <a:rPr lang="ru-RU" dirty="0">
                <a:highlight>
                  <a:srgbClr val="FFFF00"/>
                </a:highlight>
                <a:latin typeface="Bahnschrift Condensed" panose="020B0502040204020203" pitchFamily="34" charset="0"/>
              </a:rPr>
              <a:t>эффективности</a:t>
            </a:r>
            <a:r>
              <a:rPr lang="ru-RU" dirty="0">
                <a:latin typeface="Bahnschrift Condensed" panose="020B0502040204020203" pitchFamily="34" charset="0"/>
              </a:rPr>
              <a:t>, а также в том, насколько препарат </a:t>
            </a:r>
            <a:r>
              <a:rPr lang="ru-RU" dirty="0">
                <a:highlight>
                  <a:srgbClr val="FFFF00"/>
                </a:highlight>
                <a:latin typeface="Bahnschrift Condensed" panose="020B0502040204020203" pitchFamily="34" charset="0"/>
              </a:rPr>
              <a:t>безопасен</a:t>
            </a:r>
            <a:r>
              <a:rPr lang="ru-RU" dirty="0">
                <a:latin typeface="Bahnschrift Condensed" panose="020B0502040204020203" pitchFamily="34" charset="0"/>
              </a:rPr>
              <a:t>. Кроме того, его интересует </a:t>
            </a:r>
            <a:r>
              <a:rPr lang="ru-RU" dirty="0">
                <a:highlight>
                  <a:srgbClr val="FFFF00"/>
                </a:highlight>
                <a:latin typeface="Bahnschrift Condensed" panose="020B0502040204020203" pitchFamily="34" charset="0"/>
              </a:rPr>
              <a:t>удобство не только для пациента, но и для себя </a:t>
            </a:r>
            <a:r>
              <a:rPr lang="ru-RU" dirty="0">
                <a:latin typeface="Bahnschrift Condensed" panose="020B0502040204020203" pitchFamily="34" charset="0"/>
              </a:rPr>
              <a:t>(не нужно долго объяснять сложную схему, выяснять анамнез по сопутствующим заболеваниям), </a:t>
            </a:r>
            <a:r>
              <a:rPr lang="ru-RU" dirty="0">
                <a:highlight>
                  <a:srgbClr val="FFFF00"/>
                </a:highlight>
                <a:latin typeface="Bahnschrift Condensed" panose="020B0502040204020203" pitchFamily="34" charset="0"/>
              </a:rPr>
              <a:t>доступность в аптеках и доступность по цене</a:t>
            </a:r>
            <a:r>
              <a:rPr lang="ru-RU" dirty="0">
                <a:latin typeface="Bahnschrift Condensed" panose="020B0502040204020203" pitchFamily="34" charset="0"/>
              </a:rPr>
              <a:t>. Понятно, что чтобы все это проверить и доверять препарату, врачу нужно определенное время.  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«Ментальная карта» при использовании на уровне представителя компании может и должна стать важным инструментом понимания мышления врача и, следовательно, способом, улучшающим коммуникацию с ним. Она является абсолютно необходимым условием для целенаправленного/системного (в отличие от спонтанного/бессистемного) развития лояльности врача продвигаемому препарату.</a:t>
            </a:r>
          </a:p>
        </p:txBody>
      </p:sp>
    </p:spTree>
    <p:extLst>
      <p:ext uri="{BB962C8B-B14F-4D97-AF65-F5344CB8AC3E}">
        <p14:creationId xmlns:p14="http://schemas.microsoft.com/office/powerpoint/2010/main" val="263254156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164D5-C4A2-2C0B-F4F7-E01D6249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Light Condensed" panose="020B0502040204020203" pitchFamily="34" charset="0"/>
              </a:rPr>
              <a:t>Проблема, которую нужно обойти МП!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70E14F-B881-305B-C192-BB1B0C54A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Если в коммуникации с врачом не звучит «портрет пациента» / </a:t>
            </a:r>
            <a:r>
              <a:rPr lang="ru-RU" dirty="0" err="1">
                <a:latin typeface="Bahnschrift Condensed" panose="020B0502040204020203" pitchFamily="34" charset="0"/>
              </a:rPr>
              <a:t>пациентская</a:t>
            </a:r>
            <a:r>
              <a:rPr lang="ru-RU" dirty="0">
                <a:latin typeface="Bahnschrift Condensed" panose="020B0502040204020203" pitchFamily="34" charset="0"/>
              </a:rPr>
              <a:t> группа, то доктору сложно в хаосе предоставляемой множеством компаний похожей информации найти новому препарату достойное место в своей практике. Кроме того, как мы уже говорили, у врача возникает опасение, что ему нужно заменить один препарат другим у всех пациентов с данной нозологией или стадией болезни. Это вызывает осознанное или неосознанное сопротивление врача</a:t>
            </a:r>
          </a:p>
        </p:txBody>
      </p:sp>
    </p:spTree>
    <p:extLst>
      <p:ext uri="{BB962C8B-B14F-4D97-AF65-F5344CB8AC3E}">
        <p14:creationId xmlns:p14="http://schemas.microsoft.com/office/powerpoint/2010/main" val="1625825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CC259-9DE5-9A7D-139E-AD84C883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atin typeface="Bahnschrift Condensed" panose="020B0502040204020203" pitchFamily="34" charset="0"/>
              </a:rPr>
              <a:t>Визиты без и с </a:t>
            </a:r>
            <a:r>
              <a:rPr lang="ru-RU" sz="4800" dirty="0" err="1">
                <a:latin typeface="Bahnschrift Condensed" panose="020B0502040204020203" pitchFamily="34" charset="0"/>
              </a:rPr>
              <a:t>позицонированием</a:t>
            </a:r>
            <a:r>
              <a:rPr lang="ru-RU" sz="4800" dirty="0">
                <a:latin typeface="Bahnschrift Condensed" panose="020B0502040204020203" pitchFamily="34" charset="0"/>
              </a:rPr>
              <a:t> ЛС к портрету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9D9E943-2F06-CE44-8421-B8923D1249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521" y="1501565"/>
            <a:ext cx="7843100" cy="346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D53F6E-5AAF-A42A-E3FE-0F77D9BD8B8D}"/>
              </a:ext>
            </a:extLst>
          </p:cNvPr>
          <p:cNvSpPr txBox="1"/>
          <p:nvPr/>
        </p:nvSpPr>
        <p:spPr>
          <a:xfrm>
            <a:off x="1175208" y="5194169"/>
            <a:ext cx="9992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Condensed" panose="020B0502040204020203" pitchFamily="34" charset="0"/>
              </a:rPr>
              <a:t>Позиционирование препарата для конкретной группы / портрета пациента, связанного с определенным препаратом-конкурентом, снижает сопротивление доктора и увеличивает вероятность использования врачом нового препарата.</a:t>
            </a:r>
          </a:p>
        </p:txBody>
      </p:sp>
    </p:spTree>
    <p:extLst>
      <p:ext uri="{BB962C8B-B14F-4D97-AF65-F5344CB8AC3E}">
        <p14:creationId xmlns:p14="http://schemas.microsoft.com/office/powerpoint/2010/main" val="146298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7365C-D122-F25C-49F6-6ED9FEBA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Еще одна проблема для врача?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64552E-50A7-1B11-0D73-42CEC180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8" y="138256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В связке «портрет пациента — конкурент» есть еще один важный элемент позиционирования препарата — это наличие т. н. «медицинской проблемы». Что такое «медицинская проблема» — это определенная сложность в лечении определенной группы пациентов для врача. Например, 3-кратный прием препарата снижает приверженность пациентов к нему на 25—30%. Пациенты или пропускают прием, или не доводят курс лечения до конца, что ведет к снижению эффективности, повторным визитам, жалобам пациентов, что, в свою очередь, отнимает у врача время, энергию и даже может снижать показатели его работы. Как медицинскому представителю правильно определять, формулировать и коммуницировать медицинскую проблему для врача</a:t>
            </a:r>
          </a:p>
        </p:txBody>
      </p:sp>
      <p:pic>
        <p:nvPicPr>
          <p:cNvPr id="5" name="Рисунок 4" descr="Шприц">
            <a:extLst>
              <a:ext uri="{FF2B5EF4-FFF2-40B4-BE49-F238E27FC236}">
                <a16:creationId xmlns:a16="http://schemas.microsoft.com/office/drawing/2014/main" id="{364DA325-78CD-9306-3997-21E51DC6F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3480" y="1928656"/>
            <a:ext cx="914400" cy="914400"/>
          </a:xfrm>
          <a:prstGeom prst="rect">
            <a:avLst/>
          </a:prstGeom>
        </p:spPr>
      </p:pic>
      <p:pic>
        <p:nvPicPr>
          <p:cNvPr id="7" name="Рисунок 6" descr="Пульсация сердца">
            <a:extLst>
              <a:ext uri="{FF2B5EF4-FFF2-40B4-BE49-F238E27FC236}">
                <a16:creationId xmlns:a16="http://schemas.microsoft.com/office/drawing/2014/main" id="{D61DC232-90FD-6E81-2DBE-2A8E12A13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76270" y="687397"/>
            <a:ext cx="914400" cy="914400"/>
          </a:xfrm>
          <a:prstGeom prst="rect">
            <a:avLst/>
          </a:prstGeom>
        </p:spPr>
      </p:pic>
      <p:pic>
        <p:nvPicPr>
          <p:cNvPr id="9" name="Рисунок 8" descr="Сердце с пульсом">
            <a:extLst>
              <a:ext uri="{FF2B5EF4-FFF2-40B4-BE49-F238E27FC236}">
                <a16:creationId xmlns:a16="http://schemas.microsoft.com/office/drawing/2014/main" id="{CBF71F0C-3D68-28D1-32CD-6C7C1BD571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28" y="2109300"/>
            <a:ext cx="914400" cy="914400"/>
          </a:xfrm>
          <a:prstGeom prst="rect">
            <a:avLst/>
          </a:prstGeom>
        </p:spPr>
      </p:pic>
      <p:pic>
        <p:nvPicPr>
          <p:cNvPr id="11" name="Рисунок 10" descr="Мозг в голове">
            <a:extLst>
              <a:ext uri="{FF2B5EF4-FFF2-40B4-BE49-F238E27FC236}">
                <a16:creationId xmlns:a16="http://schemas.microsoft.com/office/drawing/2014/main" id="{212F350D-2E32-B30A-FACA-966BE6F155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36103" y="5475435"/>
            <a:ext cx="914400" cy="914400"/>
          </a:xfrm>
          <a:prstGeom prst="rect">
            <a:avLst/>
          </a:prstGeom>
        </p:spPr>
      </p:pic>
      <p:pic>
        <p:nvPicPr>
          <p:cNvPr id="13" name="Рисунок 12" descr="Скорая помощь">
            <a:extLst>
              <a:ext uri="{FF2B5EF4-FFF2-40B4-BE49-F238E27FC236}">
                <a16:creationId xmlns:a16="http://schemas.microsoft.com/office/drawing/2014/main" id="{38CAA149-BAC6-72A8-AFE1-7CD4784C48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19070" y="48915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2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B89-BDFB-C48C-7BA8-74DE611E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666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Целесообразный вопрос!?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81670-BB58-5747-A9CD-AAA9D63C1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32" y="1123550"/>
            <a:ext cx="10515600" cy="1690573"/>
          </a:xfrm>
        </p:spPr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У представителей, работающих с врачами, этот инструмент вызывает огромный интерес, но одновременно — опасения и тревогу. «Как нам понять „ментальную карту“ врача, если на визит врач дает 5—7 минут, а еще врач не любит, когда ему задают много вопросов?» </a:t>
            </a:r>
          </a:p>
        </p:txBody>
      </p:sp>
      <p:pic>
        <p:nvPicPr>
          <p:cNvPr id="4098" name="Picture 2" descr="медицинский представитель, который задался вопросом, на белом фоне">
            <a:extLst>
              <a:ext uri="{FF2B5EF4-FFF2-40B4-BE49-F238E27FC236}">
                <a16:creationId xmlns:a16="http://schemas.microsoft.com/office/drawing/2014/main" id="{30091900-8D17-A8BD-B7F4-4CEB33671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216" y="2281806"/>
            <a:ext cx="4565981" cy="456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E02047-903E-6CC1-62F3-18280DD204D7}"/>
              </a:ext>
            </a:extLst>
          </p:cNvPr>
          <p:cNvSpPr txBox="1"/>
          <p:nvPr/>
        </p:nvSpPr>
        <p:spPr>
          <a:xfrm>
            <a:off x="1803633" y="3926048"/>
            <a:ext cx="443102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>
                <a:solidFill>
                  <a:srgbClr val="1D95A5"/>
                </a:solidFill>
                <a:latin typeface="Bahnschrift Condensed" panose="020B0502040204020203" pitchFamily="34" charset="0"/>
              </a:rPr>
              <a:t>А сколько у вас пациентов в день!?</a:t>
            </a:r>
          </a:p>
          <a:p>
            <a:r>
              <a:rPr lang="ru-RU" sz="2800" i="1" dirty="0">
                <a:solidFill>
                  <a:srgbClr val="1D95A5"/>
                </a:solidFill>
                <a:latin typeface="Bahnschrift Condensed" panose="020B0502040204020203" pitchFamily="34" charset="0"/>
              </a:rPr>
              <a:t>А какие лекарства вы пишете?</a:t>
            </a:r>
            <a:br>
              <a:rPr lang="ru-RU" sz="2800" i="1" dirty="0">
                <a:solidFill>
                  <a:srgbClr val="1D95A5"/>
                </a:solidFill>
                <a:latin typeface="Bahnschrift Condensed" panose="020B0502040204020203" pitchFamily="34" charset="0"/>
              </a:rPr>
            </a:br>
            <a:r>
              <a:rPr lang="ru-RU" sz="2800" i="1" dirty="0">
                <a:solidFill>
                  <a:srgbClr val="1D95A5"/>
                </a:solidFill>
                <a:latin typeface="Bahnschrift Condensed" panose="020B0502040204020203" pitchFamily="34" charset="0"/>
              </a:rPr>
              <a:t>А чем они лучше, как думаете?</a:t>
            </a:r>
            <a:br>
              <a:rPr lang="ru-RU" sz="2800" i="1" dirty="0">
                <a:solidFill>
                  <a:srgbClr val="1D95A5"/>
                </a:solidFill>
                <a:latin typeface="Bahnschrift Condensed" panose="020B0502040204020203" pitchFamily="34" charset="0"/>
              </a:rPr>
            </a:br>
            <a:r>
              <a:rPr lang="ru-RU" sz="2800" i="1" dirty="0">
                <a:solidFill>
                  <a:srgbClr val="1D95A5"/>
                </a:solidFill>
                <a:latin typeface="Bahnschrift Condensed" panose="020B0502040204020203" pitchFamily="34" charset="0"/>
              </a:rPr>
              <a:t>А можете писать моё лекарство!?</a:t>
            </a:r>
            <a:br>
              <a:rPr lang="ru-RU" sz="2800" i="1" dirty="0">
                <a:solidFill>
                  <a:srgbClr val="1D95A5"/>
                </a:solidFill>
                <a:latin typeface="Bahnschrift Condensed" panose="020B0502040204020203" pitchFamily="34" charset="0"/>
              </a:rPr>
            </a:br>
            <a:r>
              <a:rPr lang="ru-RU" sz="2800" i="1" dirty="0">
                <a:solidFill>
                  <a:srgbClr val="1D95A5"/>
                </a:solidFill>
                <a:latin typeface="Bahnschrift Condensed" panose="020B0502040204020203" pitchFamily="34" charset="0"/>
              </a:rPr>
              <a:t>А можно? А сколько? А когда?</a:t>
            </a:r>
            <a:br>
              <a:rPr lang="ru-RU" sz="2800" i="1" dirty="0">
                <a:solidFill>
                  <a:srgbClr val="1D95A5"/>
                </a:solidFill>
                <a:latin typeface="Bahnschrift Condensed" panose="020B0502040204020203" pitchFamily="34" charset="0"/>
              </a:rPr>
            </a:br>
            <a:r>
              <a:rPr lang="ru-RU" sz="2800" i="1" dirty="0">
                <a:solidFill>
                  <a:srgbClr val="1D95A5"/>
                </a:solidFill>
                <a:latin typeface="Bahnschrift Condensed" panose="020B0502040204020203" pitchFamily="34" charset="0"/>
              </a:rPr>
              <a:t>А куда?! А почему!?</a:t>
            </a:r>
          </a:p>
        </p:txBody>
      </p:sp>
    </p:spTree>
    <p:extLst>
      <p:ext uri="{BB962C8B-B14F-4D97-AF65-F5344CB8AC3E}">
        <p14:creationId xmlns:p14="http://schemas.microsoft.com/office/powerpoint/2010/main" val="3856154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FE9C4-4E6A-8948-8B3B-6A58ECA8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Порядок определения «ментальной карты».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2CA26B-7FDD-FBCD-7110-902441B5E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highlight>
                  <a:srgbClr val="FFFF00"/>
                </a:highlight>
                <a:latin typeface="Bahnschrift Condensed" panose="020B0502040204020203" pitchFamily="34" charset="0"/>
              </a:rPr>
              <a:t>1</a:t>
            </a:r>
            <a:r>
              <a:rPr lang="ru-RU" dirty="0">
                <a:latin typeface="Bahnschrift Condensed" panose="020B0502040204020203" pitchFamily="34" charset="0"/>
              </a:rPr>
              <a:t>. Определить емкость одной нозологии в целом / емкость одной нозологической ниши и поток пациентов / определенной группы / портрета пациентов.</a:t>
            </a:r>
          </a:p>
          <a:p>
            <a:r>
              <a:rPr lang="ru-RU" dirty="0">
                <a:highlight>
                  <a:srgbClr val="00FF00"/>
                </a:highlight>
                <a:latin typeface="Bahnschrift Condensed" panose="020B0502040204020203" pitchFamily="34" charset="0"/>
              </a:rPr>
              <a:t>2</a:t>
            </a:r>
            <a:r>
              <a:rPr lang="ru-RU" dirty="0">
                <a:latin typeface="Bahnschrift Condensed" panose="020B0502040204020203" pitchFamily="34" charset="0"/>
              </a:rPr>
              <a:t>. Лучше начинать с одной нозологической ниши/сегмента, куда вы планируете позиционировать препарат.</a:t>
            </a:r>
          </a:p>
          <a:p>
            <a:r>
              <a:rPr lang="ru-RU" dirty="0">
                <a:highlight>
                  <a:srgbClr val="00FFFF"/>
                </a:highlight>
                <a:latin typeface="Bahnschrift Condensed" panose="020B0502040204020203" pitchFamily="34" charset="0"/>
              </a:rPr>
              <a:t>3</a:t>
            </a:r>
            <a:r>
              <a:rPr lang="ru-RU" dirty="0">
                <a:latin typeface="Bahnschrift Condensed" panose="020B0502040204020203" pitchFamily="34" charset="0"/>
              </a:rPr>
              <a:t>. Делить изучение ментальной карты врача между визитами, фиксировать результат.</a:t>
            </a:r>
          </a:p>
          <a:p>
            <a:r>
              <a:rPr lang="ru-RU" dirty="0">
                <a:highlight>
                  <a:srgbClr val="FF00FF"/>
                </a:highlight>
                <a:latin typeface="Bahnschrift Condensed" panose="020B0502040204020203" pitchFamily="34" charset="0"/>
              </a:rPr>
              <a:t>4</a:t>
            </a:r>
            <a:r>
              <a:rPr lang="ru-RU" dirty="0">
                <a:latin typeface="Bahnschrift Condensed" panose="020B0502040204020203" pitchFamily="34" charset="0"/>
              </a:rPr>
              <a:t>. Готовить специальные вопросы для сегментирования практики конкретного врача для конкретного визита.</a:t>
            </a:r>
          </a:p>
          <a:p>
            <a:r>
              <a:rPr lang="ru-RU" dirty="0">
                <a:highlight>
                  <a:srgbClr val="0000FF"/>
                </a:highlight>
                <a:latin typeface="Bahnschrift Condensed" panose="020B0502040204020203" pitchFamily="34" charset="0"/>
              </a:rPr>
              <a:t>5</a:t>
            </a:r>
            <a:r>
              <a:rPr lang="ru-RU" dirty="0">
                <a:latin typeface="Bahnschrift Condensed" panose="020B0502040204020203" pitchFamily="34" charset="0"/>
              </a:rPr>
              <a:t>. Формировать и дополнять по мере развития лояльности врача графическое изображение его «ментальной карты».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55C42-0BEB-AC26-904D-E2C55172FB53}"/>
              </a:ext>
            </a:extLst>
          </p:cNvPr>
          <p:cNvSpPr txBox="1"/>
          <p:nvPr/>
        </p:nvSpPr>
        <p:spPr>
          <a:xfrm>
            <a:off x="1065401" y="5915353"/>
            <a:ext cx="7189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highlight>
                  <a:srgbClr val="FFFF00"/>
                </a:highlight>
                <a:latin typeface="Bahnschrift Condensed" panose="020B0502040204020203" pitchFamily="34" charset="0"/>
              </a:rPr>
              <a:t>1  </a:t>
            </a:r>
            <a:r>
              <a:rPr lang="ru-RU" sz="4000" dirty="0">
                <a:latin typeface="Bahnschrift Condensed" panose="020B0502040204020203" pitchFamily="34" charset="0"/>
              </a:rPr>
              <a:t>–  </a:t>
            </a:r>
            <a:r>
              <a:rPr lang="ru-RU" sz="4000" dirty="0">
                <a:highlight>
                  <a:srgbClr val="00FF00"/>
                </a:highlight>
                <a:latin typeface="Bahnschrift Condensed" panose="020B0502040204020203" pitchFamily="34" charset="0"/>
              </a:rPr>
              <a:t>2 </a:t>
            </a:r>
            <a:r>
              <a:rPr lang="ru-RU" sz="4000" dirty="0">
                <a:latin typeface="Bahnschrift Condensed" panose="020B0502040204020203" pitchFamily="34" charset="0"/>
              </a:rPr>
              <a:t> –  </a:t>
            </a:r>
            <a:r>
              <a:rPr lang="ru-RU" sz="4000" dirty="0">
                <a:highlight>
                  <a:srgbClr val="00FFFF"/>
                </a:highlight>
                <a:latin typeface="Bahnschrift Condensed" panose="020B0502040204020203" pitchFamily="34" charset="0"/>
              </a:rPr>
              <a:t>3 </a:t>
            </a:r>
            <a:r>
              <a:rPr lang="ru-RU" sz="4000" dirty="0">
                <a:latin typeface="Bahnschrift Condensed" panose="020B0502040204020203" pitchFamily="34" charset="0"/>
              </a:rPr>
              <a:t> –  </a:t>
            </a:r>
            <a:r>
              <a:rPr lang="ru-RU" sz="4000" dirty="0">
                <a:highlight>
                  <a:srgbClr val="FF00FF"/>
                </a:highlight>
                <a:latin typeface="Bahnschrift Condensed" panose="020B0502040204020203" pitchFamily="34" charset="0"/>
              </a:rPr>
              <a:t>4 </a:t>
            </a:r>
            <a:r>
              <a:rPr lang="ru-RU" sz="4000" dirty="0">
                <a:latin typeface="Bahnschrift Condensed" panose="020B0502040204020203" pitchFamily="34" charset="0"/>
              </a:rPr>
              <a:t> –  </a:t>
            </a:r>
            <a:r>
              <a:rPr lang="ru-RU" sz="4000" dirty="0">
                <a:highlight>
                  <a:srgbClr val="0000FF"/>
                </a:highlight>
                <a:latin typeface="Bahnschrift Condensed" panose="020B0502040204020203" pitchFamily="34" charset="0"/>
              </a:rPr>
              <a:t>5  </a:t>
            </a:r>
            <a:r>
              <a:rPr lang="ru-RU" sz="4000" dirty="0">
                <a:latin typeface="Bahnschrift Condensed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5755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0D1E0-FC67-F8B9-1B69-B3B4301E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Вопросы для определения емкости нозологии</a:t>
            </a:r>
            <a:br>
              <a:rPr lang="ru-RU" dirty="0">
                <a:latin typeface="Bahnschrift Condensed" panose="020B0502040204020203" pitchFamily="34" charset="0"/>
              </a:rPr>
            </a:b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FF0B6E-104C-BBF6-2A75-B6A11E7DC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192" y="1253331"/>
            <a:ext cx="9214607" cy="4351338"/>
          </a:xfrm>
        </p:spPr>
        <p:txBody>
          <a:bodyPr>
            <a:normAutofit/>
          </a:bodyPr>
          <a:lstStyle/>
          <a:p>
            <a:endParaRPr lang="ru-RU" dirty="0">
              <a:latin typeface="Bahnschrift Condensed" panose="020B0502040204020203" pitchFamily="34" charset="0"/>
            </a:endParaRPr>
          </a:p>
          <a:p>
            <a:r>
              <a:rPr lang="ru-RU" dirty="0">
                <a:latin typeface="Bahnschrift Condensed" panose="020B0502040204020203" pitchFamily="34" charset="0"/>
              </a:rPr>
              <a:t>• Какое количество пациентов с СД2 вы принимаете в течение недели/месяца/дня?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• Какая из СД2 или СД1 самая многочисленная у вас на приеме/участке?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• Как правило, число пациентов с СД1 меньше, чем с СД2, у вас тоже?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• Обычно ваши коллеги говорят, что у них на приеме ежедневно бывает от 4 до 7 новых пациентов с СД2. У вас так же?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• Вы говорили, что у вас обычно до 20 пациентов с СД2 в неделю. Ситуация не поменялась?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A35EF-1B32-2977-67F7-E868C3D97A66}"/>
              </a:ext>
            </a:extLst>
          </p:cNvPr>
          <p:cNvSpPr txBox="1"/>
          <p:nvPr/>
        </p:nvSpPr>
        <p:spPr>
          <a:xfrm>
            <a:off x="353289" y="1098958"/>
            <a:ext cx="1370888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4400" dirty="0">
                <a:solidFill>
                  <a:schemeClr val="bg1">
                    <a:lumMod val="50000"/>
                  </a:schemeClr>
                </a:solidFill>
                <a:latin typeface="Bahnschrift Condensed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3494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13362-89B2-6C8C-9C73-023B6C6CD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929" y="2368484"/>
            <a:ext cx="4207498" cy="212103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1 Презентация из общего курса. Глава «Ментальная» карта врача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49CA7F-D5B9-B066-DEE9-648819129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02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292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EDC36-C05C-E320-B151-EBB1E1697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67019-5949-E73D-2355-B1C4588B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73" y="0"/>
            <a:ext cx="11983453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Bahnschrift Condensed" panose="020B0502040204020203" pitchFamily="34" charset="0"/>
              </a:rPr>
              <a:t>Вопросы для определения нозологических ниш и групп пациентов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23DCD6-7C4E-9DE4-4354-19EF77C06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1171" y="1436947"/>
            <a:ext cx="9214607" cy="4710111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>
                <a:latin typeface="Bahnschrift Condensed" panose="020B0502040204020203" pitchFamily="34" charset="0"/>
              </a:rPr>
              <a:t> Как вы для себя делите пациентов в СД2, по степени тяжести или по-другому?</a:t>
            </a:r>
          </a:p>
          <a:p>
            <a:r>
              <a:rPr lang="ru-RU" sz="2000" dirty="0">
                <a:latin typeface="Bahnschrift Condensed" panose="020B0502040204020203" pitchFamily="34" charset="0"/>
              </a:rPr>
              <a:t>• Какое примерно соотношение пациентов по степени тяжести с СД2?</a:t>
            </a:r>
          </a:p>
          <a:p>
            <a:r>
              <a:rPr lang="ru-RU" sz="2000" dirty="0">
                <a:latin typeface="Bahnschrift Condensed" panose="020B0502040204020203" pitchFamily="34" charset="0"/>
              </a:rPr>
              <a:t>• Какие стадии СД2 чаще встречаете в вашей практике?</a:t>
            </a:r>
          </a:p>
          <a:p>
            <a:r>
              <a:rPr lang="ru-RU" sz="2000" dirty="0">
                <a:latin typeface="Bahnschrift Condensed" panose="020B0502040204020203" pitchFamily="34" charset="0"/>
              </a:rPr>
              <a:t>• Какие группы пациентов вы выделяете для себя в СД2?</a:t>
            </a:r>
          </a:p>
          <a:p>
            <a:r>
              <a:rPr lang="ru-RU" sz="2000" dirty="0">
                <a:latin typeface="Bahnschrift Condensed" panose="020B0502040204020203" pitchFamily="34" charset="0"/>
              </a:rPr>
              <a:t>• Какой возрастной состав группа пациентов с СД2?</a:t>
            </a:r>
          </a:p>
          <a:p>
            <a:r>
              <a:rPr lang="ru-RU" sz="2000" dirty="0">
                <a:latin typeface="Bahnschrift Condensed" panose="020B0502040204020203" pitchFamily="34" charset="0"/>
              </a:rPr>
              <a:t>• С кем из пациентов вы испытываете сложности? Почему?</a:t>
            </a:r>
          </a:p>
          <a:p>
            <a:r>
              <a:rPr lang="ru-RU" sz="2000" dirty="0">
                <a:latin typeface="Bahnschrift Condensed" panose="020B0502040204020203" pitchFamily="34" charset="0"/>
              </a:rPr>
              <a:t>• Сколько в данной группе работающих/лежачих пациентов?</a:t>
            </a:r>
          </a:p>
          <a:p>
            <a:r>
              <a:rPr lang="ru-RU" sz="2000" dirty="0">
                <a:latin typeface="Bahnschrift Condensed" panose="020B0502040204020203" pitchFamily="34" charset="0"/>
              </a:rPr>
              <a:t>• С какой группой пациентов в СД2: средние или тяжелые — вы испытываете наибольшую нагрузку?</a:t>
            </a:r>
          </a:p>
          <a:p>
            <a:r>
              <a:rPr lang="ru-RU" sz="2000" dirty="0">
                <a:latin typeface="Bahnschrift Condensed" panose="020B0502040204020203" pitchFamily="34" charset="0"/>
              </a:rPr>
              <a:t>• С какими пациентами вам приходится проявлять особую осторожность?</a:t>
            </a:r>
          </a:p>
          <a:p>
            <a:r>
              <a:rPr lang="ru-RU" sz="2000" dirty="0">
                <a:latin typeface="Bahnschrift Condensed" panose="020B0502040204020203" pitchFamily="34" charset="0"/>
              </a:rPr>
              <a:t>• Сколько среди них </a:t>
            </a:r>
            <a:r>
              <a:rPr lang="ru-RU" sz="2000" dirty="0" err="1">
                <a:latin typeface="Bahnschrift Condensed" panose="020B0502040204020203" pitchFamily="34" charset="0"/>
              </a:rPr>
              <a:t>коморбидных</a:t>
            </a:r>
            <a:r>
              <a:rPr lang="ru-RU" sz="2000" dirty="0">
                <a:latin typeface="Bahnschrift Condensed" panose="020B0502040204020203" pitchFamily="34" charset="0"/>
              </a:rPr>
              <a:t> (СД2 + </a:t>
            </a:r>
            <a:r>
              <a:rPr lang="ru-RU" sz="2000" dirty="0" err="1">
                <a:latin typeface="Bahnschrift Condensed" panose="020B0502040204020203" pitchFamily="34" charset="0"/>
              </a:rPr>
              <a:t>АртГип</a:t>
            </a:r>
            <a:r>
              <a:rPr lang="ru-RU" sz="2000" dirty="0">
                <a:latin typeface="Bahnschrift Condensed" panose="020B0502040204020203" pitchFamily="34" charset="0"/>
              </a:rPr>
              <a:t>, СД2 + </a:t>
            </a:r>
            <a:r>
              <a:rPr lang="ru-RU" sz="2000" dirty="0" err="1">
                <a:latin typeface="Bahnschrift Condensed" panose="020B0502040204020203" pitchFamily="34" charset="0"/>
              </a:rPr>
              <a:t>Поч</a:t>
            </a:r>
            <a:r>
              <a:rPr lang="ru-RU" sz="2000" dirty="0">
                <a:latin typeface="Bahnschrift Condensed" panose="020B0502040204020203" pitchFamily="34" charset="0"/>
              </a:rPr>
              <a:t>/</a:t>
            </a:r>
            <a:r>
              <a:rPr lang="ru-RU" sz="2000" dirty="0" err="1">
                <a:latin typeface="Bahnschrift Condensed" panose="020B0502040204020203" pitchFamily="34" charset="0"/>
              </a:rPr>
              <a:t>печ</a:t>
            </a:r>
            <a:r>
              <a:rPr lang="ru-RU" sz="2000" dirty="0">
                <a:latin typeface="Bahnschrift Condensed" panose="020B0502040204020203" pitchFamily="34" charset="0"/>
              </a:rPr>
              <a:t> недостаточность или болезни щитовидки)?</a:t>
            </a:r>
          </a:p>
          <a:p>
            <a:r>
              <a:rPr lang="ru-RU" sz="2000" dirty="0">
                <a:latin typeface="Bahnschrift Condensed" panose="020B0502040204020203" pitchFamily="34" charset="0"/>
              </a:rPr>
              <a:t>• Сколько пациентов с СД2 первичных / впервые обратившихся?</a:t>
            </a:r>
          </a:p>
          <a:p>
            <a:r>
              <a:rPr lang="ru-RU" sz="2000" dirty="0">
                <a:latin typeface="Bahnschrift Condensed" panose="020B0502040204020203" pitchFamily="34" charset="0"/>
              </a:rPr>
              <a:t>• Сколько встречается молодых пациентов до 40 лет с СД2?</a:t>
            </a:r>
          </a:p>
          <a:p>
            <a:r>
              <a:rPr lang="ru-RU" sz="2000" dirty="0">
                <a:latin typeface="Bahnschrift Condensed" panose="020B0502040204020203" pitchFamily="34" charset="0"/>
              </a:rPr>
              <a:t>• Я правильно понимаю, что в этой группе в основном пожилые пациенты (от 70 лет)?</a:t>
            </a:r>
          </a:p>
          <a:p>
            <a:r>
              <a:rPr lang="ru-RU" sz="2000" dirty="0">
                <a:latin typeface="Bahnschrift Condensed" panose="020B0502040204020203" pitchFamily="34" charset="0"/>
              </a:rPr>
              <a:t>• Какие пациенты с СД2 представляют для вас наибольшую озабоченность (сложность)? С чем это связано?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46ECE7-C3C5-0F31-214A-A6B4EFB39A31}"/>
              </a:ext>
            </a:extLst>
          </p:cNvPr>
          <p:cNvSpPr txBox="1"/>
          <p:nvPr/>
        </p:nvSpPr>
        <p:spPr>
          <a:xfrm>
            <a:off x="353289" y="1098958"/>
            <a:ext cx="1951175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4400" dirty="0">
                <a:solidFill>
                  <a:schemeClr val="bg1">
                    <a:lumMod val="50000"/>
                  </a:schemeClr>
                </a:solidFill>
                <a:latin typeface="Bahnschrift Condensed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14326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FF504-B8E8-96D8-4B6C-551DC1D45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07DAF-0FD1-50EB-2F80-260A98BFE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73" y="0"/>
            <a:ext cx="11983453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Bahnschrift Condensed" panose="020B0502040204020203" pitchFamily="34" charset="0"/>
              </a:rPr>
              <a:t>Вопросы для понимания подходов к лечению и конкурентов в связке с группой пациентов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E4C0FC-6D7D-5A6D-63B0-F5D47633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1171" y="1436947"/>
            <a:ext cx="9214607" cy="4710111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Bahnschrift Condensed" panose="020B0502040204020203" pitchFamily="34" charset="0"/>
              </a:rPr>
              <a:t>• Что из препаратов для снижения сахара вы предпочитаете назначать первичным пациентам?</a:t>
            </a:r>
          </a:p>
          <a:p>
            <a:r>
              <a:rPr lang="ru-RU" sz="2000" dirty="0">
                <a:latin typeface="Bahnschrift Condensed" panose="020B0502040204020203" pitchFamily="34" charset="0"/>
              </a:rPr>
              <a:t>• Вы сказали, что чаще всего рекомендуете препараты</a:t>
            </a:r>
            <a:r>
              <a:rPr lang="en-US" sz="2000" dirty="0">
                <a:latin typeface="Bahnschrift Condensed" panose="020B0502040204020203" pitchFamily="34" charset="0"/>
              </a:rPr>
              <a:t>[</a:t>
            </a:r>
            <a:r>
              <a:rPr lang="ru-RU" sz="2000" dirty="0">
                <a:latin typeface="Bahnschrift Condensed" panose="020B0502040204020203" pitchFamily="34" charset="0"/>
              </a:rPr>
              <a:t> </a:t>
            </a:r>
            <a:r>
              <a:rPr lang="en-US" sz="2000" dirty="0">
                <a:latin typeface="Bahnschrift Condensed" panose="020B0502040204020203" pitchFamily="34" charset="0"/>
              </a:rPr>
              <a:t>___</a:t>
            </a:r>
            <a:r>
              <a:rPr lang="ru-RU" sz="2000" dirty="0">
                <a:latin typeface="Bahnschrift Condensed" panose="020B0502040204020203" pitchFamily="34" charset="0"/>
              </a:rPr>
              <a:t> </a:t>
            </a:r>
            <a:r>
              <a:rPr lang="en-US" sz="2000" dirty="0">
                <a:latin typeface="Bahnschrift Condensed" panose="020B0502040204020203" pitchFamily="34" charset="0"/>
              </a:rPr>
              <a:t>]</a:t>
            </a:r>
            <a:r>
              <a:rPr lang="ru-RU" sz="2000" dirty="0">
                <a:latin typeface="Bahnschrift Condensed" panose="020B0502040204020203" pitchFamily="34" charset="0"/>
              </a:rPr>
              <a:t> Как вы решаете, кому какой назначить?</a:t>
            </a:r>
          </a:p>
          <a:p>
            <a:r>
              <a:rPr lang="ru-RU" sz="2000" dirty="0">
                <a:latin typeface="Bahnschrift Condensed" panose="020B0502040204020203" pitchFamily="34" charset="0"/>
              </a:rPr>
              <a:t>• Когда вы подбираете терапию для пациентов данной группы, как вы решаете, кому какой препарат больше подходит?</a:t>
            </a:r>
          </a:p>
          <a:p>
            <a:r>
              <a:rPr lang="ru-RU" sz="2000" dirty="0">
                <a:latin typeface="Bahnschrift Condensed" panose="020B0502040204020203" pitchFamily="34" charset="0"/>
              </a:rPr>
              <a:t>• Чем вы руководствуетесь при выборе препарата для пациентов с высоким риском</a:t>
            </a:r>
            <a:r>
              <a:rPr lang="en-US" sz="2000" dirty="0">
                <a:latin typeface="Bahnschrift Condensed" panose="020B0502040204020203" pitchFamily="34" charset="0"/>
              </a:rPr>
              <a:t> </a:t>
            </a:r>
            <a:r>
              <a:rPr lang="ru-RU" sz="2000" dirty="0" err="1">
                <a:latin typeface="Bahnschrift Condensed" panose="020B0502040204020203" pitchFamily="34" charset="0"/>
              </a:rPr>
              <a:t>гипокликемии</a:t>
            </a:r>
            <a:r>
              <a:rPr lang="ru-RU" sz="2000" dirty="0">
                <a:latin typeface="Bahnschrift Condensed" panose="020B0502040204020203" pitchFamily="34" charset="0"/>
              </a:rPr>
              <a:t>?</a:t>
            </a:r>
          </a:p>
          <a:p>
            <a:r>
              <a:rPr lang="ru-RU" sz="2000" dirty="0">
                <a:latin typeface="Bahnschrift Condensed" panose="020B0502040204020203" pitchFamily="34" charset="0"/>
              </a:rPr>
              <a:t>• По каким критериям вы выбрали для пациентов с СД2  именно этот препарат?</a:t>
            </a:r>
          </a:p>
          <a:p>
            <a:r>
              <a:rPr lang="ru-RU" sz="2000" dirty="0">
                <a:latin typeface="Bahnschrift Condensed" panose="020B0502040204020203" pitchFamily="34" charset="0"/>
              </a:rPr>
              <a:t>• Спасибо, что вы широко используете препарат САТЕРЕКС для своих пациентов! А каким пациентам с диагнозом СД2 вы пока не назначаете препарат САТЕРЕКС? Почему?</a:t>
            </a:r>
          </a:p>
          <a:p>
            <a:r>
              <a:rPr lang="ru-RU" sz="2000" dirty="0">
                <a:latin typeface="Bahnschrift Condensed" panose="020B0502040204020203" pitchFamily="34" charset="0"/>
              </a:rPr>
              <a:t>• Какую схему лечения вы предпочитаете у </a:t>
            </a:r>
            <a:r>
              <a:rPr lang="ru-RU" sz="2000" dirty="0" err="1">
                <a:latin typeface="Bahnschrift Condensed" panose="020B0502040204020203" pitchFamily="34" charset="0"/>
              </a:rPr>
              <a:t>коморбидных</a:t>
            </a:r>
            <a:r>
              <a:rPr lang="ru-RU" sz="2000" dirty="0">
                <a:latin typeface="Bahnschrift Condensed" panose="020B0502040204020203" pitchFamily="34" charset="0"/>
              </a:rPr>
              <a:t> пациентов с СД2?</a:t>
            </a:r>
          </a:p>
          <a:p>
            <a:r>
              <a:rPr lang="ru-RU" sz="2000" dirty="0">
                <a:latin typeface="Bahnschrift Condensed" panose="020B0502040204020203" pitchFamily="34" charset="0"/>
              </a:rPr>
              <a:t>• Когда / как часто используете ту или другую схему?</a:t>
            </a:r>
          </a:p>
          <a:p>
            <a:r>
              <a:rPr lang="ru-RU" sz="2000" dirty="0">
                <a:latin typeface="Bahnschrift Condensed" panose="020B0502040204020203" pitchFamily="34" charset="0"/>
              </a:rPr>
              <a:t>• Как вы определяете, кому что назначить?</a:t>
            </a:r>
          </a:p>
          <a:p>
            <a:r>
              <a:rPr lang="ru-RU" sz="2000" dirty="0">
                <a:latin typeface="Bahnschrift Condensed" panose="020B0502040204020203" pitchFamily="34" charset="0"/>
              </a:rPr>
              <a:t>• Кому еще, помимо того, что мы обсудили, вы назначаете данную группу препаратов?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15AC6-0518-FDD1-9B6D-CABD2B2A8B67}"/>
              </a:ext>
            </a:extLst>
          </p:cNvPr>
          <p:cNvSpPr txBox="1"/>
          <p:nvPr/>
        </p:nvSpPr>
        <p:spPr>
          <a:xfrm>
            <a:off x="353289" y="1098958"/>
            <a:ext cx="1935145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4400" dirty="0">
                <a:solidFill>
                  <a:schemeClr val="bg1">
                    <a:lumMod val="50000"/>
                  </a:schemeClr>
                </a:solidFill>
                <a:latin typeface="Bahnschrift Condensed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65191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34D61-F851-6F7D-DB94-B66C6310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Зачем это нужно медицинскому представителю?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4E14A3-892E-8DEF-A625-1FB49C735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29179"/>
            <a:ext cx="5257800" cy="5163696"/>
          </a:xfrm>
        </p:spPr>
        <p:txBody>
          <a:bodyPr>
            <a:normAutofit lnSpcReduction="10000"/>
          </a:bodyPr>
          <a:lstStyle/>
          <a:p>
            <a:r>
              <a:rPr lang="ru-RU" sz="3200" dirty="0">
                <a:latin typeface="Bahnschrift Condensed" panose="020B0502040204020203" pitchFamily="34" charset="0"/>
              </a:rPr>
              <a:t>Основной вывод из данных пунктов может быть следующим: для эффективной работы на высококонкурентном рынке важно изучить «ментальную карту» врача и понять, как связаны </a:t>
            </a:r>
            <a:r>
              <a:rPr lang="ru-RU" sz="3200" dirty="0" err="1">
                <a:latin typeface="Bahnschrift Condensed" panose="020B0502040204020203" pitchFamily="34" charset="0"/>
              </a:rPr>
              <a:t>пациентские</a:t>
            </a:r>
            <a:r>
              <a:rPr lang="ru-RU" sz="3200" dirty="0">
                <a:latin typeface="Bahnschrift Condensed" panose="020B0502040204020203" pitchFamily="34" charset="0"/>
              </a:rPr>
              <a:t> группы с препаратами-конкурентами, чтобы сформировать «угол атаки» в определенный сегмент его практики через медицинскую проблему.</a:t>
            </a:r>
          </a:p>
        </p:txBody>
      </p:sp>
      <p:pic>
        <p:nvPicPr>
          <p:cNvPr id="5122" name="Picture 2" descr="Anime hero medical representative holding a sword or saber shaped like a question mark on a white background">
            <a:extLst>
              <a:ext uri="{FF2B5EF4-FFF2-40B4-BE49-F238E27FC236}">
                <a16:creationId xmlns:a16="http://schemas.microsoft.com/office/drawing/2014/main" id="{B277BA14-2B62-0C4D-F0C5-B3FD6681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089" y="1329179"/>
            <a:ext cx="5044764" cy="504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563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67C58-0649-9C19-A80D-69903EA8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588" y="194005"/>
            <a:ext cx="4374823" cy="961534"/>
          </a:xfrm>
        </p:spPr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DBA076-9C95-E72C-0810-35DE47F24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40768"/>
            <a:ext cx="10515600" cy="16905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>
                <a:latin typeface="Bahnschrift Condensed" panose="020B0502040204020203" pitchFamily="34" charset="0"/>
              </a:rPr>
              <a:t>Презентация составлена и озвучена продакт-менеджером компании АО «</a:t>
            </a:r>
            <a:r>
              <a:rPr lang="ru-RU" sz="2400" dirty="0" err="1">
                <a:latin typeface="Bahnschrift Condensed" panose="020B0502040204020203" pitchFamily="34" charset="0"/>
              </a:rPr>
              <a:t>Фармасинтез</a:t>
            </a:r>
            <a:r>
              <a:rPr lang="ru-RU" sz="2400" dirty="0">
                <a:latin typeface="Bahnschrift Condensed" panose="020B0502040204020203" pitchFamily="34" charset="0"/>
              </a:rPr>
              <a:t>» Узбекистан, </a:t>
            </a:r>
            <a:r>
              <a:rPr lang="ru-RU" sz="2400" dirty="0" err="1">
                <a:latin typeface="Bahnschrift Condensed" panose="020B0502040204020203" pitchFamily="34" charset="0"/>
              </a:rPr>
              <a:t>Таджиевым</a:t>
            </a:r>
            <a:r>
              <a:rPr lang="ru-RU" sz="2400" dirty="0">
                <a:latin typeface="Bahnschrift Condensed" panose="020B0502040204020203" pitchFamily="34" charset="0"/>
              </a:rPr>
              <a:t> </a:t>
            </a:r>
            <a:r>
              <a:rPr lang="ru-RU" sz="2400" dirty="0" err="1">
                <a:latin typeface="Bahnschrift Condensed" panose="020B0502040204020203" pitchFamily="34" charset="0"/>
              </a:rPr>
              <a:t>Диёрбеком</a:t>
            </a:r>
            <a:r>
              <a:rPr lang="ru-RU" sz="2400" dirty="0">
                <a:latin typeface="Bahnschrift Condensed" panose="020B0502040204020203" pitchFamily="34" charset="0"/>
              </a:rPr>
              <a:t> </a:t>
            </a:r>
            <a:r>
              <a:rPr lang="ru-RU" sz="2400" dirty="0" err="1">
                <a:latin typeface="Bahnschrift Condensed" panose="020B0502040204020203" pitchFamily="34" charset="0"/>
              </a:rPr>
              <a:t>Акмаловичем</a:t>
            </a:r>
            <a:r>
              <a:rPr lang="ru-RU" sz="2400" dirty="0">
                <a:latin typeface="Bahnschrift Condensed" panose="020B0502040204020203" pitchFamily="34" charset="0"/>
              </a:rPr>
              <a:t>. Распространение данного материала без разрешения правообладателя является нарушением авторских прав.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F5AD5E-9229-DAFD-F01F-F96F81B37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425" y="5005812"/>
            <a:ext cx="3767145" cy="10843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D54C32-45CB-7454-354E-381C30A3086E}"/>
              </a:ext>
            </a:extLst>
          </p:cNvPr>
          <p:cNvSpPr txBox="1"/>
          <p:nvPr/>
        </p:nvSpPr>
        <p:spPr>
          <a:xfrm>
            <a:off x="9775596" y="6246368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1 курс серии презентаций.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032B52B-2166-49C7-0DC5-35F7BF6ACF05}"/>
              </a:ext>
            </a:extLst>
          </p:cNvPr>
          <p:cNvSpPr/>
          <p:nvPr/>
        </p:nvSpPr>
        <p:spPr>
          <a:xfrm>
            <a:off x="4870514" y="1155539"/>
            <a:ext cx="2450969" cy="2450969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12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179976-D520-347C-01FE-8081CBB5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ru-RU" sz="3200" dirty="0">
                <a:latin typeface="Bahnschrift Condensed" panose="020B0502040204020203" pitchFamily="34" charset="0"/>
              </a:rPr>
              <a:t>Этап №1. Выделение нозологий и нозологических ниш, оценка потенциала</a:t>
            </a:r>
            <a:br>
              <a:rPr lang="ru-RU" sz="3200" dirty="0">
                <a:latin typeface="Bahnschrift Condensed" panose="020B0502040204020203" pitchFamily="34" charset="0"/>
              </a:rPr>
            </a:br>
            <a:endParaRPr lang="ru-RU" sz="3200" dirty="0">
              <a:latin typeface="Bahnschrift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A09CE6-D8C7-6CB1-3A2E-2DB0408CD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Допустим, мы решили продвигать препарат в нише сахарный диабет, потому как у нас есть серьезные доказательства преимуществ нашего препарата именно в этой нозологии.</a:t>
            </a:r>
          </a:p>
          <a:p>
            <a:endParaRPr lang="ru-RU" dirty="0">
              <a:latin typeface="Bahnschrift Condensed" panose="020B0502040204020203" pitchFamily="34" charset="0"/>
            </a:endParaRPr>
          </a:p>
          <a:p>
            <a:r>
              <a:rPr lang="ru-RU" dirty="0">
                <a:latin typeface="Bahnschrift Condensed" panose="020B0502040204020203" pitchFamily="34" charset="0"/>
              </a:rPr>
              <a:t>В этом случае стоит разобраться, на какие нозологические ниши делит врач своих пациентов. Деление на нозологические ниши у врача может быть в соответствии с современной классификацией, а может быть и совершенно произвольно. Например, лежачие/ходячие, платежеспособные/неплатежеспособные, работающие/пенсионеры, молодые / среднего возраста / пожилые, с сопутствующими заболеваниями СЗ (сопутствующие заболевания) / без сопутствующих заболеваний.</a:t>
            </a:r>
          </a:p>
        </p:txBody>
      </p:sp>
    </p:spTree>
    <p:extLst>
      <p:ext uri="{BB962C8B-B14F-4D97-AF65-F5344CB8AC3E}">
        <p14:creationId xmlns:p14="http://schemas.microsoft.com/office/powerpoint/2010/main" val="26013961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88494-A1C6-ACC7-747C-075B7ADE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Деление на нозологии врача-эндокринолога.</a:t>
            </a:r>
            <a:br>
              <a:rPr lang="ru-RU" dirty="0">
                <a:latin typeface="Bahnschrift Light Condensed" panose="020B0502040204020203" pitchFamily="34" charset="0"/>
              </a:rPr>
            </a:br>
            <a:endParaRPr lang="ru-RU" dirty="0">
              <a:latin typeface="Bahnschrift Light Condensed" panose="020B0502040204020203" pitchFamily="34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4EF3894-6357-9454-7A3F-3D4DE4E62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03" y="1206630"/>
            <a:ext cx="11153620" cy="5530825"/>
          </a:xfrm>
        </p:spPr>
      </p:pic>
    </p:spTree>
    <p:extLst>
      <p:ext uri="{BB962C8B-B14F-4D97-AF65-F5344CB8AC3E}">
        <p14:creationId xmlns:p14="http://schemas.microsoft.com/office/powerpoint/2010/main" val="2672135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AC7EF6-7901-5E23-9549-DC85E614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Вариант деления пациентов с нозологией диабет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8AD2F24-9C8C-926A-CF52-A670A995B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67" y="1825625"/>
            <a:ext cx="507440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EB63C3-8D93-BBA5-7DA6-048EA658F39C}"/>
              </a:ext>
            </a:extLst>
          </p:cNvPr>
          <p:cNvSpPr txBox="1"/>
          <p:nvPr/>
        </p:nvSpPr>
        <p:spPr>
          <a:xfrm>
            <a:off x="5794443" y="1451728"/>
            <a:ext cx="61943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latin typeface="Bahnschrift Condensed" panose="020B0502040204020203" pitchFamily="34" charset="0"/>
              </a:rPr>
              <a:t>Сатерекс</a:t>
            </a:r>
            <a:r>
              <a:rPr lang="ru-RU" sz="2000" dirty="0">
                <a:latin typeface="Bahnschrift Condensed" panose="020B0502040204020203" pitchFamily="34" charset="0"/>
              </a:rPr>
              <a:t> – это российский оригинальный препарат от компании «</a:t>
            </a:r>
            <a:r>
              <a:rPr lang="ru-RU" sz="2000" dirty="0" err="1">
                <a:latin typeface="Bahnschrift Condensed" panose="020B0502040204020203" pitchFamily="34" charset="0"/>
              </a:rPr>
              <a:t>Фармасинтез</a:t>
            </a:r>
            <a:r>
              <a:rPr lang="ru-RU" sz="2000" dirty="0">
                <a:latin typeface="Bahnschrift Condensed" panose="020B0502040204020203" pitchFamily="34" charset="0"/>
              </a:rPr>
              <a:t>», в основе которого содержится активное вещество </a:t>
            </a:r>
            <a:r>
              <a:rPr lang="ru-RU" sz="2000" dirty="0" err="1">
                <a:latin typeface="Bahnschrift Condensed" panose="020B0502040204020203" pitchFamily="34" charset="0"/>
              </a:rPr>
              <a:t>гозоглиптин</a:t>
            </a:r>
            <a:r>
              <a:rPr lang="ru-RU" sz="2000" dirty="0">
                <a:latin typeface="Bahnschrift Condensed" panose="020B0502040204020203" pitchFamily="34" charset="0"/>
              </a:rPr>
              <a:t>. Он относится к классу ингибиторов дипептидилпептидазы-4 (ДПП-4) и применяется для контроля уровня сахара в крови у пациентов с сахарным диабетом 2 типа. Препарат эффективен для понижения показателей гликированного гемоглобина (HbA1c) и глюкозы натощак, а также после приема пищи, причем риск гипогликемий при его применении минимален. </a:t>
            </a:r>
            <a:r>
              <a:rPr lang="ru-RU" sz="2000" dirty="0" err="1">
                <a:latin typeface="Bahnschrift Condensed" panose="020B0502040204020203" pitchFamily="34" charset="0"/>
              </a:rPr>
              <a:t>Сатерекс</a:t>
            </a:r>
            <a:r>
              <a:rPr lang="ru-RU" sz="2000" dirty="0">
                <a:latin typeface="Bahnschrift Condensed" panose="020B0502040204020203" pitchFamily="34" charset="0"/>
              </a:rPr>
              <a:t> используется как в качестве </a:t>
            </a:r>
            <a:r>
              <a:rPr lang="ru-RU" sz="2000" dirty="0" err="1">
                <a:latin typeface="Bahnschrift Condensed" panose="020B0502040204020203" pitchFamily="34" charset="0"/>
              </a:rPr>
              <a:t>монотерапии</a:t>
            </a:r>
            <a:r>
              <a:rPr lang="ru-RU" sz="2000" dirty="0">
                <a:latin typeface="Bahnschrift Condensed" panose="020B0502040204020203" pitchFamily="34" charset="0"/>
              </a:rPr>
              <a:t>, так и в комбинации с </a:t>
            </a:r>
            <a:r>
              <a:rPr lang="ru-RU" sz="2000" dirty="0" err="1">
                <a:latin typeface="Bahnschrift Condensed" panose="020B0502040204020203" pitchFamily="34" charset="0"/>
              </a:rPr>
              <a:t>метформином</a:t>
            </a:r>
            <a:r>
              <a:rPr lang="ru-RU" sz="2000" dirty="0">
                <a:latin typeface="Bahnschrift Condensed" panose="020B0502040204020203" pitchFamily="34" charset="0"/>
              </a:rPr>
              <a:t> для улучшения гликемического контроля​.</a:t>
            </a:r>
            <a:br>
              <a:rPr lang="ru-RU" sz="2000" dirty="0">
                <a:latin typeface="Bahnschrift Condensed" panose="020B0502040204020203" pitchFamily="34" charset="0"/>
              </a:rPr>
            </a:br>
            <a:r>
              <a:rPr lang="ru-RU" sz="2000" dirty="0">
                <a:latin typeface="Bahnschrift Condensed" panose="020B0502040204020203" pitchFamily="34" charset="0"/>
              </a:rPr>
              <a:t>Этот препарат отличается высокой биодоступностью (более 99%), что позволяет ему быстро всасываться и достигать максимальной концентрации в плазме примерно через час после приема. Он также проявляет минимальное влияние на вес пациентов и не вызывает серьезных побочных эффектов в виде гипогликемии, что делает его безопасным для длительного применения.</a:t>
            </a:r>
          </a:p>
        </p:txBody>
      </p:sp>
    </p:spTree>
    <p:extLst>
      <p:ext uri="{BB962C8B-B14F-4D97-AF65-F5344CB8AC3E}">
        <p14:creationId xmlns:p14="http://schemas.microsoft.com/office/powerpoint/2010/main" val="15420108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F3D4F-FA8F-54E1-6EA5-D50C9B9B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Определение </a:t>
            </a:r>
            <a:r>
              <a:rPr lang="ru-RU" dirty="0" err="1">
                <a:latin typeface="Bahnschrift Condensed" panose="020B0502040204020203" pitchFamily="34" charset="0"/>
              </a:rPr>
              <a:t>таргет</a:t>
            </a:r>
            <a:r>
              <a:rPr lang="ru-RU" dirty="0">
                <a:latin typeface="Bahnschrift Condensed" panose="020B0502040204020203" pitchFamily="34" charset="0"/>
              </a:rPr>
              <a:t> болезни для ЛС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A3F74E7C-D22B-3202-AD9C-3D696DD8E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5" y="1825625"/>
            <a:ext cx="5074409" cy="4351338"/>
          </a:xfrm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BDC6DFD2-E684-4A47-53C8-0D34BF41EC39}"/>
              </a:ext>
            </a:extLst>
          </p:cNvPr>
          <p:cNvSpPr/>
          <p:nvPr/>
        </p:nvSpPr>
        <p:spPr>
          <a:xfrm>
            <a:off x="551645" y="2069260"/>
            <a:ext cx="2207215" cy="4011029"/>
          </a:xfrm>
          <a:prstGeom prst="ellipse">
            <a:avLst/>
          </a:prstGeom>
          <a:solidFill>
            <a:srgbClr val="E71224">
              <a:alpha val="5000"/>
            </a:srgbClr>
          </a:solidFill>
          <a:ln w="126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71224"/>
              </a:solidFill>
            </a:endParaRP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B1A242D7-91EF-70C8-EA1C-45E8F6DD6705}"/>
              </a:ext>
            </a:extLst>
          </p:cNvPr>
          <p:cNvGrpSpPr/>
          <p:nvPr/>
        </p:nvGrpSpPr>
        <p:grpSpPr>
          <a:xfrm>
            <a:off x="4307753" y="5872665"/>
            <a:ext cx="1635840" cy="304560"/>
            <a:chOff x="4307753" y="5872665"/>
            <a:chExt cx="163584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7AA02915-6181-83B4-03F7-27759118A258}"/>
                    </a:ext>
                  </a:extLst>
                </p14:cNvPr>
                <p14:cNvContentPartPr/>
                <p14:nvPr/>
              </p14:nvContentPartPr>
              <p14:xfrm>
                <a:off x="4307753" y="6089385"/>
                <a:ext cx="1292400" cy="3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7AA02915-6181-83B4-03F7-27759118A25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01633" y="6083265"/>
                  <a:ext cx="1304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D63FC81F-A5C4-2C27-A57D-195880A8D5AA}"/>
                    </a:ext>
                  </a:extLst>
                </p14:cNvPr>
                <p14:cNvContentPartPr/>
                <p14:nvPr/>
              </p14:nvContentPartPr>
              <p14:xfrm>
                <a:off x="5580713" y="5929185"/>
                <a:ext cx="362880" cy="15840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D63FC81F-A5C4-2C27-A57D-195880A8D5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74593" y="5923065"/>
                  <a:ext cx="3751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E64F7E66-8E46-A263-E1FC-EFB6F4787353}"/>
                    </a:ext>
                  </a:extLst>
                </p14:cNvPr>
                <p14:cNvContentPartPr/>
                <p14:nvPr/>
              </p14:nvContentPartPr>
              <p14:xfrm>
                <a:off x="5718233" y="5872665"/>
                <a:ext cx="201960" cy="30456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E64F7E66-8E46-A263-E1FC-EFB6F478735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12113" y="5866545"/>
                  <a:ext cx="214200" cy="31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3A40F7C0-E7C2-5854-4F64-23B1CD630B54}"/>
              </a:ext>
            </a:extLst>
          </p:cNvPr>
          <p:cNvGrpSpPr/>
          <p:nvPr/>
        </p:nvGrpSpPr>
        <p:grpSpPr>
          <a:xfrm>
            <a:off x="4270313" y="2073585"/>
            <a:ext cx="1176120" cy="359640"/>
            <a:chOff x="4270313" y="2073585"/>
            <a:chExt cx="117612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FB47326A-A287-A940-7F10-9D2D66B5F78C}"/>
                    </a:ext>
                  </a:extLst>
                </p14:cNvPr>
                <p14:cNvContentPartPr/>
                <p14:nvPr/>
              </p14:nvContentPartPr>
              <p14:xfrm>
                <a:off x="4270313" y="2176545"/>
                <a:ext cx="556920" cy="1080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FB47326A-A287-A940-7F10-9D2D66B5F78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64193" y="2170425"/>
                  <a:ext cx="569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AD2A93AA-47E5-5C20-196E-7B252C2C7F7D}"/>
                    </a:ext>
                  </a:extLst>
                </p14:cNvPr>
                <p14:cNvContentPartPr/>
                <p14:nvPr/>
              </p14:nvContentPartPr>
              <p14:xfrm>
                <a:off x="4982393" y="2073585"/>
                <a:ext cx="464040" cy="25308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AD2A93AA-47E5-5C20-196E-7B252C2C7F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76273" y="2067465"/>
                  <a:ext cx="4762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8190FB2C-2B3B-C110-E14A-F85837483A1C}"/>
                    </a:ext>
                  </a:extLst>
                </p14:cNvPr>
                <p14:cNvContentPartPr/>
                <p14:nvPr/>
              </p14:nvContentPartPr>
              <p14:xfrm>
                <a:off x="5187593" y="2073585"/>
                <a:ext cx="120240" cy="35964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8190FB2C-2B3B-C110-E14A-F85837483A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81473" y="2067465"/>
                  <a:ext cx="132480" cy="37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79ABB7E9-BF32-865E-2A8C-10D7345F1090}"/>
                  </a:ext>
                </a:extLst>
              </p14:cNvPr>
              <p14:cNvContentPartPr/>
              <p14:nvPr/>
            </p14:nvContentPartPr>
            <p14:xfrm>
              <a:off x="2573633" y="3788265"/>
              <a:ext cx="3396960" cy="36036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79ABB7E9-BF32-865E-2A8C-10D7345F10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67513" y="3782145"/>
                <a:ext cx="340920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D4F1BAEE-152E-5740-5B0D-79A938BF342E}"/>
                  </a:ext>
                </a:extLst>
              </p14:cNvPr>
              <p14:cNvContentPartPr/>
              <p14:nvPr/>
            </p14:nvContentPartPr>
            <p14:xfrm>
              <a:off x="5611673" y="3776025"/>
              <a:ext cx="166320" cy="31536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D4F1BAEE-152E-5740-5B0D-79A938BF342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05553" y="3769905"/>
                <a:ext cx="178560" cy="3276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0CF068FF-A4EB-24F2-F434-6DA6F943825B}"/>
              </a:ext>
            </a:extLst>
          </p:cNvPr>
          <p:cNvSpPr txBox="1"/>
          <p:nvPr/>
        </p:nvSpPr>
        <p:spPr>
          <a:xfrm>
            <a:off x="5819213" y="1672470"/>
            <a:ext cx="4022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latin typeface="Bahnschrift Condensed" panose="020B0502040204020203" pitchFamily="34" charset="0"/>
              </a:rPr>
              <a:t>Аутоимунная</a:t>
            </a:r>
            <a:r>
              <a:rPr lang="ru-RU" dirty="0">
                <a:latin typeface="Bahnschrift Condensed" panose="020B0502040204020203" pitchFamily="34" charset="0"/>
              </a:rPr>
              <a:t> реакция организма и уничтожение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Бета-клеток островков </a:t>
            </a:r>
            <a:r>
              <a:rPr lang="ru-RU" dirty="0" err="1">
                <a:latin typeface="Bahnschrift Condensed" panose="020B0502040204020203" pitchFamily="34" charset="0"/>
              </a:rPr>
              <a:t>Лангерганца</a:t>
            </a:r>
            <a:r>
              <a:rPr lang="ru-RU" dirty="0">
                <a:latin typeface="Bahnschrift Condensed" panose="020B0502040204020203" pitchFamily="34" charset="0"/>
              </a:rPr>
              <a:t>, СД1 лечится 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Исключительно при помощи инсулина.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D69A2B-2DE5-5BB8-7AF7-B59E57B7A655}"/>
              </a:ext>
            </a:extLst>
          </p:cNvPr>
          <p:cNvSpPr txBox="1"/>
          <p:nvPr/>
        </p:nvSpPr>
        <p:spPr>
          <a:xfrm>
            <a:off x="6035772" y="5757123"/>
            <a:ext cx="3781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latin typeface="Bahnschrift Condensed" panose="020B0502040204020203" pitchFamily="34" charset="0"/>
              </a:rPr>
              <a:t>Глиптины</a:t>
            </a:r>
            <a:r>
              <a:rPr lang="ru-RU" dirty="0">
                <a:latin typeface="Bahnschrift Condensed" panose="020B0502040204020203" pitchFamily="34" charset="0"/>
              </a:rPr>
              <a:t> противопоказаны при беременности 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И при вскармливании грудью</a:t>
            </a:r>
          </a:p>
        </p:txBody>
      </p:sp>
      <p:pic>
        <p:nvPicPr>
          <p:cNvPr id="1026" name="Picture 2" descr="Сатерекс таблетки покрытые пленочной оболочкой 30мг №28 ⭐ купить по низкой  цене | Артикул: 10048734 | Производитель: Фармасинтез ОАО - Ваша Аптека №1  | Москва и Московская область">
            <a:extLst>
              <a:ext uri="{FF2B5EF4-FFF2-40B4-BE49-F238E27FC236}">
                <a16:creationId xmlns:a16="http://schemas.microsoft.com/office/drawing/2014/main" id="{692BD8EF-6C24-6BD8-0407-F4ACEC826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58238"/>
            <a:ext cx="2255420" cy="296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9DAFB6D-3147-CA85-770A-3394841513C6}"/>
              </a:ext>
            </a:extLst>
          </p:cNvPr>
          <p:cNvSpPr txBox="1"/>
          <p:nvPr/>
        </p:nvSpPr>
        <p:spPr>
          <a:xfrm>
            <a:off x="7926674" y="3533813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Bahnschrift Condensed" panose="020B0502040204020203" pitchFamily="34" charset="0"/>
              </a:rPr>
              <a:t>+ </a:t>
            </a:r>
            <a:r>
              <a:rPr lang="ru-RU" sz="2800" dirty="0" err="1">
                <a:latin typeface="Bahnschrift Condensed" panose="020B0502040204020203" pitchFamily="34" charset="0"/>
              </a:rPr>
              <a:t>Метформин</a:t>
            </a:r>
            <a:endParaRPr lang="ru-RU" sz="2800" dirty="0">
              <a:latin typeface="Bahnschrift Condensed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815BCA-EC5A-D3BA-0E14-7112ED7717F3}"/>
              </a:ext>
            </a:extLst>
          </p:cNvPr>
          <p:cNvSpPr txBox="1"/>
          <p:nvPr/>
        </p:nvSpPr>
        <p:spPr>
          <a:xfrm>
            <a:off x="8026861" y="3933705"/>
            <a:ext cx="215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Bahnschrift Condensed" panose="020B0502040204020203" pitchFamily="34" charset="0"/>
              </a:rPr>
              <a:t>+ или, другие ЛС</a:t>
            </a:r>
          </a:p>
        </p:txBody>
      </p:sp>
    </p:spTree>
    <p:extLst>
      <p:ext uri="{BB962C8B-B14F-4D97-AF65-F5344CB8AC3E}">
        <p14:creationId xmlns:p14="http://schemas.microsoft.com/office/powerpoint/2010/main" val="11079305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2CBD3-20B0-8C4E-0F8E-2B25E740B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37B5C-4A0B-CE21-8C88-BB29C11E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ru-RU" sz="3200" dirty="0">
                <a:latin typeface="Bahnschrift Condensed" panose="020B0502040204020203" pitchFamily="34" charset="0"/>
              </a:rPr>
              <a:t>Этап №2. Выделение групп пациентов</a:t>
            </a:r>
            <a:br>
              <a:rPr lang="ru-RU" sz="3200" dirty="0">
                <a:latin typeface="Bahnschrift Condensed" panose="020B0502040204020203" pitchFamily="34" charset="0"/>
              </a:rPr>
            </a:br>
            <a:endParaRPr lang="ru-RU" sz="3200" dirty="0">
              <a:latin typeface="Bahnschrift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C51B51-974B-A6E4-5BD5-AE2266799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Задачей представителя на этапе создания стратегии и маркетинга является выделение групп пациентов, на которые врач может условно делить своих пациентов в рамках определенной нозологической ниши.</a:t>
            </a:r>
          </a:p>
          <a:p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BB050B-3F8B-6006-9CC8-6BCFDA675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65" y="3161460"/>
            <a:ext cx="4132735" cy="33314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91B08D-DA60-4D7A-5BC0-A8F9CC693363}"/>
              </a:ext>
            </a:extLst>
          </p:cNvPr>
          <p:cNvSpPr txBox="1"/>
          <p:nvPr/>
        </p:nvSpPr>
        <p:spPr>
          <a:xfrm>
            <a:off x="980388" y="3429000"/>
            <a:ext cx="55806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>
                <a:solidFill>
                  <a:schemeClr val="bg1">
                    <a:lumMod val="50000"/>
                  </a:schemeClr>
                </a:solidFill>
                <a:latin typeface="Bahnschrift Condensed" panose="020B0502040204020203" pitchFamily="34" charset="0"/>
              </a:rPr>
              <a:t>Есть одно НО! Каждый врач может разделять</a:t>
            </a:r>
          </a:p>
          <a:p>
            <a:r>
              <a:rPr lang="ru-RU" sz="2800" i="1" dirty="0">
                <a:solidFill>
                  <a:schemeClr val="bg1">
                    <a:lumMod val="50000"/>
                  </a:schemeClr>
                </a:solidFill>
                <a:latin typeface="Bahnschrift Condensed" panose="020B0502040204020203" pitchFamily="34" charset="0"/>
              </a:rPr>
              <a:t>Пациентов по своему усмотрению, он может</a:t>
            </a:r>
          </a:p>
          <a:p>
            <a:r>
              <a:rPr lang="ru-RU" sz="2800" i="1" dirty="0">
                <a:solidFill>
                  <a:schemeClr val="bg1">
                    <a:lumMod val="50000"/>
                  </a:schemeClr>
                </a:solidFill>
                <a:latin typeface="Bahnschrift Condensed" panose="020B0502040204020203" pitchFamily="34" charset="0"/>
              </a:rPr>
              <a:t>писать богатые/бедные, вменяемые/скандальные </a:t>
            </a:r>
          </a:p>
          <a:p>
            <a:r>
              <a:rPr lang="ru-RU" sz="2800" i="1" dirty="0">
                <a:solidFill>
                  <a:schemeClr val="bg1">
                    <a:lumMod val="50000"/>
                  </a:schemeClr>
                </a:solidFill>
                <a:latin typeface="Bahnschrift Condensed" panose="020B0502040204020203" pitchFamily="34" charset="0"/>
              </a:rPr>
              <a:t>и другое.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93531A9-65F1-229D-85C8-22598BAD1C24}"/>
                  </a:ext>
                </a:extLst>
              </p14:cNvPr>
              <p14:cNvContentPartPr/>
              <p14:nvPr/>
            </p14:nvContentPartPr>
            <p14:xfrm>
              <a:off x="687233" y="3194625"/>
              <a:ext cx="6599880" cy="260640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93531A9-65F1-229D-85C8-22598BAD1C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1113" y="3188505"/>
                <a:ext cx="6612120" cy="261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835FDFDA-CB98-CE64-498F-B1459F5C985C}"/>
                  </a:ext>
                </a:extLst>
              </p14:cNvPr>
              <p14:cNvContentPartPr/>
              <p14:nvPr/>
            </p14:nvContentPartPr>
            <p14:xfrm>
              <a:off x="7045193" y="3142065"/>
              <a:ext cx="338400" cy="19800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835FDFDA-CB98-CE64-498F-B1459F5C985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39073" y="3135945"/>
                <a:ext cx="3506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B5702F9B-5DE6-7297-7092-A1AD6E956F03}"/>
                  </a:ext>
                </a:extLst>
              </p14:cNvPr>
              <p14:cNvContentPartPr/>
              <p14:nvPr/>
            </p14:nvContentPartPr>
            <p14:xfrm>
              <a:off x="6827753" y="5487825"/>
              <a:ext cx="559080" cy="28584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B5702F9B-5DE6-7297-7092-A1AD6E956F0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21633" y="5481705"/>
                <a:ext cx="571320" cy="29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83263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395A5C1-F7CD-F609-ADB6-BF56BF6C9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71" y="2705494"/>
            <a:ext cx="10590229" cy="3384221"/>
          </a:xfrm>
        </p:spPr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Без понимания, как это устроено, представитель теряет много возможностей найти точку приложения своего продукта, действует от визита к визиту хаотично, часто путает врача и сам вызывает у него ненужное сопротивление. Но это еще не все, важно понять, какой препарат использует врач в лечении данной </a:t>
            </a:r>
            <a:r>
              <a:rPr lang="ru-RU" dirty="0" err="1">
                <a:latin typeface="Bahnschrift Condensed" panose="020B0502040204020203" pitchFamily="34" charset="0"/>
              </a:rPr>
              <a:t>пациентской</a:t>
            </a:r>
            <a:r>
              <a:rPr lang="ru-RU" dirty="0">
                <a:latin typeface="Bahnschrift Condensed" panose="020B0502040204020203" pitchFamily="34" charset="0"/>
              </a:rPr>
              <a:t> группы.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Сложность заставляет представителя упускать детали практики врача, а с ними и возможности хорошо понять своего клиента — врача для последующего качественного позиционирования своего продукта/препарата.</a:t>
            </a:r>
          </a:p>
          <a:p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6623C-5033-934F-C85A-7F6C149333E0}"/>
              </a:ext>
            </a:extLst>
          </p:cNvPr>
          <p:cNvSpPr txBox="1"/>
          <p:nvPr/>
        </p:nvSpPr>
        <p:spPr>
          <a:xfrm>
            <a:off x="1809945" y="674483"/>
            <a:ext cx="19559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Bahnschrift Condensed" panose="020B0502040204020203" pitchFamily="34" charset="0"/>
              </a:rPr>
              <a:t>ЧЕГО ЭТО </a:t>
            </a:r>
          </a:p>
          <a:p>
            <a:r>
              <a:rPr lang="ru-RU" sz="4400" dirty="0">
                <a:latin typeface="Bahnschrift Condensed" panose="020B0502040204020203" pitchFamily="34" charset="0"/>
              </a:rPr>
              <a:t>НУЖНО</a:t>
            </a:r>
            <a:r>
              <a:rPr lang="ru-RU" sz="44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!?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FEA3E5-FA6A-3A21-8ED8-7CA87BEE0D9C}"/>
              </a:ext>
            </a:extLst>
          </p:cNvPr>
          <p:cNvSpPr txBox="1"/>
          <p:nvPr/>
        </p:nvSpPr>
        <p:spPr>
          <a:xfrm rot="16200000">
            <a:off x="602302" y="816589"/>
            <a:ext cx="15008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ДЛЯ</a:t>
            </a:r>
          </a:p>
        </p:txBody>
      </p:sp>
    </p:spTree>
    <p:extLst>
      <p:ext uri="{BB962C8B-B14F-4D97-AF65-F5344CB8AC3E}">
        <p14:creationId xmlns:p14="http://schemas.microsoft.com/office/powerpoint/2010/main" val="41825882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B8DD4-3635-B4D6-2EF2-3300C6ED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04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Этап №3. Формирование связки «</a:t>
            </a:r>
            <a:r>
              <a:rPr lang="ru-RU" dirty="0" err="1">
                <a:latin typeface="Bahnschrift Condensed" panose="020B0502040204020203" pitchFamily="34" charset="0"/>
              </a:rPr>
              <a:t>пациентская</a:t>
            </a:r>
            <a:r>
              <a:rPr lang="ru-RU" dirty="0">
                <a:latin typeface="Bahnschrift Condensed" panose="020B0502040204020203" pitchFamily="34" charset="0"/>
              </a:rPr>
              <a:t> группа —</a:t>
            </a:r>
            <a:br>
              <a:rPr lang="ru-RU" dirty="0">
                <a:latin typeface="Bahnschrift Condensed" panose="020B0502040204020203" pitchFamily="34" charset="0"/>
              </a:rPr>
            </a:br>
            <a:r>
              <a:rPr lang="ru-RU" dirty="0">
                <a:latin typeface="Bahnschrift Condensed" panose="020B0502040204020203" pitchFamily="34" charset="0"/>
              </a:rPr>
              <a:t>назначаемый препарат»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9674C6-CC7C-CD47-B49B-CD2B65040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К каждой группе пациентов в «ментальной карте» врача привязан определенный препарат, комбинация препаратов и/или определенный подход или схема лечения. 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C5591893-21C8-FB49-9BE0-DBC9E27E9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43" y="2464519"/>
            <a:ext cx="4491696" cy="385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443E0F-4A8D-60F1-2009-0CD25A3B54A4}"/>
              </a:ext>
            </a:extLst>
          </p:cNvPr>
          <p:cNvSpPr txBox="1"/>
          <p:nvPr/>
        </p:nvSpPr>
        <p:spPr>
          <a:xfrm>
            <a:off x="5788057" y="2241352"/>
            <a:ext cx="60708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Bahnschrift Condensed" panose="020B0502040204020203" pitchFamily="34" charset="0"/>
              </a:rPr>
              <a:t>Сахарный диабет 1 типа (СД1)</a:t>
            </a:r>
          </a:p>
          <a:p>
            <a:r>
              <a:rPr lang="ru-RU" sz="1600" dirty="0">
                <a:latin typeface="Bahnschrift Condensed" panose="020B0502040204020203" pitchFamily="34" charset="0"/>
              </a:rPr>
              <a:t>Для лечения СД1 используются инсулины различных типов. Торговые названия, доступные на рынке: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1" dirty="0">
                <a:latin typeface="Bahnschrift Condensed" panose="020B0502040204020203" pitchFamily="34" charset="0"/>
              </a:rPr>
              <a:t>Короткого действия</a:t>
            </a:r>
            <a:r>
              <a:rPr lang="ru-RU" sz="1600" dirty="0">
                <a:latin typeface="Bahnschrift Condensed" panose="020B0502040204020203" pitchFamily="34" charset="0"/>
              </a:rPr>
              <a:t>: </a:t>
            </a:r>
            <a:r>
              <a:rPr lang="ru-RU" sz="1600" i="1" dirty="0" err="1">
                <a:latin typeface="Bahnschrift Condensed" panose="020B0502040204020203" pitchFamily="34" charset="0"/>
              </a:rPr>
              <a:t>Актрапид</a:t>
            </a:r>
            <a:r>
              <a:rPr lang="ru-RU" sz="1600" dirty="0">
                <a:latin typeface="Bahnschrift Condensed" panose="020B0502040204020203" pitchFamily="34" charset="0"/>
              </a:rPr>
              <a:t>, </a:t>
            </a:r>
            <a:r>
              <a:rPr lang="ru-RU" sz="1600" i="1" dirty="0" err="1">
                <a:latin typeface="Bahnschrift Condensed" panose="020B0502040204020203" pitchFamily="34" charset="0"/>
              </a:rPr>
              <a:t>Хумалог</a:t>
            </a:r>
            <a:r>
              <a:rPr lang="ru-RU" sz="1600" dirty="0">
                <a:latin typeface="Bahnschrift Condensed" panose="020B0502040204020203" pitchFamily="34" charset="0"/>
              </a:rPr>
              <a:t>, </a:t>
            </a:r>
            <a:r>
              <a:rPr lang="ru-RU" sz="1600" i="1" dirty="0" err="1">
                <a:latin typeface="Bahnschrift Condensed" panose="020B0502040204020203" pitchFamily="34" charset="0"/>
              </a:rPr>
              <a:t>Новорапид</a:t>
            </a:r>
            <a:endParaRPr lang="ru-RU" sz="1600" dirty="0">
              <a:latin typeface="Bahnschrift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1" dirty="0">
                <a:latin typeface="Bahnschrift Condensed" panose="020B0502040204020203" pitchFamily="34" charset="0"/>
              </a:rPr>
              <a:t>Среднего действия</a:t>
            </a:r>
            <a:r>
              <a:rPr lang="ru-RU" sz="1600" dirty="0">
                <a:latin typeface="Bahnschrift Condensed" panose="020B0502040204020203" pitchFamily="34" charset="0"/>
              </a:rPr>
              <a:t>: </a:t>
            </a:r>
            <a:r>
              <a:rPr lang="ru-RU" sz="1600" i="1" dirty="0" err="1">
                <a:latin typeface="Bahnschrift Condensed" panose="020B0502040204020203" pitchFamily="34" charset="0"/>
              </a:rPr>
              <a:t>Протафан</a:t>
            </a:r>
            <a:r>
              <a:rPr lang="ru-RU" sz="1600" dirty="0">
                <a:latin typeface="Bahnschrift Condensed" panose="020B0502040204020203" pitchFamily="34" charset="0"/>
              </a:rPr>
              <a:t>, </a:t>
            </a:r>
            <a:r>
              <a:rPr lang="ru-RU" sz="1600" i="1" dirty="0" err="1">
                <a:latin typeface="Bahnschrift Condensed" panose="020B0502040204020203" pitchFamily="34" charset="0"/>
              </a:rPr>
              <a:t>Хумулин</a:t>
            </a:r>
            <a:r>
              <a:rPr lang="ru-RU" sz="1600" i="1" dirty="0">
                <a:latin typeface="Bahnschrift Condensed" panose="020B0502040204020203" pitchFamily="34" charset="0"/>
              </a:rPr>
              <a:t> НПХ</a:t>
            </a:r>
            <a:endParaRPr lang="ru-RU" sz="1600" dirty="0">
              <a:latin typeface="Bahnschrift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1" dirty="0">
                <a:latin typeface="Bahnschrift Condensed" panose="020B0502040204020203" pitchFamily="34" charset="0"/>
              </a:rPr>
              <a:t>Длительного действия</a:t>
            </a:r>
            <a:r>
              <a:rPr lang="ru-RU" sz="1600" dirty="0">
                <a:latin typeface="Bahnschrift Condensed" panose="020B0502040204020203" pitchFamily="34" charset="0"/>
              </a:rPr>
              <a:t>: </a:t>
            </a:r>
            <a:r>
              <a:rPr lang="ru-RU" sz="1600" i="1" dirty="0" err="1">
                <a:latin typeface="Bahnschrift Condensed" panose="020B0502040204020203" pitchFamily="34" charset="0"/>
              </a:rPr>
              <a:t>Лантус</a:t>
            </a:r>
            <a:r>
              <a:rPr lang="ru-RU" sz="1600" dirty="0">
                <a:latin typeface="Bahnschrift Condensed" panose="020B0502040204020203" pitchFamily="34" charset="0"/>
              </a:rPr>
              <a:t> (</a:t>
            </a:r>
            <a:r>
              <a:rPr lang="ru-RU" sz="1600" dirty="0" err="1">
                <a:latin typeface="Bahnschrift Condensed" panose="020B0502040204020203" pitchFamily="34" charset="0"/>
              </a:rPr>
              <a:t>гларгин</a:t>
            </a:r>
            <a:r>
              <a:rPr lang="ru-RU" sz="1600" dirty="0">
                <a:latin typeface="Bahnschrift Condensed" panose="020B0502040204020203" pitchFamily="34" charset="0"/>
              </a:rPr>
              <a:t>), </a:t>
            </a:r>
            <a:r>
              <a:rPr lang="ru-RU" sz="1600" i="1" dirty="0" err="1">
                <a:latin typeface="Bahnschrift Condensed" panose="020B0502040204020203" pitchFamily="34" charset="0"/>
              </a:rPr>
              <a:t>Левемир</a:t>
            </a:r>
            <a:r>
              <a:rPr lang="ru-RU" sz="1600" dirty="0">
                <a:latin typeface="Bahnschrift Condensed" panose="020B0502040204020203" pitchFamily="34" charset="0"/>
              </a:rPr>
              <a:t> (</a:t>
            </a:r>
            <a:r>
              <a:rPr lang="ru-RU" sz="1600" dirty="0" err="1">
                <a:latin typeface="Bahnschrift Condensed" panose="020B0502040204020203" pitchFamily="34" charset="0"/>
              </a:rPr>
              <a:t>детемир</a:t>
            </a:r>
            <a:r>
              <a:rPr lang="ru-RU" sz="1600" dirty="0">
                <a:latin typeface="Bahnschrift Condensed" panose="020B0502040204020203" pitchFamily="34" charset="0"/>
              </a:rPr>
              <a:t>), </a:t>
            </a:r>
            <a:r>
              <a:rPr lang="ru-RU" sz="1600" i="1" dirty="0" err="1">
                <a:latin typeface="Bahnschrift Condensed" panose="020B0502040204020203" pitchFamily="34" charset="0"/>
              </a:rPr>
              <a:t>Тресиба</a:t>
            </a:r>
            <a:r>
              <a:rPr lang="ru-RU" sz="1600" dirty="0">
                <a:latin typeface="Bahnschrift Condensed" panose="020B0502040204020203" pitchFamily="34" charset="0"/>
              </a:rPr>
              <a:t> (</a:t>
            </a:r>
            <a:r>
              <a:rPr lang="ru-RU" sz="1600" dirty="0" err="1">
                <a:latin typeface="Bahnschrift Condensed" panose="020B0502040204020203" pitchFamily="34" charset="0"/>
              </a:rPr>
              <a:t>деглудек</a:t>
            </a:r>
            <a:r>
              <a:rPr lang="ru-RU" sz="1600" dirty="0">
                <a:latin typeface="Bahnschrift Condensed" panose="020B0502040204020203" pitchFamily="34" charset="0"/>
              </a:rPr>
              <a:t>)</a:t>
            </a:r>
          </a:p>
          <a:p>
            <a:r>
              <a:rPr lang="ru-RU" sz="1600" b="1" dirty="0">
                <a:latin typeface="Bahnschrift Condensed" panose="020B0502040204020203" pitchFamily="34" charset="0"/>
              </a:rPr>
              <a:t>Сахарный диабет 2 типа (СД2)</a:t>
            </a:r>
          </a:p>
          <a:p>
            <a:r>
              <a:rPr lang="ru-RU" sz="1600" dirty="0">
                <a:latin typeface="Bahnschrift Condensed" panose="020B0502040204020203" pitchFamily="34" charset="0"/>
              </a:rPr>
              <a:t>Для СД2 назначаются пероральные гипогликемические препараты и иногда инсулин: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1" dirty="0" err="1">
                <a:latin typeface="Bahnschrift Condensed" panose="020B0502040204020203" pitchFamily="34" charset="0"/>
              </a:rPr>
              <a:t>Метформин</a:t>
            </a:r>
            <a:r>
              <a:rPr lang="ru-RU" sz="1600" dirty="0">
                <a:latin typeface="Bahnschrift Condensed" panose="020B0502040204020203" pitchFamily="34" charset="0"/>
              </a:rPr>
              <a:t>: </a:t>
            </a:r>
            <a:r>
              <a:rPr lang="ru-RU" sz="1600" i="1" dirty="0" err="1">
                <a:latin typeface="Bahnschrift Condensed" panose="020B0502040204020203" pitchFamily="34" charset="0"/>
              </a:rPr>
              <a:t>Глюкофаж</a:t>
            </a:r>
            <a:r>
              <a:rPr lang="ru-RU" sz="1600" dirty="0">
                <a:latin typeface="Bahnschrift Condensed" panose="020B0502040204020203" pitchFamily="34" charset="0"/>
              </a:rPr>
              <a:t>, </a:t>
            </a:r>
            <a:r>
              <a:rPr lang="ru-RU" sz="1600" i="1" dirty="0" err="1">
                <a:latin typeface="Bahnschrift Condensed" panose="020B0502040204020203" pitchFamily="34" charset="0"/>
              </a:rPr>
              <a:t>Сиофор</a:t>
            </a:r>
            <a:endParaRPr lang="ru-RU" sz="1600" dirty="0">
              <a:latin typeface="Bahnschrift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1" dirty="0">
                <a:latin typeface="Bahnschrift Condensed" panose="020B0502040204020203" pitchFamily="34" charset="0"/>
              </a:rPr>
              <a:t>Ингибиторы ДПП-4</a:t>
            </a:r>
            <a:r>
              <a:rPr lang="ru-RU" sz="1600" dirty="0">
                <a:latin typeface="Bahnschrift Condensed" panose="020B0502040204020203" pitchFamily="34" charset="0"/>
              </a:rPr>
              <a:t>: </a:t>
            </a:r>
            <a:r>
              <a:rPr lang="ru-RU" sz="1600" i="1" dirty="0" err="1">
                <a:latin typeface="Bahnschrift Condensed" panose="020B0502040204020203" pitchFamily="34" charset="0"/>
              </a:rPr>
              <a:t>Янувия</a:t>
            </a:r>
            <a:r>
              <a:rPr lang="ru-RU" sz="1600" dirty="0">
                <a:latin typeface="Bahnschrift Condensed" panose="020B0502040204020203" pitchFamily="34" charset="0"/>
              </a:rPr>
              <a:t> (</a:t>
            </a:r>
            <a:r>
              <a:rPr lang="ru-RU" sz="1600" dirty="0" err="1">
                <a:latin typeface="Bahnschrift Condensed" panose="020B0502040204020203" pitchFamily="34" charset="0"/>
              </a:rPr>
              <a:t>ситаглиптин</a:t>
            </a:r>
            <a:r>
              <a:rPr lang="ru-RU" sz="1600" dirty="0">
                <a:latin typeface="Bahnschrift Condensed" panose="020B0502040204020203" pitchFamily="34" charset="0"/>
              </a:rPr>
              <a:t>), </a:t>
            </a:r>
            <a:r>
              <a:rPr lang="ru-RU" sz="1600" i="1" dirty="0" err="1">
                <a:latin typeface="Bahnschrift Condensed" panose="020B0502040204020203" pitchFamily="34" charset="0"/>
              </a:rPr>
              <a:t>Галвус</a:t>
            </a:r>
            <a:r>
              <a:rPr lang="ru-RU" sz="1600" dirty="0">
                <a:latin typeface="Bahnschrift Condensed" panose="020B0502040204020203" pitchFamily="34" charset="0"/>
              </a:rPr>
              <a:t> (</a:t>
            </a:r>
            <a:r>
              <a:rPr lang="ru-RU" sz="1600" dirty="0" err="1">
                <a:latin typeface="Bahnschrift Condensed" panose="020B0502040204020203" pitchFamily="34" charset="0"/>
              </a:rPr>
              <a:t>вилдаглиптин</a:t>
            </a:r>
            <a:r>
              <a:rPr lang="ru-RU" sz="1600" dirty="0">
                <a:latin typeface="Bahnschrift Condensed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1" dirty="0">
                <a:latin typeface="Bahnschrift Condensed" panose="020B0502040204020203" pitchFamily="34" charset="0"/>
              </a:rPr>
              <a:t>Ингибиторы SGLT-2</a:t>
            </a:r>
            <a:r>
              <a:rPr lang="ru-RU" sz="1600" dirty="0">
                <a:latin typeface="Bahnschrift Condensed" panose="020B0502040204020203" pitchFamily="34" charset="0"/>
              </a:rPr>
              <a:t>: </a:t>
            </a:r>
            <a:r>
              <a:rPr lang="ru-RU" sz="1600" i="1" dirty="0" err="1">
                <a:latin typeface="Bahnschrift Condensed" panose="020B0502040204020203" pitchFamily="34" charset="0"/>
              </a:rPr>
              <a:t>Форсига</a:t>
            </a:r>
            <a:r>
              <a:rPr lang="ru-RU" sz="1600" dirty="0">
                <a:latin typeface="Bahnschrift Condensed" panose="020B0502040204020203" pitchFamily="34" charset="0"/>
              </a:rPr>
              <a:t> (</a:t>
            </a:r>
            <a:r>
              <a:rPr lang="ru-RU" sz="1600" dirty="0" err="1">
                <a:latin typeface="Bahnschrift Condensed" panose="020B0502040204020203" pitchFamily="34" charset="0"/>
              </a:rPr>
              <a:t>дапафглифлозин</a:t>
            </a:r>
            <a:r>
              <a:rPr lang="ru-RU" sz="1600" dirty="0">
                <a:latin typeface="Bahnschrift Condensed" panose="020B0502040204020203" pitchFamily="34" charset="0"/>
              </a:rPr>
              <a:t>), </a:t>
            </a:r>
            <a:r>
              <a:rPr lang="ru-RU" sz="1600" i="1" dirty="0" err="1">
                <a:latin typeface="Bahnschrift Condensed" panose="020B0502040204020203" pitchFamily="34" charset="0"/>
              </a:rPr>
              <a:t>Джардинс</a:t>
            </a:r>
            <a:r>
              <a:rPr lang="ru-RU" sz="1600" dirty="0">
                <a:latin typeface="Bahnschrift Condensed" panose="020B0502040204020203" pitchFamily="34" charset="0"/>
              </a:rPr>
              <a:t> (</a:t>
            </a:r>
            <a:r>
              <a:rPr lang="ru-RU" sz="1600" dirty="0" err="1">
                <a:latin typeface="Bahnschrift Condensed" panose="020B0502040204020203" pitchFamily="34" charset="0"/>
              </a:rPr>
              <a:t>эмпаглифлозин</a:t>
            </a:r>
            <a:r>
              <a:rPr lang="ru-RU" sz="1600" dirty="0">
                <a:latin typeface="Bahnschrift Condensed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1" dirty="0">
                <a:latin typeface="Bahnschrift Condensed" panose="020B0502040204020203" pitchFamily="34" charset="0"/>
              </a:rPr>
              <a:t>Агонисты рецепторов GLP-1</a:t>
            </a:r>
            <a:r>
              <a:rPr lang="ru-RU" sz="1600" dirty="0">
                <a:latin typeface="Bahnschrift Condensed" panose="020B0502040204020203" pitchFamily="34" charset="0"/>
              </a:rPr>
              <a:t>: </a:t>
            </a:r>
            <a:r>
              <a:rPr lang="ru-RU" sz="1600" i="1" dirty="0" err="1">
                <a:latin typeface="Bahnschrift Condensed" panose="020B0502040204020203" pitchFamily="34" charset="0"/>
              </a:rPr>
              <a:t>Виктоза</a:t>
            </a:r>
            <a:r>
              <a:rPr lang="ru-RU" sz="1600" dirty="0">
                <a:latin typeface="Bahnschrift Condensed" panose="020B0502040204020203" pitchFamily="34" charset="0"/>
              </a:rPr>
              <a:t> (</a:t>
            </a:r>
            <a:r>
              <a:rPr lang="ru-RU" sz="1600" dirty="0" err="1">
                <a:latin typeface="Bahnschrift Condensed" panose="020B0502040204020203" pitchFamily="34" charset="0"/>
              </a:rPr>
              <a:t>лираглутид</a:t>
            </a:r>
            <a:r>
              <a:rPr lang="ru-RU" sz="1600" dirty="0">
                <a:latin typeface="Bahnschrift Condensed" panose="020B0502040204020203" pitchFamily="34" charset="0"/>
              </a:rPr>
              <a:t>), </a:t>
            </a:r>
            <a:r>
              <a:rPr lang="ru-RU" sz="1600" i="1" dirty="0" err="1">
                <a:latin typeface="Bahnschrift Condensed" panose="020B0502040204020203" pitchFamily="34" charset="0"/>
              </a:rPr>
              <a:t>Трулисити</a:t>
            </a:r>
            <a:r>
              <a:rPr lang="ru-RU" sz="1600" dirty="0">
                <a:latin typeface="Bahnschrift Condensed" panose="020B0502040204020203" pitchFamily="34" charset="0"/>
              </a:rPr>
              <a:t> (</a:t>
            </a:r>
            <a:r>
              <a:rPr lang="ru-RU" sz="1600" dirty="0" err="1">
                <a:latin typeface="Bahnschrift Condensed" panose="020B0502040204020203" pitchFamily="34" charset="0"/>
              </a:rPr>
              <a:t>дulaglutide</a:t>
            </a:r>
            <a:r>
              <a:rPr lang="ru-RU" sz="1600" dirty="0">
                <a:latin typeface="Bahnschrift Condensed" panose="020B0502040204020203" pitchFamily="34" charset="0"/>
              </a:rPr>
              <a:t>)</a:t>
            </a:r>
          </a:p>
          <a:p>
            <a:r>
              <a:rPr lang="ru-RU" sz="1600" b="1" dirty="0" err="1">
                <a:latin typeface="Bahnschrift Condensed" panose="020B0502040204020203" pitchFamily="34" charset="0"/>
              </a:rPr>
              <a:t>Гестационный</a:t>
            </a:r>
            <a:r>
              <a:rPr lang="ru-RU" sz="1600" b="1" dirty="0">
                <a:latin typeface="Bahnschrift Condensed" panose="020B0502040204020203" pitchFamily="34" charset="0"/>
              </a:rPr>
              <a:t> сахарный диабет (ГСД)</a:t>
            </a:r>
          </a:p>
          <a:p>
            <a:r>
              <a:rPr lang="ru-RU" sz="1600" dirty="0">
                <a:latin typeface="Bahnschrift Condensed" panose="020B0502040204020203" pitchFamily="34" charset="0"/>
              </a:rPr>
              <a:t>Лечение обычно включает диетотерапию и контроль уровня сахара. Если требуется медикаментозное лечение, могут быть назначены: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1" dirty="0">
                <a:latin typeface="Bahnschrift Condensed" panose="020B0502040204020203" pitchFamily="34" charset="0"/>
              </a:rPr>
              <a:t>Инсулины</a:t>
            </a:r>
            <a:r>
              <a:rPr lang="ru-RU" sz="1600" dirty="0">
                <a:latin typeface="Bahnschrift Condensed" panose="020B0502040204020203" pitchFamily="34" charset="0"/>
              </a:rPr>
              <a:t>: </a:t>
            </a:r>
            <a:r>
              <a:rPr lang="ru-RU" sz="1600" i="1" dirty="0" err="1">
                <a:latin typeface="Bahnschrift Condensed" panose="020B0502040204020203" pitchFamily="34" charset="0"/>
              </a:rPr>
              <a:t>Левемир</a:t>
            </a:r>
            <a:r>
              <a:rPr lang="ru-RU" sz="1600" dirty="0">
                <a:latin typeface="Bahnschrift Condensed" panose="020B0502040204020203" pitchFamily="34" charset="0"/>
              </a:rPr>
              <a:t>, </a:t>
            </a:r>
            <a:r>
              <a:rPr lang="ru-RU" sz="1600" i="1" dirty="0" err="1">
                <a:latin typeface="Bahnschrift Condensed" panose="020B0502040204020203" pitchFamily="34" charset="0"/>
              </a:rPr>
              <a:t>Актрапид</a:t>
            </a:r>
            <a:r>
              <a:rPr lang="ru-RU" sz="1600" dirty="0">
                <a:latin typeface="Bahnschrift Condensed" panose="020B0502040204020203" pitchFamily="34" charset="0"/>
              </a:rPr>
              <a:t> (в условиях беременности инсулин является предпочтительным препаратом, так как он безопасен для плода).</a:t>
            </a:r>
          </a:p>
          <a:p>
            <a:endParaRPr lang="ru-RU" sz="1600" dirty="0">
              <a:latin typeface="Bahnschrift Condensed" panose="020B0502040204020203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7ABC9738-5211-7086-CB4E-A242D9870B73}"/>
                  </a:ext>
                </a:extLst>
              </p14:cNvPr>
              <p14:cNvContentPartPr/>
              <p14:nvPr/>
            </p14:nvContentPartPr>
            <p14:xfrm>
              <a:off x="5283360" y="2857320"/>
              <a:ext cx="6705720" cy="25977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7ABC9738-5211-7086-CB4E-A242D9870B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74000" y="2847960"/>
                <a:ext cx="6724440" cy="261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054988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1976</Words>
  <Application>Microsoft Office PowerPoint</Application>
  <PresentationFormat>Широкоэкранный</PresentationFormat>
  <Paragraphs>121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Bahnschrift Condensed</vt:lpstr>
      <vt:lpstr>Bahnschrift Light Condensed</vt:lpstr>
      <vt:lpstr>Calibri</vt:lpstr>
      <vt:lpstr>Calibri Light</vt:lpstr>
      <vt:lpstr>Тема Office</vt:lpstr>
      <vt:lpstr>7емь секретов управления лояльностью клиента на высококонкурентных рынках. На примере фармацевтического рынка.</vt:lpstr>
      <vt:lpstr>1 Презентация из общего курса. Глава «Ментальная» карта врача</vt:lpstr>
      <vt:lpstr>Этап №1. Выделение нозологий и нозологических ниш, оценка потенциала </vt:lpstr>
      <vt:lpstr>Деление на нозологии врача-эндокринолога. </vt:lpstr>
      <vt:lpstr>Вариант деления пациентов с нозологией диабет</vt:lpstr>
      <vt:lpstr>Определение таргет болезни для ЛС</vt:lpstr>
      <vt:lpstr>Этап №2. Выделение групп пациентов </vt:lpstr>
      <vt:lpstr>Презентация PowerPoint</vt:lpstr>
      <vt:lpstr>Этап №3. Формирование связки «пациентская группа — назначаемый препарат»</vt:lpstr>
      <vt:lpstr>Презентация PowerPoint</vt:lpstr>
      <vt:lpstr>Презентация PowerPoint</vt:lpstr>
      <vt:lpstr>Процесс формирования лояльности к ЛС у врача</vt:lpstr>
      <vt:lpstr>(Э – Б) – (УП –УВ) – (ДА – ДЦ)</vt:lpstr>
      <vt:lpstr>Проблема, которую нужно обойти МП!</vt:lpstr>
      <vt:lpstr>Визиты без и с позицонированием ЛС к портрету</vt:lpstr>
      <vt:lpstr>Еще одна проблема для врача?</vt:lpstr>
      <vt:lpstr>Целесообразный вопрос!?</vt:lpstr>
      <vt:lpstr>Порядок определения «ментальной карты».</vt:lpstr>
      <vt:lpstr>Вопросы для определения емкости нозологии </vt:lpstr>
      <vt:lpstr>Вопросы для определения нозологических ниш и групп пациентов</vt:lpstr>
      <vt:lpstr>Вопросы для понимания подходов к лечению и конкурентов в связке с группой пациентов</vt:lpstr>
      <vt:lpstr>Зачем это нужно медицинскому представителю?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PHARMASYNTEZ</dc:creator>
  <cp:lastModifiedBy>PHARMASYNTEZ</cp:lastModifiedBy>
  <cp:revision>4</cp:revision>
  <dcterms:created xsi:type="dcterms:W3CDTF">2024-11-14T10:12:32Z</dcterms:created>
  <dcterms:modified xsi:type="dcterms:W3CDTF">2024-11-18T08:14:57Z</dcterms:modified>
</cp:coreProperties>
</file>