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1"/>
  </p:notes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278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F9A67-BA80-467D-ABAB-EFA11F0BB250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CF92B-CEFE-4189-9032-ED96F703A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6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CF92B-CEFE-4189-9032-ED96F703AC9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58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C784F-12AC-C969-2479-9D1031255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1D403E-42F7-7828-DDB9-85AC0DF3A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9ED9E-B432-151E-DD4C-6674AEC7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D210C8-2006-485D-5C94-B8C95A62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7E35F3-50AF-BA02-B01A-46D25C60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27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9B6D2-D896-8980-8F02-407C0F72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0A9DCA-44C4-9500-F534-7AB1ADBE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2537D-F0D0-6B80-EC7A-316A422F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5F5A0-EB51-9655-8CEB-095B47E9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ACE5C-9E73-521D-6164-F0E83821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95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24B841-9E2C-2079-C5CE-39262FA3F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DC5800-00A8-8D8C-60C3-1DE9E5419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9859A-2490-70BE-AB18-38643E7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1409F-00AB-0DAC-8092-158E851B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55A41F-A8D6-32E4-371B-6C67E9A2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8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2C4D1-4CB9-AB86-7473-56F250B6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99B0A-FBC6-7AA3-8F4A-731A4B66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A7C42-F729-2701-6BC1-D2A8B6A8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F554A-0B04-F736-4436-E007AF3C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B1E00-C735-D81B-BFCB-193C2B7F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69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6D32D-E437-8BE7-FF86-C18EBC0B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74CD2C-0D0C-6D0E-4257-8BE89AF7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67244-C193-BDFE-19B4-67292A6B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2DCEE-C83E-443B-CA69-91A1B498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3BEA90-BB0C-F970-875C-7AEA53B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64D2F-20EB-BBB5-6760-EFE937B9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E25D1-25FD-6411-DA88-DF1C0B20A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92F9C-2312-4D19-CA96-24891FD6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D9ACC4-6827-E1AD-5CE2-06A12BDB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EB820-3AEC-1999-4937-E2DF0FC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741821-2959-35D1-CD18-E62E3F01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1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FE373-B5D6-32EC-C2EA-A4BEB45B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4E7852-B2B4-826A-19CB-B2ED3BA5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B8B05F-0727-12F5-544D-6822FAC0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A4BBA8-8024-5BE7-6080-78D71CA3F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326DA2-3EEC-4BEA-DFD6-47567FE8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88BD45-4AA1-AD20-A256-5260DE4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298430-AC6E-C8B2-B292-253A0F70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C87E94C-32AE-47D8-285A-FDEEF21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8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3104D-EC90-6F2E-69EA-771A2DE9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84FDF7-24AE-FCC5-BB29-469725A8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B4DB68-7CA4-8AE7-77B3-FC31E9BC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04B6A8-E80B-2F7C-A3E8-031A7BC8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4423CB-C1B2-D746-EBDC-E844B6FF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51E3F8-ED7F-8B62-FA19-80E38451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D15315-AC9E-5BE0-A34A-DA31132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89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8ABC-7149-9663-A8E7-081FC9AD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03BFC-EF80-B633-BDA5-24D8A86C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0BC38C-9F9E-FE3C-0D0F-9F1D9F7A8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D30F63-AB6F-C541-D362-14A44623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A1AD47-A4C8-9DF7-D071-9CA86484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CB9F95-189A-D1BF-AABA-3E2BD668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2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0DCAE-E529-132B-69B0-08444C0B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559B57-EB10-1BD0-62D6-089E76FC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918E9-DD23-9AC3-A984-41C61E179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92C797-FE82-0019-11B8-01C3EB69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3705D9-6E55-6C71-E6A1-0461B665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980C1D-F64F-29F1-5683-5C35F9BC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1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BCDCD-27E5-4DC4-CEA7-2C4ABF52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56E66-D22F-DAEB-3403-60C9C739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DD9E2-E255-68D7-24EA-1736E7419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1102-B21A-4AD7-818A-9DC32A3D6DC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C576C3-9931-9684-26A4-2C5A7F351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6137D-D2BE-A665-3A9A-2A8FEA4D6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D5D8-4929-49A4-B7E1-27B1CF47E1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62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5" Type="http://schemas.openxmlformats.org/officeDocument/2006/relationships/image" Target="../media/image15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0.mp4"/><Relationship Id="rId1" Type="http://schemas.microsoft.com/office/2007/relationships/media" Target="../media/media10.mp4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1.mp4"/><Relationship Id="rId1" Type="http://schemas.microsoft.com/office/2007/relationships/media" Target="../media/media11.mp4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2.mp4"/><Relationship Id="rId1" Type="http://schemas.microsoft.com/office/2007/relationships/media" Target="../media/media12.mp4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3.mp4"/><Relationship Id="rId1" Type="http://schemas.microsoft.com/office/2007/relationships/media" Target="../media/media13.mp4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4.mp4"/><Relationship Id="rId1" Type="http://schemas.microsoft.com/office/2007/relationships/media" Target="../media/media14.mp4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5.mp4"/><Relationship Id="rId1" Type="http://schemas.microsoft.com/office/2007/relationships/media" Target="../media/media15.mp4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6.mp4"/><Relationship Id="rId1" Type="http://schemas.microsoft.com/office/2007/relationships/media" Target="../media/media16.mp4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26A7A-12CA-54F7-96CC-099BC377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16" y="1967682"/>
            <a:ext cx="4516224" cy="2651452"/>
          </a:xfrm>
        </p:spPr>
        <p:txBody>
          <a:bodyPr>
            <a:normAutofit fontScale="90000"/>
          </a:bodyPr>
          <a:lstStyle/>
          <a:p>
            <a:r>
              <a:rPr lang="ru-RU" sz="153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7</a:t>
            </a:r>
            <a:r>
              <a:rPr lang="ru-RU" sz="15300" dirty="0">
                <a:solidFill>
                  <a:srgbClr val="FF0000"/>
                </a:solidFill>
                <a:latin typeface="Bahnschrift Condensed" panose="020B0502040204020203" pitchFamily="34" charset="0"/>
              </a:rPr>
              <a:t>емь</a:t>
            </a:r>
            <a:r>
              <a:rPr lang="ru-RU" dirty="0">
                <a:latin typeface="Bahnschrift Condensed" panose="020B0502040204020203" pitchFamily="34" charset="0"/>
              </a:rPr>
              <a:t> секретов управления лояльностью клиента на высококонкурентных рынках.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На примере фармацевтического рынка.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01298-652F-C055-1879-0EC0C2D8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9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09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3FC78AB-C078-BCE8-1B9D-4E496245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462224"/>
            <a:ext cx="10580077" cy="5714739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Важнейшим элементом работы на втором этапе является определение частоты посещений врачей для разных стратегий (РАЗВИТИЕ/УДЕРЖАНИЕ лояльности)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Этот выбор должен проводиться с учетом следующих соображений / условий бизнеса: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 длительности продвижения препарата на территории (общей узнаваемости его врачами);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активности конкурентов нашего препарата;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наличия или отсутствия у нашего препарата заметных конкурентных преимуществ;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других факторов, как внешних, так и внутренних.</a:t>
            </a:r>
          </a:p>
        </p:txBody>
      </p:sp>
      <p:pic>
        <p:nvPicPr>
          <p:cNvPr id="4" name="bunny-wth">
            <a:hlinkClick r:id="" action="ppaction://media"/>
            <a:extLst>
              <a:ext uri="{FF2B5EF4-FFF2-40B4-BE49-F238E27FC236}">
                <a16:creationId xmlns:a16="http://schemas.microsoft.com/office/drawing/2014/main" id="{9B19C2AA-7A7A-D15A-F519-82D46C43700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929789" y="4141560"/>
            <a:ext cx="2209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1D089-6810-0C0E-B159-13607ED0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Ситуация №1 – Ввод на рынок.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7C4E2-BFA0-572C-57E2-088B55CB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а) длительность продвижения препарата на территории, как и общая узнаваемость его врачами — НИЗКАЯ;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б) активность конкурентов нашего препарата и общая узнаваемость их врачами — ВЫСОКАЯ;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в) наличие у нашего препарата заметных конкурентных преимуществ — ВЫСОКОЕ.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При этом очевидно, что несмотря на наличие у нашего препарата заметных отличительных преимуществ перед конкурентами, частота контактов наших медицинских представителей на первом этапе работы с врачами должна носить максимальный уровень — не ниже 2—3 раз в месяц (12—18 раз в полугодие).</a:t>
            </a:r>
          </a:p>
        </p:txBody>
      </p:sp>
      <p:pic>
        <p:nvPicPr>
          <p:cNvPr id="4" name="cat-launch">
            <a:hlinkClick r:id="" action="ppaction://media"/>
            <a:extLst>
              <a:ext uri="{FF2B5EF4-FFF2-40B4-BE49-F238E27FC236}">
                <a16:creationId xmlns:a16="http://schemas.microsoft.com/office/drawing/2014/main" id="{7192C757-A96A-7A97-2141-129F8ACF27B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26405" y="112416"/>
            <a:ext cx="1957953" cy="17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EEDC6C-8877-384A-F67B-9B32490E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499"/>
            <a:ext cx="10515600" cy="5865464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Ситуация №2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 длительность продвижения препарата на территории (общая узнаваемость его врачами) — СРЕДНЯЯ;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активность конкурентов нашего препарата (общая узнаваемость их врачами) — ВЫСОКАЯ;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наличие у нашего препарата заметных конкурентных преимуществ — СРЕДНЕЕ.</a:t>
            </a:r>
            <a:endParaRPr lang="en-US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В данной ситуации также логично предположить, что в силу незначительных преимуществ нашего препарата перед конкурентами и с учетом их высокой </a:t>
            </a:r>
            <a:r>
              <a:rPr lang="ru-RU" dirty="0" err="1">
                <a:latin typeface="Bahnschrift Condensed" panose="020B0502040204020203" pitchFamily="34" charset="0"/>
              </a:rPr>
              <a:t>промоционной</a:t>
            </a:r>
            <a:r>
              <a:rPr lang="ru-RU" dirty="0">
                <a:latin typeface="Bahnschrift Condensed" panose="020B0502040204020203" pitchFamily="34" charset="0"/>
              </a:rPr>
              <a:t> активности частота контактов медицинских представителей также должна быть высокой — не ниже 1,5—2 раз в месяц (9—12 раз в полугодие).</a:t>
            </a:r>
            <a:endParaRPr lang="en-US" dirty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4" name="how-much-mark-angel">
            <a:hlinkClick r:id="" action="ppaction://media"/>
            <a:extLst>
              <a:ext uri="{FF2B5EF4-FFF2-40B4-BE49-F238E27FC236}">
                <a16:creationId xmlns:a16="http://schemas.microsoft.com/office/drawing/2014/main" id="{2BC77F5B-1EF5-2F18-2764-FC74019D5D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566834" y="4943789"/>
            <a:ext cx="1602712" cy="16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896AA4-CF42-7FB3-A611-DF8D58BC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596"/>
            <a:ext cx="10515600" cy="584536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Другим важным подходом при определении кратности контактов медицинского представителя и врача для различных 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стратегий является наличие контраста в частоте индивидуальных визитов к врачу в разных стратегиях. При этом количество визитов в рамках стратегии РАЗВИТИЯ лояльности врача должно быть заметно выше, чем количество визитов в рамках стратегии УДЕРЖАНИЯ лояльности. Например, 1—1,5 визита в месяц для стратегии РАЗВИТИЯ лояльности в сравнении с 0,5—0,75 визита в месяц в рамках стратегии УДЕРЖАНИЯ лояльности.</a:t>
            </a:r>
            <a:endParaRPr lang="en-US" dirty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2050" name="Picture 2" descr="аниме стиль врач убегает, медицинский представитель догоняет, белый фон">
            <a:extLst>
              <a:ext uri="{FF2B5EF4-FFF2-40B4-BE49-F238E27FC236}">
                <a16:creationId xmlns:a16="http://schemas.microsoft.com/office/drawing/2014/main" id="{9E9D732C-D972-5BE3-0ECB-725DCD748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374" y="3056374"/>
            <a:ext cx="3801626" cy="38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овальное 5">
            <a:extLst>
              <a:ext uri="{FF2B5EF4-FFF2-40B4-BE49-F238E27FC236}">
                <a16:creationId xmlns:a16="http://schemas.microsoft.com/office/drawing/2014/main" id="{6FACE8A6-A050-5937-0468-C46829DC90C3}"/>
              </a:ext>
            </a:extLst>
          </p:cNvPr>
          <p:cNvSpPr/>
          <p:nvPr/>
        </p:nvSpPr>
        <p:spPr>
          <a:xfrm rot="16200000" flipH="1">
            <a:off x="6209881" y="3195376"/>
            <a:ext cx="1105319" cy="259247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980D7-288E-731E-A0C7-2EA702BCC839}"/>
              </a:ext>
            </a:extLst>
          </p:cNvPr>
          <p:cNvSpPr txBox="1"/>
          <p:nvPr/>
        </p:nvSpPr>
        <p:spPr>
          <a:xfrm>
            <a:off x="5936929" y="4168446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Jonga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tegdiya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shu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tibbiy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vakil!</a:t>
            </a:r>
            <a:endParaRPr lang="ru-RU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1840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6369B-3CD7-3BB9-A60F-7675998B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448"/>
            <a:ext cx="10515600" cy="962993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«ФОРМУЛА»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F644E7-EBDF-94C6-B9BC-3212A6EF87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3" y="906087"/>
            <a:ext cx="562927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37F06E-963B-BFAB-8E5E-E70A2F4FF586}"/>
              </a:ext>
            </a:extLst>
          </p:cNvPr>
          <p:cNvSpPr txBox="1"/>
          <p:nvPr/>
        </p:nvSpPr>
        <p:spPr>
          <a:xfrm>
            <a:off x="5454319" y="1187441"/>
            <a:ext cx="57518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5+2 – Стратегия Развития лояльности (5 визитов  и 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2 круглых стола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6+1 – Стратегия Развития (6 визитов и 1 круглый стол)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3+1/2+2 – Стратегия Удержания лояльности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1+2/1+0 – Стратегия Присутствия </a:t>
            </a:r>
          </a:p>
          <a:p>
            <a:r>
              <a:rPr lang="ru-RU" sz="2400" dirty="0">
                <a:latin typeface="Bahnschrift Condensed" panose="020B0502040204020203" pitchFamily="34" charset="0"/>
              </a:rPr>
              <a:t>0+0 – Стратегия Отставания.</a:t>
            </a:r>
          </a:p>
          <a:p>
            <a:endParaRPr lang="ru-RU" sz="2400" dirty="0">
              <a:latin typeface="Bahnschrift Condensed" panose="020B0502040204020203" pitchFamily="34" charset="0"/>
            </a:endParaRPr>
          </a:p>
        </p:txBody>
      </p:sp>
      <p:pic>
        <p:nvPicPr>
          <p:cNvPr id="3076" name="Picture 4" descr="аниме стиль медицинский представитель держит убегающего врача">
            <a:extLst>
              <a:ext uri="{FF2B5EF4-FFF2-40B4-BE49-F238E27FC236}">
                <a16:creationId xmlns:a16="http://schemas.microsoft.com/office/drawing/2014/main" id="{E6B8E2E4-CC1A-4A1C-E81A-E1BE74E1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49" y="3429000"/>
            <a:ext cx="2914651" cy="29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52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7696B-E53B-1209-F3FE-2E2C8B29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3-</a:t>
            </a:r>
            <a:r>
              <a:rPr lang="ru-RU" dirty="0">
                <a:latin typeface="Bahnschrift Condensed" panose="020B0502040204020203" pitchFamily="34" charset="0"/>
              </a:rPr>
              <a:t>й ШАГ – «РЕСУРСНОСТЬ»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9D704-34A2-68A2-6F9C-1FD3F115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Определение «</a:t>
            </a:r>
            <a:r>
              <a:rPr lang="ru-RU" dirty="0" err="1">
                <a:latin typeface="Bahnschrift Condensed" panose="020B0502040204020203" pitchFamily="34" charset="0"/>
              </a:rPr>
              <a:t>ресурсности</a:t>
            </a:r>
            <a:r>
              <a:rPr lang="ru-RU" dirty="0">
                <a:latin typeface="Bahnschrift Condensed" panose="020B0502040204020203" pitchFamily="34" charset="0"/>
              </a:rPr>
              <a:t>» различных выбранных нами 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стратегий, для этого нам, прежде всего, следует рассчитать общее количество временных ресурсов медицинского представителя, на которое он может опираться в планировании своей работы.</a:t>
            </a:r>
          </a:p>
          <a:p>
            <a:r>
              <a:rPr lang="ru-RU" i="1" dirty="0">
                <a:latin typeface="Bahnschrift Condensed" panose="020B0502040204020203" pitchFamily="34" charset="0"/>
              </a:rPr>
              <a:t>норма визитов в день </a:t>
            </a:r>
            <a:r>
              <a:rPr lang="ru-RU" dirty="0">
                <a:latin typeface="Bahnschrift Condensed" panose="020B0502040204020203" pitchFamily="34" charset="0"/>
              </a:rPr>
              <a:t>— количество визитов, которое МП должен совершить в каждый из рабочих дней. (от 8 до 12 врачей, от 6 до 10 аптек/</a:t>
            </a:r>
            <a:r>
              <a:rPr lang="ru-RU" dirty="0" err="1">
                <a:latin typeface="Bahnschrift Condensed" panose="020B0502040204020203" pitchFamily="34" charset="0"/>
              </a:rPr>
              <a:t>дистр</a:t>
            </a:r>
            <a:r>
              <a:rPr lang="ru-RU" dirty="0">
                <a:latin typeface="Bahnschrift Condensed" panose="020B0502040204020203" pitchFamily="34" charset="0"/>
              </a:rPr>
              <a:t>)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общее количество «полевых» дней — это дни, посвященные только работе с клиентами «в поле» в рамках различной </a:t>
            </a:r>
            <a:r>
              <a:rPr lang="ru-RU" dirty="0" err="1">
                <a:latin typeface="Bahnschrift Condensed" panose="020B0502040204020203" pitchFamily="34" charset="0"/>
              </a:rPr>
              <a:t>промоционной</a:t>
            </a:r>
            <a:r>
              <a:rPr lang="ru-RU" dirty="0">
                <a:latin typeface="Bahnschrift Condensed" panose="020B0502040204020203" pitchFamily="34" charset="0"/>
              </a:rPr>
              <a:t> активности (индивидуальные визиты, групповые презентации, круглые </a:t>
            </a:r>
            <a:r>
              <a:rPr lang="ru-RU" dirty="0" err="1">
                <a:latin typeface="Bahnschrift Condensed" panose="020B0502040204020203" pitchFamily="34" charset="0"/>
              </a:rPr>
              <a:t>столыи</a:t>
            </a:r>
            <a:r>
              <a:rPr lang="ru-RU" dirty="0">
                <a:latin typeface="Bahnschrift Condensed" panose="020B0502040204020203" pitchFamily="34" charset="0"/>
              </a:rPr>
              <a:t> т. д.). Как правило, число «полевых» дней должно составлять не менее 90% от общего количества рабочих дней в году.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административные и офисные дни — дни, не посвященные напрямую работе с клиентами: совещания, тренинги, цикловые конференции и т. д. Их количество, как правило, не должно превышать 10% от общего количества рабочих дней в году.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zoolander-zoolander-movie">
            <a:hlinkClick r:id="" action="ppaction://media"/>
            <a:extLst>
              <a:ext uri="{FF2B5EF4-FFF2-40B4-BE49-F238E27FC236}">
                <a16:creationId xmlns:a16="http://schemas.microsoft.com/office/drawing/2014/main" id="{BEA38227-1FB5-3F72-3981-799F02B03B1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61762" y="325376"/>
            <a:ext cx="1405060" cy="14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027DB-1E29-22A5-B8AB-81513013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Расчет временного ресурса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F61DE-9369-DEA6-41E0-165396F1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  <a:latin typeface="Bahnschrift Condensed" panose="020B0502040204020203" pitchFamily="34" charset="0"/>
              </a:rPr>
              <a:t>22 (рабочих дня) </a:t>
            </a:r>
            <a:r>
              <a:rPr lang="ru-RU" dirty="0">
                <a:latin typeface="Bahnschrift Condensed" panose="020B0502040204020203" pitchFamily="34" charset="0"/>
              </a:rPr>
              <a:t>* </a:t>
            </a:r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0,9 (полевые дни) </a:t>
            </a:r>
            <a:r>
              <a:rPr lang="ru-RU" dirty="0">
                <a:latin typeface="Bahnschrift Condensed" panose="020B0502040204020203" pitchFamily="34" charset="0"/>
              </a:rPr>
              <a:t>* </a:t>
            </a:r>
            <a:r>
              <a:rPr lang="ru-RU" dirty="0">
                <a:highlight>
                  <a:srgbClr val="FF00FF"/>
                </a:highlight>
                <a:latin typeface="Bahnschrift Condensed" panose="020B0502040204020203" pitchFamily="34" charset="0"/>
              </a:rPr>
              <a:t>14 (8 врачей + 6 аптек) или 22 (12 врачей + 10 аптек) </a:t>
            </a:r>
            <a:r>
              <a:rPr lang="ru-RU" dirty="0">
                <a:latin typeface="Bahnschrift Condensed" panose="020B0502040204020203" pitchFamily="34" charset="0"/>
              </a:rPr>
              <a:t>* </a:t>
            </a:r>
            <a:r>
              <a:rPr lang="ru-RU" dirty="0">
                <a:highlight>
                  <a:srgbClr val="00FFFF"/>
                </a:highlight>
                <a:latin typeface="Bahnschrift Condensed" panose="020B0502040204020203" pitchFamily="34" charset="0"/>
              </a:rPr>
              <a:t>6 (месяцев </a:t>
            </a:r>
            <a:r>
              <a:rPr lang="ru-RU" dirty="0" err="1">
                <a:highlight>
                  <a:srgbClr val="00FFFF"/>
                </a:highlight>
                <a:latin typeface="Bahnschrift Condensed" panose="020B0502040204020203" pitchFamily="34" charset="0"/>
              </a:rPr>
              <a:t>промоционного</a:t>
            </a:r>
            <a:r>
              <a:rPr lang="ru-RU" dirty="0">
                <a:highlight>
                  <a:srgbClr val="00FFFF"/>
                </a:highlight>
                <a:latin typeface="Bahnschrift Condensed" panose="020B0502040204020203" pitchFamily="34" charset="0"/>
              </a:rPr>
              <a:t> цикла) </a:t>
            </a:r>
            <a:r>
              <a:rPr lang="ru-RU" dirty="0">
                <a:latin typeface="Bahnschrift Condensed" panose="020B0502040204020203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highlight>
                  <a:srgbClr val="008000"/>
                </a:highlight>
                <a:latin typeface="Bahnschrift Condensed" panose="020B0502040204020203" pitchFamily="34" charset="0"/>
              </a:rPr>
              <a:t>1663,2 (минимум) или 2613,6 (максимум).</a:t>
            </a:r>
          </a:p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Таким образом МП сможет рассчитать свою норму визитов и сможет выбрать стратегию под каждую группу врачей которых он разделил по лояльности и по потенциалу. 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62489D-2E94-D058-36C3-99C5E140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93" y="3652838"/>
            <a:ext cx="56292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7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4FB028-6299-6918-2BB8-67EB8988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373"/>
            <a:ext cx="10515600" cy="1972652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1. Определить количество врачей разных категорий в базе данных.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2. Определить стратегии работы с разными категориями клиентов.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3. Рассчитать соответствие 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ресурсов общему количеству визитов за цикл для реализации выбранной стратегии.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2CB2-5638-CD3D-2D27-614B60C34042}"/>
              </a:ext>
            </a:extLst>
          </p:cNvPr>
          <p:cNvSpPr txBox="1"/>
          <p:nvPr/>
        </p:nvSpPr>
        <p:spPr>
          <a:xfrm>
            <a:off x="388157" y="2156459"/>
            <a:ext cx="116215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Bahnschrift Condensed" panose="020B0502040204020203" pitchFamily="34" charset="0"/>
              </a:rPr>
              <a:t>Представим что, нам необходимо </a:t>
            </a:r>
            <a:r>
              <a:rPr lang="ru-RU" sz="2200" dirty="0">
                <a:highlight>
                  <a:srgbClr val="FF0000"/>
                </a:highlight>
                <a:latin typeface="Bahnschrift Condensed" panose="020B0502040204020203" pitchFamily="34" charset="0"/>
              </a:rPr>
              <a:t>10 врачей из группы А1(высокий потенциал и самая низкая лояльность)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Необходимо перевести в категорию </a:t>
            </a:r>
            <a:r>
              <a:rPr lang="ru-RU" sz="2200" dirty="0">
                <a:highlight>
                  <a:srgbClr val="FFFF00"/>
                </a:highlight>
                <a:latin typeface="Bahnschrift Condensed" panose="020B0502040204020203" pitchFamily="34" charset="0"/>
              </a:rPr>
              <a:t>А2(высокий потенциал и средняя лояльность)</a:t>
            </a:r>
            <a:r>
              <a:rPr lang="ru-RU" sz="2200" dirty="0">
                <a:latin typeface="Bahnschrift Condensed" panose="020B0502040204020203" pitchFamily="34" charset="0"/>
              </a:rPr>
              <a:t> и удержать лояльность </a:t>
            </a:r>
            <a:r>
              <a:rPr lang="ru-RU" sz="2200" dirty="0">
                <a:highlight>
                  <a:srgbClr val="00FF00"/>
                </a:highlight>
                <a:latin typeface="Bahnschrift Condensed" panose="020B0502040204020203" pitchFamily="34" charset="0"/>
              </a:rPr>
              <a:t>5 врачей</a:t>
            </a:r>
          </a:p>
          <a:p>
            <a:r>
              <a:rPr lang="ru-RU" sz="2200" dirty="0">
                <a:highlight>
                  <a:srgbClr val="00FF00"/>
                </a:highlight>
                <a:latin typeface="Bahnschrift Condensed" panose="020B0502040204020203" pitchFamily="34" charset="0"/>
              </a:rPr>
              <a:t> из А3 (высокий потенциал и высокая лояльность). </a:t>
            </a:r>
            <a:r>
              <a:rPr lang="ru-RU" sz="2200" dirty="0">
                <a:latin typeface="Bahnschrift Condensed" panose="020B0502040204020203" pitchFamily="34" charset="0"/>
              </a:rPr>
              <a:t>Так же из категории </a:t>
            </a:r>
            <a:r>
              <a:rPr lang="ru-RU" sz="2200" dirty="0">
                <a:highlight>
                  <a:srgbClr val="00FFFF"/>
                </a:highlight>
                <a:latin typeface="Bahnschrift Condensed" panose="020B0502040204020203" pitchFamily="34" charset="0"/>
              </a:rPr>
              <a:t>20 врачей </a:t>
            </a:r>
            <a:r>
              <a:rPr lang="en-US" sz="2200" dirty="0">
                <a:highlight>
                  <a:srgbClr val="00FFFF"/>
                </a:highlight>
                <a:latin typeface="Bahnschrift Condensed" panose="020B0502040204020203" pitchFamily="34" charset="0"/>
              </a:rPr>
              <a:t>B1 (</a:t>
            </a:r>
            <a:r>
              <a:rPr lang="ru-RU" sz="2200" dirty="0">
                <a:highlight>
                  <a:srgbClr val="00FFFF"/>
                </a:highlight>
                <a:latin typeface="Bahnschrift Condensed" panose="020B0502040204020203" pitchFamily="34" charset="0"/>
              </a:rPr>
              <a:t>средний потенциал и низкая </a:t>
            </a:r>
          </a:p>
          <a:p>
            <a:r>
              <a:rPr lang="ru-RU" sz="2200" dirty="0">
                <a:highlight>
                  <a:srgbClr val="00FFFF"/>
                </a:highlight>
                <a:latin typeface="Bahnschrift Condensed" panose="020B0502040204020203" pitchFamily="34" charset="0"/>
              </a:rPr>
              <a:t>лояльность)</a:t>
            </a:r>
            <a:r>
              <a:rPr lang="ru-RU" sz="2200" dirty="0">
                <a:latin typeface="Bahnschrift Condensed" panose="020B0502040204020203" pitchFamily="34" charset="0"/>
              </a:rPr>
              <a:t>, перевести </a:t>
            </a:r>
            <a:r>
              <a:rPr lang="ru-RU" sz="2200" dirty="0">
                <a:highlight>
                  <a:srgbClr val="FF00FF"/>
                </a:highlight>
                <a:latin typeface="Bahnschrift Condensed" panose="020B0502040204020203" pitchFamily="34" charset="0"/>
              </a:rPr>
              <a:t>в </a:t>
            </a:r>
            <a:r>
              <a:rPr lang="en-US" sz="2200" dirty="0">
                <a:highlight>
                  <a:srgbClr val="FF00FF"/>
                </a:highlight>
                <a:latin typeface="Bahnschrift Condensed" panose="020B0502040204020203" pitchFamily="34" charset="0"/>
              </a:rPr>
              <a:t>B2(</a:t>
            </a:r>
            <a:r>
              <a:rPr lang="ru-RU" sz="2200" dirty="0">
                <a:highlight>
                  <a:srgbClr val="FF00FF"/>
                </a:highlight>
                <a:latin typeface="Bahnschrift Condensed" panose="020B0502040204020203" pitchFamily="34" charset="0"/>
              </a:rPr>
              <a:t>средний потенциал и средняя лояльность)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Для этого надо воспользоваться формулой: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(40 врачей А1 * 5 визитов) + (20 врачей А3 * 3 визита) + (20 врачей </a:t>
            </a:r>
            <a:r>
              <a:rPr lang="en-US" sz="2200" dirty="0">
                <a:latin typeface="Bahnschrift Condensed" panose="020B0502040204020203" pitchFamily="34" charset="0"/>
              </a:rPr>
              <a:t>B1</a:t>
            </a:r>
            <a:r>
              <a:rPr lang="ru-RU" sz="2200" dirty="0">
                <a:latin typeface="Bahnschrift Condensed" panose="020B0502040204020203" pitchFamily="34" charset="0"/>
              </a:rPr>
              <a:t> * 5 визитов) = 200 + 60 + 100 *6 месяцев промо.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цикл = 2160 визитов в течение 6 месяцев.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Норма визитов 12 врачей в день это 2160 врачей за 6 месяцев.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Аптеки так же можно разделить и просчитать аналогично методу указанному выше.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Если при подсчете у вас определяется количество меньше чем ваша норма визитов за какой либо </a:t>
            </a:r>
            <a:r>
              <a:rPr lang="ru-RU" sz="2200" dirty="0" err="1">
                <a:latin typeface="Bahnschrift Condensed" panose="020B0502040204020203" pitchFamily="34" charset="0"/>
              </a:rPr>
              <a:t>промоционный</a:t>
            </a:r>
            <a:r>
              <a:rPr lang="ru-RU" sz="2200" dirty="0">
                <a:latin typeface="Bahnschrift Condensed" panose="020B0502040204020203" pitchFamily="34" charset="0"/>
              </a:rPr>
              <a:t> цикл, то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следует разницу выделить для посещений новых врачей, потенциал и лояльность которых вы еще не определили.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Пример у вас при подсчете определилось 1700 визитов, из этого следует что 2160 – 1700 = 460 резерв для новых врачей.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Или это время мы можем использовать для организации круглых столов и прочих мероприятий.</a:t>
            </a:r>
          </a:p>
        </p:txBody>
      </p:sp>
    </p:spTree>
    <p:extLst>
      <p:ext uri="{BB962C8B-B14F-4D97-AF65-F5344CB8AC3E}">
        <p14:creationId xmlns:p14="http://schemas.microsoft.com/office/powerpoint/2010/main" val="3014009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6DA74-EDB3-5D83-CE47-F779677B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NB! </a:t>
            </a:r>
            <a:r>
              <a:rPr lang="ru-RU" dirty="0">
                <a:latin typeface="Bahnschrift Condensed" panose="020B0502040204020203" pitchFamily="34" charset="0"/>
              </a:rPr>
              <a:t>Охват базы врачей </a:t>
            </a:r>
          </a:p>
        </p:txBody>
      </p:sp>
      <p:pic>
        <p:nvPicPr>
          <p:cNvPr id="4" name="tired-cat-cat">
            <a:hlinkClick r:id="" action="ppaction://media"/>
            <a:extLst>
              <a:ext uri="{FF2B5EF4-FFF2-40B4-BE49-F238E27FC236}">
                <a16:creationId xmlns:a16="http://schemas.microsoft.com/office/drawing/2014/main" id="{D90E310B-F34F-0EDB-2008-91DDBF20D0D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1">
            <a:off x="5648638" y="274261"/>
            <a:ext cx="1402612" cy="141642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5C776-C139-5A48-0114-F554136FCC21}"/>
              </a:ext>
            </a:extLst>
          </p:cNvPr>
          <p:cNvSpPr txBox="1"/>
          <p:nvPr/>
        </p:nvSpPr>
        <p:spPr>
          <a:xfrm>
            <a:off x="181564" y="1781552"/>
            <a:ext cx="104567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Bahnschrift Condensed" panose="020B0502040204020203" pitchFamily="34" charset="0"/>
              </a:rPr>
              <a:t>При идеальном варианте, вы должны охватывать 100% вашей врачебной базы, но так или иначе временные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ресурсы не всегда дают нам это, врачи не всегда бывают на местах, или у них слишком много пациентов и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приходится часами сидеть в ожидании своей очереди. Следовательно, показатель 70% охвата базы данных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считается нормой. На просчете формулы, если вы заметили, мы не взяли в учет категорию С.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8342E2-3F89-8CD6-DD79-EE453006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4" y="3328551"/>
            <a:ext cx="56292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474FD6-D117-4935-E089-5224D2AE9D47}"/>
              </a:ext>
            </a:extLst>
          </p:cNvPr>
          <p:cNvSpPr txBox="1"/>
          <p:nvPr/>
        </p:nvSpPr>
        <p:spPr>
          <a:xfrm>
            <a:off x="6096000" y="3288329"/>
            <a:ext cx="596188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Bahnschrift Condensed" panose="020B0502040204020203" pitchFamily="34" charset="0"/>
              </a:rPr>
              <a:t>Из данной таблицы можно взять пример для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расчета нормы, в таблице в общем 210 врачей,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из них категория С (65) врачей не были приняты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для применения каких либо стратегий.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(65 врачей С категории / 210 общего количества врачей) *100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= 30,95%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100% (210 врачей) – 30.95% (65 врачей С) = 69,04% врачей.</a:t>
            </a:r>
          </a:p>
          <a:p>
            <a:endParaRPr lang="ru-RU" sz="22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22166-5AD1-3D5B-7B7F-92092970721A}"/>
              </a:ext>
            </a:extLst>
          </p:cNvPr>
          <p:cNvSpPr txBox="1"/>
          <p:nvPr/>
        </p:nvSpPr>
        <p:spPr>
          <a:xfrm>
            <a:off x="472881" y="5953125"/>
            <a:ext cx="10548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Bahnschrift Condensed" panose="020B0502040204020203" pitchFamily="34" charset="0"/>
              </a:rPr>
              <a:t>То есть, другими словами, мы должны будем выполнить поставленный план продаж, работая с ≈70% врачей </a:t>
            </a:r>
          </a:p>
          <a:p>
            <a:r>
              <a:rPr lang="ru-RU" sz="2200" dirty="0">
                <a:latin typeface="Bahnschrift Condensed" panose="020B0502040204020203" pitchFamily="34" charset="0"/>
              </a:rPr>
              <a:t>(но с наиболее привлекательным соотношением потенциала и лояльности!) в нашей общей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836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F2876-F49D-E133-75FD-F43C842F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Расчет целевой группы и прогноз продаж.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31A0748-323F-D5A1-23C6-AAC87D80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62935"/>
              </p:ext>
            </p:extLst>
          </p:nvPr>
        </p:nvGraphicFramePr>
        <p:xfrm>
          <a:off x="838200" y="1554480"/>
          <a:ext cx="10317480" cy="4155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690">
                  <a:extLst>
                    <a:ext uri="{9D8B030D-6E8A-4147-A177-3AD203B41FA5}">
                      <a16:colId xmlns:a16="http://schemas.microsoft.com/office/drawing/2014/main" val="2912493848"/>
                    </a:ext>
                  </a:extLst>
                </a:gridCol>
                <a:gridCol w="2262122">
                  <a:extLst>
                    <a:ext uri="{9D8B030D-6E8A-4147-A177-3AD203B41FA5}">
                      <a16:colId xmlns:a16="http://schemas.microsoft.com/office/drawing/2014/main" val="3610808021"/>
                    </a:ext>
                  </a:extLst>
                </a:gridCol>
                <a:gridCol w="1737971">
                  <a:extLst>
                    <a:ext uri="{9D8B030D-6E8A-4147-A177-3AD203B41FA5}">
                      <a16:colId xmlns:a16="http://schemas.microsoft.com/office/drawing/2014/main" val="1045926517"/>
                    </a:ext>
                  </a:extLst>
                </a:gridCol>
                <a:gridCol w="2593163">
                  <a:extLst>
                    <a:ext uri="{9D8B030D-6E8A-4147-A177-3AD203B41FA5}">
                      <a16:colId xmlns:a16="http://schemas.microsoft.com/office/drawing/2014/main" val="2432105369"/>
                    </a:ext>
                  </a:extLst>
                </a:gridCol>
                <a:gridCol w="2234534">
                  <a:extLst>
                    <a:ext uri="{9D8B030D-6E8A-4147-A177-3AD203B41FA5}">
                      <a16:colId xmlns:a16="http://schemas.microsoft.com/office/drawing/2014/main" val="548114583"/>
                    </a:ext>
                  </a:extLst>
                </a:gridCol>
              </a:tblGrid>
              <a:tr h="938324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Категория врача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Потенциал врача пац/мес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6 месячный показатель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Лояльность врача к препарату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Выписка ЛС за промо.цикл.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23276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А3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300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1800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30%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540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171808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А2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300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1800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15%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270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67930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А1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300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1800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10%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180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93803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1200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30%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360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49178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1200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15%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180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32060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1200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5%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60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183440"/>
                  </a:ext>
                </a:extLst>
              </a:tr>
              <a:tr h="459588"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Итог: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1590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339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07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8E6BC-966A-ACE1-1D2C-4C6B3316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76" y="3068132"/>
            <a:ext cx="4316604" cy="1325563"/>
          </a:xfrm>
        </p:spPr>
        <p:txBody>
          <a:bodyPr>
            <a:noAutofit/>
          </a:bodyPr>
          <a:lstStyle/>
          <a:p>
            <a:pPr algn="r"/>
            <a:r>
              <a:rPr lang="ru-RU" sz="5400" dirty="0">
                <a:solidFill>
                  <a:schemeClr val="bg1"/>
                </a:solidFill>
                <a:highlight>
                  <a:srgbClr val="FF0000"/>
                </a:highlight>
                <a:latin typeface="Bahnschrift Light Condensed" panose="020B0502040204020203" pitchFamily="34" charset="0"/>
              </a:rPr>
              <a:t>Ресурсы</a:t>
            </a:r>
            <a:r>
              <a:rPr lang="ru-RU" sz="4800" dirty="0">
                <a:solidFill>
                  <a:schemeClr val="bg1"/>
                </a:solidFill>
                <a:highlight>
                  <a:srgbClr val="FF0000"/>
                </a:highlight>
                <a:latin typeface="Bahnschrift Light Condensed" panose="020B0502040204020203" pitchFamily="34" charset="0"/>
              </a:rPr>
              <a:t> </a:t>
            </a:r>
            <a:r>
              <a:rPr lang="ru-RU" sz="4800" dirty="0">
                <a:latin typeface="Bahnschrift Light Condensed" panose="020B0502040204020203" pitchFamily="34" charset="0"/>
              </a:rPr>
              <a:t>медицинского представителя. Методы </a:t>
            </a:r>
            <a:r>
              <a:rPr lang="ru-RU" sz="4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категоризации</a:t>
            </a:r>
            <a:r>
              <a:rPr lang="ru-RU" sz="4800" dirty="0">
                <a:highlight>
                  <a:srgbClr val="FFFF00"/>
                </a:highlight>
                <a:latin typeface="Bahnschrift Light Condensed" panose="020B0502040204020203" pitchFamily="34" charset="0"/>
              </a:rPr>
              <a:t> </a:t>
            </a:r>
            <a:r>
              <a:rPr lang="ru-RU" sz="4800" dirty="0">
                <a:latin typeface="Bahnschrift Light Condensed" panose="020B0502040204020203" pitchFamily="34" charset="0"/>
              </a:rPr>
              <a:t>врачей. Создание </a:t>
            </a:r>
            <a:r>
              <a:rPr lang="ru-RU" sz="4800" dirty="0">
                <a:highlight>
                  <a:srgbClr val="00FF00"/>
                </a:highlight>
                <a:latin typeface="Bahnschrift Light Condensed" panose="020B0502040204020203" pitchFamily="34" charset="0"/>
              </a:rPr>
              <a:t>планограмм.</a:t>
            </a:r>
            <a:br>
              <a:rPr lang="ru-RU" sz="4800" dirty="0">
                <a:latin typeface="Bahnschrift Light Condensed" panose="020B0502040204020203" pitchFamily="34" charset="0"/>
              </a:rPr>
            </a:br>
            <a:endParaRPr lang="ru-RU" sz="4800" dirty="0">
              <a:latin typeface="Bahnschrift Light Condensed" panose="020B0502040204020203" pitchFamily="34" charset="0"/>
            </a:endParaRPr>
          </a:p>
        </p:txBody>
      </p:sp>
      <p:pic>
        <p:nvPicPr>
          <p:cNvPr id="1026" name="Picture 2" descr="ресурсы медицинского представителя на белом фоне">
            <a:extLst>
              <a:ext uri="{FF2B5EF4-FFF2-40B4-BE49-F238E27FC236}">
                <a16:creationId xmlns:a16="http://schemas.microsoft.com/office/drawing/2014/main" id="{28238678-A9AB-5E6E-4871-455CB71A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1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923D0-5923-E0AE-7AEC-AA55ACB5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Пример расчета выписки при правильном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подборе стратегии.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8D3992E-731A-CEA5-36F7-35ADABA0B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10948"/>
              </p:ext>
            </p:extLst>
          </p:nvPr>
        </p:nvGraphicFramePr>
        <p:xfrm>
          <a:off x="838200" y="2084704"/>
          <a:ext cx="10652759" cy="40608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3813">
                  <a:extLst>
                    <a:ext uri="{9D8B030D-6E8A-4147-A177-3AD203B41FA5}">
                      <a16:colId xmlns:a16="http://schemas.microsoft.com/office/drawing/2014/main" val="294541881"/>
                    </a:ext>
                  </a:extLst>
                </a:gridCol>
                <a:gridCol w="2466955">
                  <a:extLst>
                    <a:ext uri="{9D8B030D-6E8A-4147-A177-3AD203B41FA5}">
                      <a16:colId xmlns:a16="http://schemas.microsoft.com/office/drawing/2014/main" val="2060654225"/>
                    </a:ext>
                  </a:extLst>
                </a:gridCol>
                <a:gridCol w="1766115">
                  <a:extLst>
                    <a:ext uri="{9D8B030D-6E8A-4147-A177-3AD203B41FA5}">
                      <a16:colId xmlns:a16="http://schemas.microsoft.com/office/drawing/2014/main" val="596233973"/>
                    </a:ext>
                  </a:extLst>
                </a:gridCol>
                <a:gridCol w="2635156">
                  <a:extLst>
                    <a:ext uri="{9D8B030D-6E8A-4147-A177-3AD203B41FA5}">
                      <a16:colId xmlns:a16="http://schemas.microsoft.com/office/drawing/2014/main" val="1043620914"/>
                    </a:ext>
                  </a:extLst>
                </a:gridCol>
                <a:gridCol w="2270720">
                  <a:extLst>
                    <a:ext uri="{9D8B030D-6E8A-4147-A177-3AD203B41FA5}">
                      <a16:colId xmlns:a16="http://schemas.microsoft.com/office/drawing/2014/main" val="3758687488"/>
                    </a:ext>
                  </a:extLst>
                </a:gridCol>
              </a:tblGrid>
              <a:tr h="798588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Категория врача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Количество врачей в базе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Стратегия работы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Количество новых врачей в ЦГ.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Выписка упаковок.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7701"/>
                  </a:ext>
                </a:extLst>
              </a:tr>
              <a:tr h="535524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А3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10 +6(из А2)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Удержание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16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8640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880198"/>
                  </a:ext>
                </a:extLst>
              </a:tr>
              <a:tr h="535524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А2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20 - 6 + 15(из А1)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Развитие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29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7830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385489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А1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30-15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Развитие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15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2700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25985"/>
                  </a:ext>
                </a:extLst>
              </a:tr>
              <a:tr h="535524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В3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15+9 (из В2)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Удержание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24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8640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31484"/>
                  </a:ext>
                </a:extLst>
              </a:tr>
              <a:tr h="535524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В2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30-9+20 (из В1)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Развитие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41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7380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650630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В1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40-20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Развитие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20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>
                          <a:effectLst/>
                          <a:latin typeface="Bahnschrift Condensed" panose="020B0502040204020203" pitchFamily="34" charset="0"/>
                        </a:rPr>
                        <a:t>1200</a:t>
                      </a:r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98968"/>
                  </a:ext>
                </a:extLst>
              </a:tr>
              <a:tr h="281854"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400" u="none" strike="noStrike" dirty="0">
                          <a:effectLst/>
                          <a:latin typeface="Bahnschrift Condensed" panose="020B0502040204020203" pitchFamily="34" charset="0"/>
                        </a:rPr>
                        <a:t>36 390,00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8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9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C317AB1-473A-FFBF-A6CE-3AB9ED078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025"/>
            <a:ext cx="10515600" cy="4351338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Стоит помнить, что свои активности нужно строить так, чтобы врачи переходили на запланированный (более высокий) уровень лояльности не в конце </a:t>
            </a:r>
            <a:r>
              <a:rPr lang="ru-RU" dirty="0" err="1">
                <a:latin typeface="Bahnschrift Condensed" panose="020B0502040204020203" pitchFamily="34" charset="0"/>
              </a:rPr>
              <a:t>промоционного</a:t>
            </a:r>
            <a:r>
              <a:rPr lang="ru-RU" dirty="0">
                <a:latin typeface="Bahnschrift Condensed" panose="020B0502040204020203" pitchFamily="34" charset="0"/>
              </a:rPr>
              <a:t> цикла, а к его середине, чтобы они успели реализовать свой новый уровень лояльности — увеличить выписку препарата компании. В зависимости от амбициозности плана зависит какой % лояльности требуется вам, для перевода того или иного врача на более высокий уровень.  Если % перевода врачей из одной категории на более высокий составляет более 70%, то данная модель невозможна и труднодостижима, для этого необходимы будут применятся другие методы (увеличение числа сотрудников на территории, уменьшение плана, включение кате-</a:t>
            </a:r>
            <a:r>
              <a:rPr lang="ru-RU" dirty="0" err="1">
                <a:latin typeface="Bahnschrift Condensed" panose="020B0502040204020203" pitchFamily="34" charset="0"/>
              </a:rPr>
              <a:t>гории</a:t>
            </a:r>
            <a:r>
              <a:rPr lang="ru-RU" dirty="0">
                <a:latin typeface="Bahnschrift Condensed" panose="020B0502040204020203" pitchFamily="34" charset="0"/>
              </a:rPr>
              <a:t> С в план перевода, расширение территории, ).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7A164-8C8C-3F01-D454-036D1C92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22"/>
            <a:ext cx="10515600" cy="1325563"/>
          </a:xfrm>
        </p:spPr>
        <p:txBody>
          <a:bodyPr/>
          <a:lstStyle/>
          <a:p>
            <a:r>
              <a:rPr lang="ru-RU" dirty="0" err="1">
                <a:latin typeface="Bahnschrift Condensed" panose="020B0502040204020203" pitchFamily="34" charset="0"/>
              </a:rPr>
              <a:t>Планограмма</a:t>
            </a:r>
            <a:r>
              <a:rPr lang="ru-RU" dirty="0">
                <a:latin typeface="Bahnschrift Condensed" panose="020B0502040204020203" pitchFamily="34" charset="0"/>
              </a:rPr>
              <a:t> роста лояльности.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A1F4F-5B4C-38AE-D20F-1FF122F47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88"/>
            <a:ext cx="10515600" cy="4351338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Теперь, когда мы представляем себе реальный механизм роста лояльности врача и точно знаем имеющиеся в нашем распоряжении ресурсы, мы можем сопоставить их между собой, использовав такой инструмент, как ПЛАНОГРАММА РОСТА ЛОЯЛЬНОСТИ ВРАЧА. Под этим термином мы понимаем графическую схему, отражающую процесс и результаты изменения лояльности врача с учетом имеющихся для этого 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ресурсов (индивидуальных визитов и групповых 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мероприятий).</a:t>
            </a:r>
          </a:p>
        </p:txBody>
      </p:sp>
      <p:pic>
        <p:nvPicPr>
          <p:cNvPr id="4" name="spider-man2-spider-man">
            <a:hlinkClick r:id="" action="ppaction://media"/>
            <a:extLst>
              <a:ext uri="{FF2B5EF4-FFF2-40B4-BE49-F238E27FC236}">
                <a16:creationId xmlns:a16="http://schemas.microsoft.com/office/drawing/2014/main" id="{092E8BE6-BBC8-61E3-E1FC-B098500D5B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85514" y="4231460"/>
            <a:ext cx="4439286" cy="2497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663F6-0E6C-72A1-A384-837B3F2633C1}"/>
              </a:ext>
            </a:extLst>
          </p:cNvPr>
          <p:cNvSpPr txBox="1"/>
          <p:nvPr/>
        </p:nvSpPr>
        <p:spPr>
          <a:xfrm>
            <a:off x="1321434" y="4057233"/>
            <a:ext cx="21640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400" dirty="0">
                <a:latin typeface="Bahnschrift Condensed" panose="020B0502040204020203" pitchFamily="34" charset="0"/>
              </a:rPr>
              <a:t>ЛО</a:t>
            </a:r>
          </a:p>
          <a:p>
            <a:pPr algn="r"/>
            <a:r>
              <a:rPr lang="ru-RU" sz="4400" dirty="0">
                <a:latin typeface="Bahnschrift Condensed" panose="020B0502040204020203" pitchFamily="34" charset="0"/>
              </a:rPr>
              <a:t>ЯЛЬ</a:t>
            </a:r>
          </a:p>
          <a:p>
            <a:pPr algn="r"/>
            <a:r>
              <a:rPr lang="ru-RU" sz="4400" dirty="0">
                <a:latin typeface="Bahnschrift Condensed" panose="020B0502040204020203" pitchFamily="34" charset="0"/>
              </a:rPr>
              <a:t>НО</a:t>
            </a:r>
          </a:p>
          <a:p>
            <a:pPr algn="r"/>
            <a:r>
              <a:rPr lang="ru-RU" sz="4400" dirty="0">
                <a:latin typeface="Bahnschrift Condensed" panose="020B0502040204020203" pitchFamily="34" charset="0"/>
              </a:rPr>
              <a:t>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2604F-3892-5D8F-52FB-7274A2A8640F}"/>
              </a:ext>
            </a:extLst>
          </p:cNvPr>
          <p:cNvSpPr txBox="1"/>
          <p:nvPr/>
        </p:nvSpPr>
        <p:spPr>
          <a:xfrm>
            <a:off x="7924168" y="4007911"/>
            <a:ext cx="21640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Bahnschrift Condensed" panose="020B0502040204020203" pitchFamily="34" charset="0"/>
              </a:rPr>
              <a:t>ПО</a:t>
            </a:r>
          </a:p>
          <a:p>
            <a:r>
              <a:rPr lang="ru-RU" sz="4400" dirty="0">
                <a:latin typeface="Bahnschrift Condensed" panose="020B0502040204020203" pitchFamily="34" charset="0"/>
              </a:rPr>
              <a:t>ТЕН</a:t>
            </a:r>
          </a:p>
          <a:p>
            <a:r>
              <a:rPr lang="ru-RU" sz="4400" dirty="0">
                <a:latin typeface="Bahnschrift Condensed" panose="020B0502040204020203" pitchFamily="34" charset="0"/>
              </a:rPr>
              <a:t>ЦИ</a:t>
            </a:r>
          </a:p>
          <a:p>
            <a:r>
              <a:rPr lang="ru-RU" sz="4400" dirty="0">
                <a:latin typeface="Bahnschrift Condensed" panose="020B0502040204020203" pitchFamily="34" charset="0"/>
              </a:rPr>
              <a:t>АЛ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48A36-0270-2978-E879-7D7919AF6DF5}"/>
              </a:ext>
            </a:extLst>
          </p:cNvPr>
          <p:cNvSpPr txBox="1"/>
          <p:nvPr/>
        </p:nvSpPr>
        <p:spPr>
          <a:xfrm>
            <a:off x="4917440" y="390766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МЕД. ПРЕДСТАВИТЕЛЬ</a:t>
            </a:r>
          </a:p>
        </p:txBody>
      </p:sp>
    </p:spTree>
    <p:extLst>
      <p:ext uri="{BB962C8B-B14F-4D97-AF65-F5344CB8AC3E}">
        <p14:creationId xmlns:p14="http://schemas.microsoft.com/office/powerpoint/2010/main" val="300836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29C6957-B633-8698-DF5B-A9A5DCF6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3" y="771314"/>
            <a:ext cx="7417117" cy="550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D79F74-3EA4-B0B3-6A79-53FC3998D61D}"/>
              </a:ext>
            </a:extLst>
          </p:cNvPr>
          <p:cNvSpPr txBox="1"/>
          <p:nvPr/>
        </p:nvSpPr>
        <p:spPr>
          <a:xfrm>
            <a:off x="7914640" y="115521"/>
            <a:ext cx="40843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• Нынешнее место врача на ступенях лестницы лояльности нашему препарату;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Ожидаемое нами место врача на ступенях лестницы лояльности в результате реализации формулы 4 +1;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Привязка основных 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мероприятий на схеме к динамике роста лояльности (переход от этапа к этапу на лестнице развития лояльности);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Обоснование правильной (логической) последовательности и взаимосвязи индивидуальных визитов и групповых 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мероприятий (круглых столов, научных конференций и т. д.);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Определение оптимальных временных интервалов между различными формами </a:t>
            </a:r>
            <a:r>
              <a:rPr lang="ru-RU" dirty="0" err="1">
                <a:latin typeface="Bahnschrift Condensed" panose="020B0502040204020203" pitchFamily="34" charset="0"/>
              </a:rPr>
              <a:t>промоционной</a:t>
            </a:r>
            <a:r>
              <a:rPr lang="ru-RU" dirty="0">
                <a:latin typeface="Bahnschrift Condensed" panose="020B0502040204020203" pitchFamily="34" charset="0"/>
              </a:rPr>
              <a:t> активности с учетом особенностей формирования/развития лояльности врача в ходе его работы с нашим препаратом; 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• Учет возможных рисков в динамике развития лояльности врача с учетом его индивидуальных особенностей (в нашем случае врач — представитель раннего большинства).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32CE-461D-3FA2-6677-AEF169D95DAE}"/>
              </a:ext>
            </a:extLst>
          </p:cNvPr>
          <p:cNvSpPr txBox="1"/>
          <p:nvPr/>
        </p:nvSpPr>
        <p:spPr>
          <a:xfrm>
            <a:off x="944880" y="115521"/>
            <a:ext cx="218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Condensed" panose="020B0502040204020203" pitchFamily="34" charset="0"/>
              </a:rPr>
              <a:t>ПЛАНОГРАММА</a:t>
            </a:r>
          </a:p>
        </p:txBody>
      </p:sp>
    </p:spTree>
    <p:extLst>
      <p:ext uri="{BB962C8B-B14F-4D97-AF65-F5344CB8AC3E}">
        <p14:creationId xmlns:p14="http://schemas.microsoft.com/office/powerpoint/2010/main" val="427407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2383D68-7047-3199-B6A1-D7C359A6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440" y="372744"/>
            <a:ext cx="5511800" cy="61702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Прежде всего, еще раз зафиксируем для себя, что наш врач перед реализацией </a:t>
            </a:r>
            <a:r>
              <a:rPr lang="ru-RU" dirty="0" err="1">
                <a:latin typeface="Bahnschrift Condensed" panose="020B0502040204020203" pitchFamily="34" charset="0"/>
              </a:rPr>
              <a:t>планограммы</a:t>
            </a:r>
            <a:r>
              <a:rPr lang="ru-RU" dirty="0">
                <a:latin typeface="Bahnschrift Condensed" panose="020B0502040204020203" pitchFamily="34" charset="0"/>
              </a:rPr>
              <a:t> находится на ступени лестницы лояльности №1 (получил первый положительный результат на контрольной группе пациентов).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Наша цель по итогам четырех индивидуальных визитов и одного участия врача в круглом столе состоит в переводе врача как минимум на ступень №3 (предпочитает наш препарат в одной группе пациентов ☹☹☹) и как максимум на ступень №4 (предпочитает наш препарат в одной группе пациентов и пробует его в другой группе пациентов☹☹☹☹).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0B0A56-0D0D-8F12-6178-2065E3F1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9" y="1221724"/>
            <a:ext cx="6020841" cy="447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6CB657-1E02-E726-A31C-98CE69AA1DF2}"/>
              </a:ext>
            </a:extLst>
          </p:cNvPr>
          <p:cNvSpPr txBox="1"/>
          <p:nvPr/>
        </p:nvSpPr>
        <p:spPr>
          <a:xfrm>
            <a:off x="944880" y="115521"/>
            <a:ext cx="218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Condensed" panose="020B0502040204020203" pitchFamily="34" charset="0"/>
              </a:rPr>
              <a:t>ПЛАНОГРАММА</a:t>
            </a:r>
          </a:p>
        </p:txBody>
      </p:sp>
    </p:spTree>
    <p:extLst>
      <p:ext uri="{BB962C8B-B14F-4D97-AF65-F5344CB8AC3E}">
        <p14:creationId xmlns:p14="http://schemas.microsoft.com/office/powerpoint/2010/main" val="252356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5ED16-6D77-799D-C55F-25D75891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Визит №1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768C3-08FD-F2A6-21D4-ACEFFA5A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Поскольку к данному визиту врач уже получил положительный опыт работы с нашем препаратом на контрольной группе пациентов, задачей медицинского представителя является выяснение степени удовлетворенности врача от полученных результатов, изучение скрытых и явных возражений и, при их отсутствии, получение договоренности о более широком назначении нашего препарата в этой же группе пациентов (переход на ступень №2 — ИЗУЧЕНИЕ препарата).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Между визитом №1 и №2 должно пройти время около месяца, чтобы дать врачу возможность понаблюдать за результатами лечения в первой группе пациентов.</a:t>
            </a:r>
          </a:p>
        </p:txBody>
      </p:sp>
      <p:pic>
        <p:nvPicPr>
          <p:cNvPr id="4" name="just-do-it-shia-la-beouf">
            <a:hlinkClick r:id="" action="ppaction://media"/>
            <a:extLst>
              <a:ext uri="{FF2B5EF4-FFF2-40B4-BE49-F238E27FC236}">
                <a16:creationId xmlns:a16="http://schemas.microsoft.com/office/drawing/2014/main" id="{C685CB8D-E094-1708-C15B-CE14A8A42A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2155" y="365125"/>
            <a:ext cx="1524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DCC30-D33D-27B8-9485-EA494998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Визит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ED0D8D-C2D5-3C95-807F-F88BE9F8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 ходе данного визита медицинский представитель должен внимательно проанализировать наблюдения врача за результатами лечения достаточно большой группы пациентов (не менее 10—15 человек), снять возможные вопросы и сомнения врача и зафиксировать растущее доверие и уверенность врача в получаемом результате. Это является важным условием перехода врача на ступень №3 лестницы лояльности — ПРЕДПОЧТЕНИЕ нашему препарату в первой </a:t>
            </a:r>
            <a:r>
              <a:rPr lang="ru-RU" dirty="0" err="1">
                <a:latin typeface="Bahnschrift Condensed" panose="020B0502040204020203" pitchFamily="34" charset="0"/>
              </a:rPr>
              <a:t>пациентской</a:t>
            </a:r>
            <a:r>
              <a:rPr lang="ru-RU" dirty="0">
                <a:latin typeface="Bahnschrift Condensed" panose="020B0502040204020203" pitchFamily="34" charset="0"/>
              </a:rPr>
              <a:t> группе. Как мы видим, при условии отсутствия серьезной озабоченности врача результатами проведенного лечения и его принадлежности к группе врачей «раннего большинства» уже после двух визитов в нашей </a:t>
            </a:r>
            <a:r>
              <a:rPr lang="ru-RU" dirty="0" err="1">
                <a:latin typeface="Bahnschrift Condensed" panose="020B0502040204020203" pitchFamily="34" charset="0"/>
              </a:rPr>
              <a:t>планограмме</a:t>
            </a:r>
            <a:r>
              <a:rPr lang="ru-RU" dirty="0">
                <a:latin typeface="Bahnschrift Condensed" panose="020B0502040204020203" pitchFamily="34" charset="0"/>
              </a:rPr>
              <a:t> можно ожидать перехода врача на первую ступень лестницы лояльности, связанную с изменением уровня приверженности нашему препарату, — с А1 на А2.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Между визитами №2 и №3 (интервал — до одного месяца) мы вправе ожидать большого объема назначений в первой группе пациентов и закрепления в сознании врача высокого доверия нашему препарату.</a:t>
            </a:r>
          </a:p>
        </p:txBody>
      </p:sp>
      <p:pic>
        <p:nvPicPr>
          <p:cNvPr id="4" name="level-up">
            <a:hlinkClick r:id="" action="ppaction://media"/>
            <a:extLst>
              <a:ext uri="{FF2B5EF4-FFF2-40B4-BE49-F238E27FC236}">
                <a16:creationId xmlns:a16="http://schemas.microsoft.com/office/drawing/2014/main" id="{5163F470-7072-F475-9C6F-1C77B544569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11195" y="365125"/>
            <a:ext cx="200006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66B60-D69A-8F82-5E78-12283EC3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Визит №3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0A7B3-046E-998F-78B3-32BF4A44D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360" y="1097280"/>
            <a:ext cx="11013440" cy="5466080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Целью данного визита является проверка приверженности врача нашему препарату в первой группе пациентов (общие результаты, наличие сомнений и вопросов и их разрешение), а также фокусирование внимания врача на возможных проблемах и сложностях во второй группе пациентов и преимуществах их решения при помощи нашего препарата. Итогом визита должна стать договоренность о создании врачом контрольной группы пациентов (3—5 человек) для получения первого личного опыта решения указанных проблем на основе нашего лекарственного средства. Принимая во внимание важность данной ступени лояльности врача препарату (новая </a:t>
            </a:r>
            <a:r>
              <a:rPr lang="ru-RU" dirty="0" err="1">
                <a:latin typeface="Bahnschrift Condensed" panose="020B0502040204020203" pitchFamily="34" charset="0"/>
              </a:rPr>
              <a:t>пациентская</a:t>
            </a:r>
            <a:r>
              <a:rPr lang="ru-RU" dirty="0">
                <a:latin typeface="Bahnschrift Condensed" panose="020B0502040204020203" pitchFamily="34" charset="0"/>
              </a:rPr>
              <a:t> группа), целесообразно привлечь для решения этой задачи дополнительные внешние ресурсы в виде </a:t>
            </a:r>
            <a:r>
              <a:rPr lang="ru-RU" dirty="0" err="1">
                <a:latin typeface="Bahnschrift Condensed" panose="020B0502040204020203" pitchFamily="34" charset="0"/>
              </a:rPr>
              <a:t>КОЛа</a:t>
            </a:r>
            <a:r>
              <a:rPr lang="ru-RU" dirty="0">
                <a:latin typeface="Bahnschrift Condensed" panose="020B0502040204020203" pitchFamily="34" charset="0"/>
              </a:rPr>
              <a:t> или другого эксперта, имеющего большой опыт работы с нашим препаратом в нескольких группах пациентов, который может поделиться результатами своей работы с нашим врачом на круглом столе. Поэтому в завершение третьего визита мы можем пригласить врача на круглый стол, чтобы он имел возможность сопоставить свой личный опыт (по первой группе пациентов) и свои первые наблюдения за контрольной группой пациентов второй группы с мнением экспертов.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Круглый стол рекомендуется проводить также через 3—4 недели, чтобы у врача была возможность принять пациентов после первых назначений нашего препарата в новой </a:t>
            </a:r>
            <a:r>
              <a:rPr lang="ru-RU" dirty="0" err="1">
                <a:latin typeface="Bahnschrift Condensed" panose="020B0502040204020203" pitchFamily="34" charset="0"/>
              </a:rPr>
              <a:t>пациентской</a:t>
            </a:r>
            <a:r>
              <a:rPr lang="ru-RU" dirty="0">
                <a:latin typeface="Bahnschrift Condensed" panose="020B0502040204020203" pitchFamily="34" charset="0"/>
              </a:rPr>
              <a:t> группе.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Круглый стол должен подтвердить и закрепить личное мнение врача, добавить ему уверенности в правильности назначения нашего препарата для одной-двух </a:t>
            </a:r>
            <a:r>
              <a:rPr lang="ru-RU" dirty="0" err="1">
                <a:latin typeface="Bahnschrift Condensed" panose="020B0502040204020203" pitchFamily="34" charset="0"/>
              </a:rPr>
              <a:t>пациентских</a:t>
            </a:r>
            <a:r>
              <a:rPr lang="ru-RU" dirty="0">
                <a:latin typeface="Bahnschrift Condensed" panose="020B0502040204020203" pitchFamily="34" charset="0"/>
              </a:rPr>
              <a:t> групп и убедить в соответствии личного опыта рекомендациям экспертов.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Между круглым столом и очередным визитом не следует выпускать врача из внимания медицинского представителя более чем на две недели, чтобы полученные им рекомендации и эмоциональные впечатления не потерялись в потоке пациентов и каждодневной суете.</a:t>
            </a:r>
          </a:p>
        </p:txBody>
      </p:sp>
      <p:pic>
        <p:nvPicPr>
          <p:cNvPr id="4" name="yes-go">
            <a:hlinkClick r:id="" action="ppaction://media"/>
            <a:extLst>
              <a:ext uri="{FF2B5EF4-FFF2-40B4-BE49-F238E27FC236}">
                <a16:creationId xmlns:a16="http://schemas.microsoft.com/office/drawing/2014/main" id="{172ED99B-C079-6AF1-0574-24CA178ECCE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83915" y="77549"/>
            <a:ext cx="1219200" cy="96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B04FE-4536-AE1D-D9E9-A0248AFB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Визит №4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44D8B-EF9C-7DE6-5B72-DC8A9829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544320"/>
            <a:ext cx="10612120" cy="4632643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Визит №4 важен для медицинского представителя тем, что он должен окончательно зафиксировать в общении с врачом его приверженность назначению нашего препарата в первой </a:t>
            </a:r>
            <a:r>
              <a:rPr lang="ru-RU" dirty="0" err="1">
                <a:latin typeface="Bahnschrift Condensed" panose="020B0502040204020203" pitchFamily="34" charset="0"/>
              </a:rPr>
              <a:t>пациентской</a:t>
            </a:r>
            <a:r>
              <a:rPr lang="ru-RU" dirty="0">
                <a:latin typeface="Bahnschrift Condensed" panose="020B0502040204020203" pitchFamily="34" charset="0"/>
              </a:rPr>
              <a:t> группе и готовность активно назначать его во второй группе пациентов.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Таким образом, </a:t>
            </a:r>
            <a:r>
              <a:rPr lang="ru-RU" dirty="0" err="1">
                <a:latin typeface="Bahnschrift Condensed" panose="020B0502040204020203" pitchFamily="34" charset="0"/>
              </a:rPr>
              <a:t>планограмма</a:t>
            </a:r>
            <a:r>
              <a:rPr lang="ru-RU" dirty="0">
                <a:latin typeface="Bahnschrift Condensed" panose="020B0502040204020203" pitchFamily="34" charset="0"/>
              </a:rPr>
              <a:t> роста лояльности врача помогла нам проследить его развитие по лестнице лояльности нашему препарату, обеспечив при этом максимальную динамику этого роста с учетом принадлежности врача к «раннему большинству», логическую связку между </a:t>
            </a:r>
            <a:r>
              <a:rPr lang="ru-RU" dirty="0" err="1">
                <a:latin typeface="Bahnschrift Condensed" panose="020B0502040204020203" pitchFamily="34" charset="0"/>
              </a:rPr>
              <a:t>пациентскими</a:t>
            </a:r>
            <a:r>
              <a:rPr lang="ru-RU" dirty="0">
                <a:latin typeface="Bahnschrift Condensed" panose="020B0502040204020203" pitchFamily="34" charset="0"/>
              </a:rPr>
              <a:t> группами и формами </a:t>
            </a:r>
            <a:r>
              <a:rPr lang="ru-RU" dirty="0" err="1">
                <a:latin typeface="Bahnschrift Condensed" panose="020B0502040204020203" pitchFamily="34" charset="0"/>
              </a:rPr>
              <a:t>промоционной</a:t>
            </a:r>
            <a:r>
              <a:rPr lang="ru-RU" dirty="0">
                <a:latin typeface="Bahnschrift Condensed" panose="020B0502040204020203" pitchFamily="34" charset="0"/>
              </a:rPr>
              <a:t> работы. При помощи данной </a:t>
            </a:r>
            <a:r>
              <a:rPr lang="ru-RU" dirty="0" err="1">
                <a:latin typeface="Bahnschrift Condensed" panose="020B0502040204020203" pitchFamily="34" charset="0"/>
              </a:rPr>
              <a:t>планограммы</a:t>
            </a:r>
            <a:r>
              <a:rPr lang="ru-RU" dirty="0">
                <a:latin typeface="Bahnschrift Condensed" panose="020B0502040204020203" pitchFamily="34" charset="0"/>
              </a:rPr>
              <a:t> представитель может обосновать себе и своему менеджеру возможность роста лояльности врача, его переход в новую категорию (А2) за первую половину </a:t>
            </a:r>
            <a:r>
              <a:rPr lang="ru-RU" dirty="0" err="1">
                <a:latin typeface="Bahnschrift Condensed" panose="020B0502040204020203" pitchFamily="34" charset="0"/>
              </a:rPr>
              <a:t>промоционного</a:t>
            </a:r>
            <a:r>
              <a:rPr lang="ru-RU" dirty="0">
                <a:latin typeface="Bahnschrift Condensed" panose="020B0502040204020203" pitchFamily="34" charset="0"/>
              </a:rPr>
              <a:t> цикла, чтобы за оставшееся до его окончания время обеспечить максимальное генерирование рекомендаций данного врача в интересах выполнения поставленного амбициозного плана продаж.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Несомненно, данная </a:t>
            </a:r>
            <a:r>
              <a:rPr lang="ru-RU" dirty="0" err="1">
                <a:latin typeface="Bahnschrift Condensed" panose="020B0502040204020203" pitchFamily="34" charset="0"/>
              </a:rPr>
              <a:t>планограмма</a:t>
            </a:r>
            <a:r>
              <a:rPr lang="ru-RU" dirty="0">
                <a:latin typeface="Bahnschrift Condensed" panose="020B0502040204020203" pitchFamily="34" charset="0"/>
              </a:rPr>
              <a:t> не может отражать процесс развития другого врача, которой является представителем «позднего большинства», а тем более «врача-консерватора». Но методика, заложенная в </a:t>
            </a:r>
            <a:r>
              <a:rPr lang="ru-RU" dirty="0" err="1">
                <a:latin typeface="Bahnschrift Condensed" panose="020B0502040204020203" pitchFamily="34" charset="0"/>
              </a:rPr>
              <a:t>планограмму</a:t>
            </a:r>
            <a:r>
              <a:rPr lang="ru-RU" dirty="0">
                <a:latin typeface="Bahnschrift Condensed" panose="020B0502040204020203" pitchFamily="34" charset="0"/>
              </a:rPr>
              <a:t> развития лояльности врача, позволит составить другой, более осторожный вариант работы с таким врачом. Такой вариант мы приводим на рисунке далее без дополнительных комментариев, заменив их обозначением уже знакомых вам символов, которые позволят без труда понять суть каждой из </a:t>
            </a:r>
            <a:r>
              <a:rPr lang="ru-RU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dirty="0">
                <a:latin typeface="Bahnschrift Condensed" panose="020B0502040204020203" pitchFamily="34" charset="0"/>
              </a:rPr>
              <a:t> активностей в работе с таким типом врачей.</a:t>
            </a:r>
          </a:p>
        </p:txBody>
      </p:sp>
      <p:pic>
        <p:nvPicPr>
          <p:cNvPr id="4" name="finished-spongebob-squarepantes">
            <a:hlinkClick r:id="" action="ppaction://media"/>
            <a:extLst>
              <a:ext uri="{FF2B5EF4-FFF2-40B4-BE49-F238E27FC236}">
                <a16:creationId xmlns:a16="http://schemas.microsoft.com/office/drawing/2014/main" id="{67117365-88EE-B0E7-97EB-6593CFB957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50235" y="137477"/>
            <a:ext cx="179705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95D3E-6FA5-4C64-E8A2-BF1E94F3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83026"/>
            <a:ext cx="11313160" cy="1325563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Осторожная </a:t>
            </a:r>
            <a:r>
              <a:rPr lang="ru-RU" dirty="0" err="1">
                <a:latin typeface="Bahnschrift Condensed" panose="020B0502040204020203" pitchFamily="34" charset="0"/>
              </a:rPr>
              <a:t>планограмма</a:t>
            </a:r>
            <a:r>
              <a:rPr lang="ru-RU" dirty="0">
                <a:latin typeface="Bahnschrift Condensed" panose="020B0502040204020203" pitchFamily="34" charset="0"/>
              </a:rPr>
              <a:t> или </a:t>
            </a:r>
            <a:r>
              <a:rPr lang="ru-RU" dirty="0" err="1">
                <a:latin typeface="Bahnschrift Condensed" panose="020B0502040204020203" pitchFamily="34" charset="0"/>
              </a:rPr>
              <a:t>планограмма</a:t>
            </a:r>
            <a:r>
              <a:rPr lang="ru-RU" dirty="0">
                <a:latin typeface="Bahnschrift Condensed" panose="020B0502040204020203" pitchFamily="34" charset="0"/>
              </a:rPr>
              <a:t> консерватора-врача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58CC1FB-6E20-A47F-DF9F-7A940DF104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" y="1686560"/>
            <a:ext cx="7402696" cy="473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D75C5-74C5-63D4-6B62-01407076BDEB}"/>
              </a:ext>
            </a:extLst>
          </p:cNvPr>
          <p:cNvSpPr txBox="1"/>
          <p:nvPr/>
        </p:nvSpPr>
        <p:spPr>
          <a:xfrm>
            <a:off x="7528560" y="1896964"/>
            <a:ext cx="4663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Фактически различие между двумя вариантами </a:t>
            </a:r>
            <a:r>
              <a:rPr lang="ru-RU" sz="2400" dirty="0" err="1">
                <a:latin typeface="Bahnschrift Condensed" panose="020B0502040204020203" pitchFamily="34" charset="0"/>
              </a:rPr>
              <a:t>планограммы</a:t>
            </a:r>
            <a:r>
              <a:rPr lang="ru-RU" sz="2400" dirty="0">
                <a:latin typeface="Bahnschrift Condensed" panose="020B0502040204020203" pitchFamily="34" charset="0"/>
              </a:rPr>
              <a:t> для разных типов врачей состоит лишь в количестве ресурсов (</a:t>
            </a:r>
            <a:r>
              <a:rPr lang="ru-RU" sz="2400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sz="2400" dirty="0">
                <a:latin typeface="Bahnschrift Condensed" panose="020B0502040204020203" pitchFamily="34" charset="0"/>
              </a:rPr>
              <a:t> активностей) и времени, затраченном на перевод врача из категории А1 в А2. При этом переход «врача-консерватора» на желаемый для компании уровень лояльности состоится на более позднем этапе </a:t>
            </a:r>
            <a:r>
              <a:rPr lang="ru-RU" sz="2400" dirty="0" err="1">
                <a:latin typeface="Bahnschrift Condensed" panose="020B0502040204020203" pitchFamily="34" charset="0"/>
              </a:rPr>
              <a:t>промоционного</a:t>
            </a:r>
            <a:r>
              <a:rPr lang="ru-RU" sz="2400" dirty="0">
                <a:latin typeface="Bahnschrift Condensed" panose="020B0502040204020203" pitchFamily="34" charset="0"/>
              </a:rPr>
              <a:t> цикла, но цель заметно увеличить выписку врачом нашего препарата при этом все равно может быть выполнена.</a:t>
            </a:r>
          </a:p>
        </p:txBody>
      </p:sp>
    </p:spTree>
    <p:extLst>
      <p:ext uri="{BB962C8B-B14F-4D97-AF65-F5344CB8AC3E}">
        <p14:creationId xmlns:p14="http://schemas.microsoft.com/office/powerpoint/2010/main" val="329818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B009B-F3AE-F08F-322D-8219A4EF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1584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ahnschrift Light SemiCondensed" panose="020B0502040204020203" pitchFamily="34" charset="0"/>
              </a:rPr>
              <a:t>Ресурсы медицинского представителя для развития лояльности врача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49F29-C9D6-13B8-F2F4-080185B0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Цель данной презентации состоит в раскрытии того, как представитель может осознанно и планомерно управлять уровнем лояльности врача. Частично она решается через изучение механизма изменения лояльности.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Вторая половина ответа на поставленный вопрос заключается в сопоставлении уже представленной вам лестницы развития лояльности с имеющимися у медицинского представителя ресурсами по управлению лояльностью врача для выполнения поставленного перед ним плана продаж.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Этот вопрос правильно рассматривать в двух аспектах: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1) стратегическом (как выполнить план продаж на основе имеющейся базы данных врачей);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2) тактическом (как обеспечить развитие лояльности одного врача в рамках промоционного цикла).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4" name="funny-animals-cat">
            <a:hlinkClick r:id="" action="ppaction://media"/>
            <a:extLst>
              <a:ext uri="{FF2B5EF4-FFF2-40B4-BE49-F238E27FC236}">
                <a16:creationId xmlns:a16="http://schemas.microsoft.com/office/drawing/2014/main" id="{FC963F41-BFDD-61BA-357B-869C1722F9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15400" y="319088"/>
            <a:ext cx="2438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969F030-D667-57B4-E739-B1F513E07272}"/>
              </a:ext>
            </a:extLst>
          </p:cNvPr>
          <p:cNvSpPr/>
          <p:nvPr/>
        </p:nvSpPr>
        <p:spPr>
          <a:xfrm>
            <a:off x="4114800" y="4185920"/>
            <a:ext cx="6939280" cy="1923415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CC7A1-7794-981D-C53E-C3EEDD54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748665"/>
            <a:ext cx="10515600" cy="2756535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Bahnschrift Condensed" panose="020B0502040204020203" pitchFamily="34" charset="0"/>
              </a:rPr>
              <a:t>Важным выводом из анализа </a:t>
            </a:r>
            <a:r>
              <a:rPr lang="ru-RU" dirty="0" err="1">
                <a:latin typeface="Bahnschrift Condensed" panose="020B0502040204020203" pitchFamily="34" charset="0"/>
              </a:rPr>
              <a:t>планограммы</a:t>
            </a:r>
            <a:r>
              <a:rPr lang="ru-RU" dirty="0">
                <a:latin typeface="Bahnschrift Condensed" panose="020B0502040204020203" pitchFamily="34" charset="0"/>
              </a:rPr>
              <a:t> становится выделение в ней «смысловых центров влияния» на врача, состоящих из: а) одного-двух индивидуальных визитов (для актуализации медицинской проблемы для врача); б) группового </a:t>
            </a:r>
            <a:r>
              <a:rPr lang="ru-RU" dirty="0" err="1">
                <a:latin typeface="Bahnschrift Condensed" panose="020B0502040204020203" pitchFamily="34" charset="0"/>
              </a:rPr>
              <a:t>промоционного</a:t>
            </a:r>
            <a:r>
              <a:rPr lang="ru-RU" dirty="0">
                <a:latin typeface="Bahnschrift Condensed" panose="020B0502040204020203" pitchFamily="34" charset="0"/>
              </a:rPr>
              <a:t> мероприятия для подключения к оказанию влияния независимого медицинского эксперта; в) контрольного индивидуального визита для фиксирования перехода врача на новый этап лояльности или снятия возражений, мешающих такому переходу. </a:t>
            </a:r>
          </a:p>
        </p:txBody>
      </p:sp>
      <p:pic>
        <p:nvPicPr>
          <p:cNvPr id="4" name="glee-achievement">
            <a:hlinkClick r:id="" action="ppaction://media"/>
            <a:extLst>
              <a:ext uri="{FF2B5EF4-FFF2-40B4-BE49-F238E27FC236}">
                <a16:creationId xmlns:a16="http://schemas.microsoft.com/office/drawing/2014/main" id="{4529E75B-6CD3-50E9-4C38-F42ADC75387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0395" y="4185920"/>
            <a:ext cx="3419404" cy="192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19DBE-DD39-CAE3-F56C-61A1748ACE23}"/>
              </a:ext>
            </a:extLst>
          </p:cNvPr>
          <p:cNvSpPr txBox="1"/>
          <p:nvPr/>
        </p:nvSpPr>
        <p:spPr>
          <a:xfrm>
            <a:off x="4212575" y="4599321"/>
            <a:ext cx="6653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Bahnschrift Condensed" panose="020B0502040204020203" pitchFamily="34" charset="0"/>
              </a:rPr>
              <a:t>Умение №2 получено! </a:t>
            </a:r>
          </a:p>
          <a:p>
            <a:pPr algn="ctr"/>
            <a:r>
              <a:rPr lang="ru-RU" sz="2800" dirty="0">
                <a:latin typeface="Bahnschrift Condensed" panose="020B0502040204020203" pitchFamily="34" charset="0"/>
              </a:rPr>
              <a:t>Умение разрабатывать </a:t>
            </a:r>
            <a:r>
              <a:rPr lang="ru-RU" sz="2800" dirty="0" err="1">
                <a:latin typeface="Bahnschrift Condensed" panose="020B0502040204020203" pitchFamily="34" charset="0"/>
              </a:rPr>
              <a:t>планограмму</a:t>
            </a:r>
            <a:r>
              <a:rPr lang="ru-RU" sz="2800" dirty="0">
                <a:latin typeface="Bahnschrift Condensed" panose="020B0502040204020203" pitchFamily="34" charset="0"/>
              </a:rPr>
              <a:t> лояльности врача</a:t>
            </a:r>
          </a:p>
        </p:txBody>
      </p:sp>
    </p:spTree>
    <p:extLst>
      <p:ext uri="{BB962C8B-B14F-4D97-AF65-F5344CB8AC3E}">
        <p14:creationId xmlns:p14="http://schemas.microsoft.com/office/powerpoint/2010/main" val="108675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6636-1A9E-B1C5-1103-7D02CF30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Итоги: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C8B04-BC5C-0692-B65C-BF6C6D666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9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Bahnschrift Condensed" panose="020B0502040204020203" pitchFamily="34" charset="0"/>
              </a:rPr>
              <a:t>Результаты нашего анализа позволяют сформулировать следующие выводы для эффективной работы медицинского представителя по развитию лояльности врача: лояльность врача приобретает управляемый характер, когда медицинский представитель привязывает свои </a:t>
            </a:r>
            <a:r>
              <a:rPr lang="ru-RU" sz="3200" dirty="0" err="1">
                <a:latin typeface="Bahnschrift Condensed" panose="020B0502040204020203" pitchFamily="34" charset="0"/>
              </a:rPr>
              <a:t>промоционные</a:t>
            </a:r>
            <a:r>
              <a:rPr lang="ru-RU" sz="3200" dirty="0">
                <a:latin typeface="Bahnschrift Condensed" panose="020B0502040204020203" pitchFamily="34" charset="0"/>
              </a:rPr>
              <a:t> ресурсы (активности) к ступеням лестницы лояльности врача. При этом рост лояльности врача — не только завоевание/захват новых групп пациентов в практике врача, но и управляемое удержание ранее завоеванных сегментов.</a:t>
            </a:r>
          </a:p>
        </p:txBody>
      </p:sp>
      <p:pic>
        <p:nvPicPr>
          <p:cNvPr id="4" name="we-got-this-blue-win">
            <a:hlinkClick r:id="" action="ppaction://media"/>
            <a:extLst>
              <a:ext uri="{FF2B5EF4-FFF2-40B4-BE49-F238E27FC236}">
                <a16:creationId xmlns:a16="http://schemas.microsoft.com/office/drawing/2014/main" id="{7ED5FB67-4EE4-99F7-235B-8A9156F2E3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33675" y="143668"/>
            <a:ext cx="1768475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4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FD49B-9813-E253-F09E-56B17702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11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Дополнения. Цитаты.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7E235-ECA2-7030-F039-74787800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i="1" dirty="0">
                <a:latin typeface="Bahnschrift Condensed" panose="020B0502040204020203" pitchFamily="34" charset="0"/>
              </a:rPr>
              <a:t>Позиционирование препарата врачу без учета его конкурентов — бессмысленная трата </a:t>
            </a:r>
            <a:r>
              <a:rPr lang="ru-RU" i="1" dirty="0" err="1">
                <a:latin typeface="Bahnschrift Condensed" panose="020B0502040204020203" pitchFamily="34" charset="0"/>
              </a:rPr>
              <a:t>промоционных</a:t>
            </a:r>
            <a:r>
              <a:rPr lang="ru-RU" i="1" dirty="0">
                <a:latin typeface="Bahnschrift Condensed" panose="020B0502040204020203" pitchFamily="34" charset="0"/>
              </a:rPr>
              <a:t> ресурсов.</a:t>
            </a:r>
          </a:p>
          <a:p>
            <a:r>
              <a:rPr lang="ru-RU" i="1" dirty="0">
                <a:latin typeface="Bahnschrift Condensed" panose="020B0502040204020203" pitchFamily="34" charset="0"/>
              </a:rPr>
              <a:t>Медицинская проблема для врача — основа замысла позиционирования препарата.</a:t>
            </a:r>
          </a:p>
          <a:p>
            <a:r>
              <a:rPr lang="ru-RU" i="1" dirty="0">
                <a:latin typeface="Bahnschrift Condensed" panose="020B0502040204020203" pitchFamily="34" charset="0"/>
              </a:rPr>
              <a:t>Самое бесполезное дело, которым только можно заняться в современном маркетинге — пытаться изменить человеческое мышление. Для переубеждения требуется более глубокая мотивация клиента, которая может быть построена на представлении ему существующей проблемы, связанной с предпочитаемым им продуктом.</a:t>
            </a:r>
          </a:p>
          <a:p>
            <a:endParaRPr lang="ru-RU" i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83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60529-4E0E-4C15-3C2F-FB6E15F3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Основа воздействия на мышление врача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AB833-3303-953A-C939-6A81664C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latin typeface="Bahnschrift Condensed" panose="020B0502040204020203" pitchFamily="34" charset="0"/>
              </a:rPr>
              <a:t>Для убеждения врача, как любого другого клиента, необходимы два слагаемых: проблема на старом продукте + преимущества нового продукта.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AB0F20-41F2-054F-69FE-6693FC93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98" y="3429000"/>
            <a:ext cx="7660412" cy="219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0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2BB742-DA36-D4A1-9045-FF409DB0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00"/>
            <a:ext cx="10515600" cy="1188881"/>
          </a:xfrm>
        </p:spPr>
        <p:txBody>
          <a:bodyPr/>
          <a:lstStyle/>
          <a:p>
            <a:r>
              <a:rPr lang="ru-RU" i="1" dirty="0">
                <a:latin typeface="Bahnschrift Condensed" panose="020B0502040204020203" pitchFamily="34" charset="0"/>
              </a:rPr>
              <a:t>Создание «проблемы» для врача — это только первый шаг к его убеждению в необходимости изменений в схемах лечения пациентов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3129D-2D98-A21B-9AE8-72D9E40FF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05" y="1369822"/>
            <a:ext cx="6830629" cy="503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4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69C78-B8FA-0DD2-CF10-E542F54F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Шаги к захвату внимания/лояльности врача.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5ECDF-A836-F88F-19F4-A47E4B4D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Condensed" panose="020B0502040204020203" pitchFamily="34" charset="0"/>
              </a:rPr>
              <a:t>Выбрать препараты доноры с большим количеством доли рынка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Condensed" panose="020B0502040204020203" pitchFamily="34" charset="0"/>
              </a:rPr>
              <a:t>Связать возможные или имеющиеся проблемы с их использованием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Condensed" panose="020B0502040204020203" pitchFamily="34" charset="0"/>
              </a:rPr>
              <a:t>Обозначить для врача фокусную группу пациентов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Condensed" panose="020B0502040204020203" pitchFamily="34" charset="0"/>
              </a:rPr>
              <a:t>Захватывать новые фокус группы и доли уязвимых конкурентов-доноров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Bahnschrift Condensed" panose="020B0502040204020203" pitchFamily="34" charset="0"/>
              </a:rPr>
              <a:t>Развивать и удерживать лояльность врачей с высоким потенциалом.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4" name="chaos-dumpster-fire">
            <a:hlinkClick r:id="" action="ppaction://media"/>
            <a:extLst>
              <a:ext uri="{FF2B5EF4-FFF2-40B4-BE49-F238E27FC236}">
                <a16:creationId xmlns:a16="http://schemas.microsoft.com/office/drawing/2014/main" id="{8941D862-06F0-3220-40CB-37DAA12F947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68700" y="4533096"/>
            <a:ext cx="2922430" cy="16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5529C7F-9F74-A282-F1C7-1298B7B84F40}"/>
              </a:ext>
            </a:extLst>
          </p:cNvPr>
          <p:cNvSpPr/>
          <p:nvPr/>
        </p:nvSpPr>
        <p:spPr>
          <a:xfrm>
            <a:off x="130629" y="1262324"/>
            <a:ext cx="2863780" cy="4263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Bahnschrift Condensed" panose="020B050204020402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B233282-9096-BC64-F970-7A94922EF95B}"/>
              </a:ext>
            </a:extLst>
          </p:cNvPr>
          <p:cNvSpPr/>
          <p:nvPr/>
        </p:nvSpPr>
        <p:spPr>
          <a:xfrm>
            <a:off x="251208" y="3332285"/>
            <a:ext cx="2552282" cy="736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Наш препарат</a:t>
            </a:r>
            <a:br>
              <a:rPr lang="ru-RU" dirty="0">
                <a:latin typeface="Bahnschrift Condensed" panose="020B0502040204020203" pitchFamily="34" charset="0"/>
              </a:rPr>
            </a:br>
            <a:r>
              <a:rPr lang="ru-RU" dirty="0">
                <a:latin typeface="Bahnschrift Condensed" panose="020B0502040204020203" pitchFamily="34" charset="0"/>
              </a:rPr>
              <a:t>(</a:t>
            </a:r>
            <a:r>
              <a:rPr lang="ru-RU" dirty="0" err="1">
                <a:latin typeface="Bahnschrift Condensed" panose="020B0502040204020203" pitchFamily="34" charset="0"/>
              </a:rPr>
              <a:t>Гозоглиптин</a:t>
            </a:r>
            <a:r>
              <a:rPr lang="ru-RU" dirty="0">
                <a:latin typeface="Bahnschrift Condensed" panose="020B0502040204020203" pitchFamily="34" charset="0"/>
              </a:rPr>
              <a:t>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A013FE7-4B34-A791-8505-B81A4B2E6281}"/>
              </a:ext>
            </a:extLst>
          </p:cNvPr>
          <p:cNvSpPr/>
          <p:nvPr/>
        </p:nvSpPr>
        <p:spPr>
          <a:xfrm>
            <a:off x="3597309" y="1346061"/>
            <a:ext cx="2401556" cy="743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Bahnschrift Condensed" panose="020B0502040204020203" pitchFamily="34" charset="0"/>
              </a:rPr>
              <a:t>Ситаглиптин</a:t>
            </a:r>
            <a:r>
              <a:rPr lang="ru-RU" dirty="0">
                <a:latin typeface="Bahnschrift Condensed" panose="020B0502040204020203" pitchFamily="34" charset="0"/>
              </a:rPr>
              <a:t>(Донор1)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B342F93-CAC3-DB71-30C0-58FB2BACAC0D}"/>
              </a:ext>
            </a:extLst>
          </p:cNvPr>
          <p:cNvSpPr/>
          <p:nvPr/>
        </p:nvSpPr>
        <p:spPr>
          <a:xfrm>
            <a:off x="3597309" y="4414576"/>
            <a:ext cx="2401556" cy="7435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Bahnschrift Condensed" panose="020B0502040204020203" pitchFamily="34" charset="0"/>
              </a:rPr>
              <a:t>Вилдаглиптин</a:t>
            </a:r>
            <a:r>
              <a:rPr lang="ru-RU" dirty="0">
                <a:latin typeface="Bahnschrift Condensed" panose="020B0502040204020203" pitchFamily="34" charset="0"/>
              </a:rPr>
              <a:t> (Донор2)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60B8A3C-DDB2-2A13-4C0F-0B6F8CC37980}"/>
              </a:ext>
            </a:extLst>
          </p:cNvPr>
          <p:cNvSpPr/>
          <p:nvPr/>
        </p:nvSpPr>
        <p:spPr>
          <a:xfrm>
            <a:off x="6189784" y="3536602"/>
            <a:ext cx="2863780" cy="7142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Bahnschrift Condensed" panose="020B0502040204020203" pitchFamily="34" charset="0"/>
              </a:rPr>
              <a:t>Гепатотоксичность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2468B8-0DAC-DEC0-355C-DA19A2046E6B}"/>
              </a:ext>
            </a:extLst>
          </p:cNvPr>
          <p:cNvSpPr/>
          <p:nvPr/>
        </p:nvSpPr>
        <p:spPr>
          <a:xfrm>
            <a:off x="6189784" y="5276642"/>
            <a:ext cx="2863780" cy="7142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Высокая стоимость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606AFD-BDD5-47E5-A038-75412B25B225}"/>
              </a:ext>
            </a:extLst>
          </p:cNvPr>
          <p:cNvSpPr/>
          <p:nvPr/>
        </p:nvSpPr>
        <p:spPr>
          <a:xfrm>
            <a:off x="6189784" y="410308"/>
            <a:ext cx="2863780" cy="7142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Нельзя применять при болезни почек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35B057A-FF7F-76BD-2DCE-59048DE99DC7}"/>
              </a:ext>
            </a:extLst>
          </p:cNvPr>
          <p:cNvSpPr/>
          <p:nvPr/>
        </p:nvSpPr>
        <p:spPr>
          <a:xfrm>
            <a:off x="6189784" y="2249994"/>
            <a:ext cx="2863780" cy="7142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Риск панкреатита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E9CD348-AE0C-FC64-03F0-BE9A9F503187}"/>
              </a:ext>
            </a:extLst>
          </p:cNvPr>
          <p:cNvSpPr/>
          <p:nvPr/>
        </p:nvSpPr>
        <p:spPr>
          <a:xfrm>
            <a:off x="251208" y="2505808"/>
            <a:ext cx="2552282" cy="736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Дешевле конкурентов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8A71605-10E7-1953-966F-A6D6FE8E5744}"/>
              </a:ext>
            </a:extLst>
          </p:cNvPr>
          <p:cNvSpPr/>
          <p:nvPr/>
        </p:nvSpPr>
        <p:spPr>
          <a:xfrm>
            <a:off x="251208" y="4158761"/>
            <a:ext cx="2552282" cy="1062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Профиль </a:t>
            </a:r>
            <a:r>
              <a:rPr lang="ru-RU" dirty="0" err="1">
                <a:latin typeface="Bahnschrift Condensed" panose="020B0502040204020203" pitchFamily="34" charset="0"/>
              </a:rPr>
              <a:t>безопастности</a:t>
            </a:r>
            <a:r>
              <a:rPr lang="ru-RU" dirty="0">
                <a:latin typeface="Bahnschrift Condensed" panose="020B0502040204020203" pitchFamily="34" charset="0"/>
              </a:rPr>
              <a:t> от гипогликемии в 4 раза выше чем у конкурентов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1846CC-558A-DE48-6C06-B9D7C147F1E0}"/>
              </a:ext>
            </a:extLst>
          </p:cNvPr>
          <p:cNvSpPr/>
          <p:nvPr/>
        </p:nvSpPr>
        <p:spPr>
          <a:xfrm>
            <a:off x="251208" y="1533630"/>
            <a:ext cx="2552282" cy="864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Можно применять при болезнях почек и печени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97A6FC-5CB2-6E14-8617-3EB6A2AF2B04}"/>
              </a:ext>
            </a:extLst>
          </p:cNvPr>
          <p:cNvSpPr/>
          <p:nvPr/>
        </p:nvSpPr>
        <p:spPr>
          <a:xfrm>
            <a:off x="6189784" y="4406622"/>
            <a:ext cx="2863780" cy="7142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Возможны кожные реакции, головная боль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7FD13EF-A7C8-E92A-CBF8-D7480F4BE7A8}"/>
              </a:ext>
            </a:extLst>
          </p:cNvPr>
          <p:cNvSpPr/>
          <p:nvPr/>
        </p:nvSpPr>
        <p:spPr>
          <a:xfrm>
            <a:off x="6189784" y="1330151"/>
            <a:ext cx="2863780" cy="7594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Инфекции верхних дыхательных путей, боли в суставах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A691AEA-E79A-C096-AEA2-4AE8BE4256F5}"/>
              </a:ext>
            </a:extLst>
          </p:cNvPr>
          <p:cNvSpPr/>
          <p:nvPr/>
        </p:nvSpPr>
        <p:spPr>
          <a:xfrm>
            <a:off x="9720105" y="5276642"/>
            <a:ext cx="2036466" cy="7142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Пенсионеры и малоимущие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0FA8DF2-1797-C9D5-1DA0-0A7B9708FCB5}"/>
              </a:ext>
            </a:extLst>
          </p:cNvPr>
          <p:cNvSpPr/>
          <p:nvPr/>
        </p:nvSpPr>
        <p:spPr>
          <a:xfrm>
            <a:off x="9720105" y="3536602"/>
            <a:ext cx="2036466" cy="71427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Гепатиты, циррозы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6250526-EF2B-6DCF-FC37-8BC919352CF4}"/>
              </a:ext>
            </a:extLst>
          </p:cNvPr>
          <p:cNvCxnSpPr/>
          <p:nvPr/>
        </p:nvCxnSpPr>
        <p:spPr>
          <a:xfrm>
            <a:off x="3175279" y="3332285"/>
            <a:ext cx="763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98C3372F-3BEF-8E4C-E861-77A636D686D0}"/>
              </a:ext>
            </a:extLst>
          </p:cNvPr>
          <p:cNvCxnSpPr/>
          <p:nvPr/>
        </p:nvCxnSpPr>
        <p:spPr>
          <a:xfrm flipV="1">
            <a:off x="4029389" y="2170444"/>
            <a:ext cx="562708" cy="107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2CC5BE2-1D83-B49A-96AE-12326BC2F508}"/>
              </a:ext>
            </a:extLst>
          </p:cNvPr>
          <p:cNvCxnSpPr/>
          <p:nvPr/>
        </p:nvCxnSpPr>
        <p:spPr>
          <a:xfrm>
            <a:off x="4059534" y="3429000"/>
            <a:ext cx="602901" cy="82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17B7B54-0713-6359-1477-347789FC3951}"/>
              </a:ext>
            </a:extLst>
          </p:cNvPr>
          <p:cNvSpPr/>
          <p:nvPr/>
        </p:nvSpPr>
        <p:spPr>
          <a:xfrm>
            <a:off x="9852826" y="410308"/>
            <a:ext cx="1771023" cy="7142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Гемодиализные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480E4BC-C5BF-83D0-B99B-F4F920AC2E3E}"/>
              </a:ext>
            </a:extLst>
          </p:cNvPr>
          <p:cNvSpPr/>
          <p:nvPr/>
        </p:nvSpPr>
        <p:spPr>
          <a:xfrm>
            <a:off x="9852825" y="1375369"/>
            <a:ext cx="1771023" cy="714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Туберкулез, бронхиты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44A5B2F-8E56-1B1C-CA2D-813CFA4A74B4}"/>
              </a:ext>
            </a:extLst>
          </p:cNvPr>
          <p:cNvSpPr/>
          <p:nvPr/>
        </p:nvSpPr>
        <p:spPr>
          <a:xfrm>
            <a:off x="9852829" y="2249994"/>
            <a:ext cx="1903742" cy="10714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Итак страдающий орган,  куда еще панкреатит?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565A6FB-75C2-AB14-1A51-74B5D177F364}"/>
              </a:ext>
            </a:extLst>
          </p:cNvPr>
          <p:cNvCxnSpPr/>
          <p:nvPr/>
        </p:nvCxnSpPr>
        <p:spPr>
          <a:xfrm flipV="1">
            <a:off x="5566787" y="894303"/>
            <a:ext cx="432078" cy="36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C21FC613-C340-2D2C-2A3D-F4D62F25C0F0}"/>
              </a:ext>
            </a:extLst>
          </p:cNvPr>
          <p:cNvCxnSpPr/>
          <p:nvPr/>
        </p:nvCxnSpPr>
        <p:spPr>
          <a:xfrm>
            <a:off x="5677319" y="2170444"/>
            <a:ext cx="321546" cy="3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004A804-BE9B-A431-91A5-9F4AE228971D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998865" y="1709895"/>
            <a:ext cx="190919" cy="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1821161-BBFA-9F06-E15A-5F1B9787BB87}"/>
              </a:ext>
            </a:extLst>
          </p:cNvPr>
          <p:cNvCxnSpPr/>
          <p:nvPr/>
        </p:nvCxnSpPr>
        <p:spPr>
          <a:xfrm flipV="1">
            <a:off x="5426110" y="4068327"/>
            <a:ext cx="668214" cy="33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60F7A67-4878-536E-2374-4A8644DE4CC0}"/>
              </a:ext>
            </a:extLst>
          </p:cNvPr>
          <p:cNvCxnSpPr/>
          <p:nvPr/>
        </p:nvCxnSpPr>
        <p:spPr>
          <a:xfrm>
            <a:off x="5522407" y="5158154"/>
            <a:ext cx="567103" cy="47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AD97662-E9C4-2D81-DDEC-56AC89A5B2CD}"/>
              </a:ext>
            </a:extLst>
          </p:cNvPr>
          <p:cNvCxnSpPr>
            <a:stCxn id="7" idx="3"/>
            <a:endCxn id="15" idx="1"/>
          </p:cNvCxnSpPr>
          <p:nvPr/>
        </p:nvCxnSpPr>
        <p:spPr>
          <a:xfrm flipV="1">
            <a:off x="5998865" y="4763757"/>
            <a:ext cx="190919" cy="2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9986F734-2F6B-0202-A7B4-A42593D389DD}"/>
              </a:ext>
            </a:extLst>
          </p:cNvPr>
          <p:cNvCxnSpPr/>
          <p:nvPr/>
        </p:nvCxnSpPr>
        <p:spPr>
          <a:xfrm>
            <a:off x="9234435" y="801147"/>
            <a:ext cx="48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3671B020-7908-7C6C-7B78-6FA6BAB58306}"/>
              </a:ext>
            </a:extLst>
          </p:cNvPr>
          <p:cNvCxnSpPr/>
          <p:nvPr/>
        </p:nvCxnSpPr>
        <p:spPr>
          <a:xfrm>
            <a:off x="9234435" y="1732504"/>
            <a:ext cx="48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A070AC4-12A9-8740-B617-04FB3FDA2DE1}"/>
              </a:ext>
            </a:extLst>
          </p:cNvPr>
          <p:cNvCxnSpPr/>
          <p:nvPr/>
        </p:nvCxnSpPr>
        <p:spPr>
          <a:xfrm>
            <a:off x="9155723" y="2705101"/>
            <a:ext cx="48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547F41DF-9E1D-428D-A70F-784B78F5B856}"/>
              </a:ext>
            </a:extLst>
          </p:cNvPr>
          <p:cNvCxnSpPr/>
          <p:nvPr/>
        </p:nvCxnSpPr>
        <p:spPr>
          <a:xfrm>
            <a:off x="9155723" y="3893737"/>
            <a:ext cx="48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6DE4F94-FC8B-5187-2EBA-BE079295A619}"/>
              </a:ext>
            </a:extLst>
          </p:cNvPr>
          <p:cNvCxnSpPr/>
          <p:nvPr/>
        </p:nvCxnSpPr>
        <p:spPr>
          <a:xfrm>
            <a:off x="9155723" y="5633777"/>
            <a:ext cx="48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56052752-1606-310E-D879-B91F5B48353B}"/>
              </a:ext>
            </a:extLst>
          </p:cNvPr>
          <p:cNvSpPr/>
          <p:nvPr/>
        </p:nvSpPr>
        <p:spPr>
          <a:xfrm>
            <a:off x="9720105" y="4389038"/>
            <a:ext cx="2036466" cy="7142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?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1BDF0ED-FC88-D9EE-AD98-5DE31BE6E50C}"/>
              </a:ext>
            </a:extLst>
          </p:cNvPr>
          <p:cNvCxnSpPr/>
          <p:nvPr/>
        </p:nvCxnSpPr>
        <p:spPr>
          <a:xfrm>
            <a:off x="9155723" y="4786365"/>
            <a:ext cx="485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19E7A15-7D12-FECA-C737-3B998546DD1F}"/>
              </a:ext>
            </a:extLst>
          </p:cNvPr>
          <p:cNvSpPr txBox="1"/>
          <p:nvPr/>
        </p:nvSpPr>
        <p:spPr>
          <a:xfrm>
            <a:off x="422031" y="103415"/>
            <a:ext cx="3516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Condensed" panose="020B0502040204020203" pitchFamily="34" charset="0"/>
              </a:rPr>
              <a:t>«Демотивация» доноров на примере </a:t>
            </a:r>
            <a:r>
              <a:rPr lang="ru-RU" sz="2800" dirty="0" err="1">
                <a:latin typeface="Bahnschrift Condensed" panose="020B0502040204020203" pitchFamily="34" charset="0"/>
              </a:rPr>
              <a:t>Сатарекса</a:t>
            </a:r>
            <a:endParaRPr lang="ru-RU" sz="28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0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F276D8E-C123-CB44-BC3B-C6CC0ADE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0725"/>
            <a:ext cx="6436493" cy="156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41D0F7-F139-71CC-E48D-7F50E26C31F3}"/>
              </a:ext>
            </a:extLst>
          </p:cNvPr>
          <p:cNvSpPr txBox="1"/>
          <p:nvPr/>
        </p:nvSpPr>
        <p:spPr>
          <a:xfrm>
            <a:off x="808893" y="1719008"/>
            <a:ext cx="105959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Связка:</a:t>
            </a:r>
          </a:p>
          <a:p>
            <a:endParaRPr lang="ru-RU" sz="2400" dirty="0">
              <a:latin typeface="Bahnschrift Condensed" panose="020B0502040204020203" pitchFamily="34" charset="0"/>
            </a:endParaRPr>
          </a:p>
          <a:p>
            <a:r>
              <a:rPr lang="ru-RU" sz="2400" dirty="0">
                <a:latin typeface="Bahnschrift Condensed" panose="020B0502040204020203" pitchFamily="34" charset="0"/>
              </a:rPr>
              <a:t>• медицинской проблемы для врача,</a:t>
            </a:r>
          </a:p>
          <a:p>
            <a:endParaRPr lang="ru-RU" sz="2400" dirty="0">
              <a:latin typeface="Bahnschrift Condensed" panose="020B0502040204020203" pitchFamily="34" charset="0"/>
            </a:endParaRPr>
          </a:p>
          <a:p>
            <a:r>
              <a:rPr lang="ru-RU" sz="2400" dirty="0">
                <a:latin typeface="Bahnschrift Condensed" panose="020B0502040204020203" pitchFamily="34" charset="0"/>
              </a:rPr>
              <a:t>• препарата-донора,</a:t>
            </a:r>
          </a:p>
          <a:p>
            <a:endParaRPr lang="ru-RU" sz="2400" dirty="0">
              <a:latin typeface="Bahnschrift Condensed" panose="020B0502040204020203" pitchFamily="34" charset="0"/>
            </a:endParaRPr>
          </a:p>
          <a:p>
            <a:r>
              <a:rPr lang="ru-RU" sz="2400" dirty="0">
                <a:latin typeface="Bahnschrift Condensed" panose="020B0502040204020203" pitchFamily="34" charset="0"/>
              </a:rPr>
              <a:t>• </a:t>
            </a:r>
            <a:r>
              <a:rPr lang="ru-RU" sz="2400" dirty="0" err="1">
                <a:latin typeface="Bahnschrift Condensed" panose="020B0502040204020203" pitchFamily="34" charset="0"/>
              </a:rPr>
              <a:t>пациентской</a:t>
            </a:r>
            <a:r>
              <a:rPr lang="ru-RU" sz="2400" dirty="0">
                <a:latin typeface="Bahnschrift Condensed" panose="020B0502040204020203" pitchFamily="34" charset="0"/>
              </a:rPr>
              <a:t> группы</a:t>
            </a:r>
          </a:p>
          <a:p>
            <a:endParaRPr lang="ru-RU" sz="2400" dirty="0">
              <a:latin typeface="Bahnschrift Condensed" panose="020B0502040204020203" pitchFamily="34" charset="0"/>
            </a:endParaRPr>
          </a:p>
          <a:p>
            <a:r>
              <a:rPr lang="ru-RU" sz="2400" dirty="0">
                <a:latin typeface="Bahnschrift Condensed" panose="020B0502040204020203" pitchFamily="34" charset="0"/>
              </a:rPr>
              <a:t>является отражением стратегической концепции продвижения препарата, вытекающей из его преимуществ, ситуации на фармрынке и конкурентного окружения. Три элемента данной концепции образуют как бы три стороны треугольника, выступающего прочным основанием фундамента всей стратегии позиционирования препарата.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4AC2381-0615-7C2E-4A44-D75FD793D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65" y="1719008"/>
            <a:ext cx="56292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43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4364C-A353-C2DA-F0E7-61FEDC3B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Выводы из дополнений: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97073-0D6A-9BA7-B1A7-54A236E8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Condensed" panose="020B0502040204020203" pitchFamily="34" charset="0"/>
              </a:rPr>
              <a:t>Каждый ваш новый визит к врачу/в аптеку или к дистрибьютору является показательным боем перед поединком. Вы должны быть хорошо экипированы знаниями и нацелены на успех. Любой препарат из вашего портфеля имеет преимущества в том или ином виде. Поэтому очень важно, чтобы ваша связка с продукт-менеджером по выявлению конкурентов, так же составление </a:t>
            </a:r>
            <a:r>
              <a:rPr lang="en-US" dirty="0">
                <a:latin typeface="Bahnschrift Condensed" panose="020B0502040204020203" pitchFamily="34" charset="0"/>
              </a:rPr>
              <a:t>SWOT </a:t>
            </a:r>
            <a:r>
              <a:rPr lang="ru-RU" dirty="0">
                <a:latin typeface="Bahnschrift Condensed" panose="020B0502040204020203" pitchFamily="34" charset="0"/>
              </a:rPr>
              <a:t>и ФАБ должны быть сделаны совместными усилиями. Информация с «полей» передается продукт-менеджеру, который в свою очередь обязан вам предоставить преимущества и слабые стороны конкурентных донор препаратов. </a:t>
            </a:r>
          </a:p>
        </p:txBody>
      </p:sp>
    </p:spTree>
    <p:extLst>
      <p:ext uri="{BB962C8B-B14F-4D97-AF65-F5344CB8AC3E}">
        <p14:creationId xmlns:p14="http://schemas.microsoft.com/office/powerpoint/2010/main" val="3711662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67C58-0649-9C19-A80D-69903EA8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588" y="194005"/>
            <a:ext cx="4374823" cy="961534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BA076-9C95-E72C-0810-35DE47F2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0768"/>
            <a:ext cx="10515600" cy="1690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>
                <a:latin typeface="Bahnschrift Condensed" panose="020B0502040204020203" pitchFamily="34" charset="0"/>
              </a:rPr>
              <a:t>Презентация составлена и озвучена продакт-менеджером компании АО «</a:t>
            </a:r>
            <a:r>
              <a:rPr lang="ru-RU" sz="2400" dirty="0" err="1">
                <a:latin typeface="Bahnschrift Condensed" panose="020B0502040204020203" pitchFamily="34" charset="0"/>
              </a:rPr>
              <a:t>Фармасинтез</a:t>
            </a:r>
            <a:r>
              <a:rPr lang="ru-RU" sz="2400" dirty="0">
                <a:latin typeface="Bahnschrift Condensed" panose="020B0502040204020203" pitchFamily="34" charset="0"/>
              </a:rPr>
              <a:t>» Узбекистан, </a:t>
            </a:r>
            <a:r>
              <a:rPr lang="ru-RU" sz="2400" dirty="0" err="1">
                <a:latin typeface="Bahnschrift Condensed" panose="020B0502040204020203" pitchFamily="34" charset="0"/>
              </a:rPr>
              <a:t>Таджиевым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Диёрбеком</a:t>
            </a:r>
            <a:r>
              <a:rPr lang="ru-RU" sz="2400" dirty="0">
                <a:latin typeface="Bahnschrift Condensed" panose="020B0502040204020203" pitchFamily="34" charset="0"/>
              </a:rPr>
              <a:t> </a:t>
            </a:r>
            <a:r>
              <a:rPr lang="ru-RU" sz="2400" dirty="0" err="1">
                <a:latin typeface="Bahnschrift Condensed" panose="020B0502040204020203" pitchFamily="34" charset="0"/>
              </a:rPr>
              <a:t>Акмаловичем</a:t>
            </a:r>
            <a:r>
              <a:rPr lang="ru-RU" sz="2400" dirty="0">
                <a:latin typeface="Bahnschrift Condensed" panose="020B0502040204020203" pitchFamily="34" charset="0"/>
              </a:rPr>
              <a:t>. Распространение данного материала без разрешения правообладателя является нарушением авторских прав.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5AD5E-9229-DAFD-F01F-F96F81B3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425" y="5005812"/>
            <a:ext cx="3767145" cy="1084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54C32-45CB-7454-354E-381C30A3086E}"/>
              </a:ext>
            </a:extLst>
          </p:cNvPr>
          <p:cNvSpPr txBox="1"/>
          <p:nvPr/>
        </p:nvSpPr>
        <p:spPr>
          <a:xfrm>
            <a:off x="9775596" y="6246368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3</a:t>
            </a:r>
            <a:r>
              <a:rPr lang="ru-RU" dirty="0">
                <a:latin typeface="Bahnschrift Light Condensed" panose="020B0502040204020203" pitchFamily="34" charset="0"/>
              </a:rPr>
              <a:t> курс серии презентаций.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032B52B-2166-49C7-0DC5-35F7BF6ACF05}"/>
              </a:ext>
            </a:extLst>
          </p:cNvPr>
          <p:cNvSpPr/>
          <p:nvPr/>
        </p:nvSpPr>
        <p:spPr>
          <a:xfrm>
            <a:off x="4870514" y="1155539"/>
            <a:ext cx="2450969" cy="245096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2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8DEFD-8339-CFF2-A679-8FF70886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Методика расчета целевой группы клиентов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EA134-5310-2EBA-C350-3B1493B3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Под целевой, или таргетной (от англ. </a:t>
            </a:r>
            <a:r>
              <a:rPr lang="ru-RU" dirty="0" err="1">
                <a:latin typeface="Bahnschrift Condensed" panose="020B0502040204020203" pitchFamily="34" charset="0"/>
              </a:rPr>
              <a:t>target</a:t>
            </a:r>
            <a:r>
              <a:rPr lang="ru-RU" dirty="0">
                <a:latin typeface="Bahnschrift Condensed" panose="020B0502040204020203" pitchFamily="34" charset="0"/>
              </a:rPr>
              <a:t> — цель), группой врачей следует понимать часть клиентской базы данных врачей, работа с которой (с определенной величиной охвата и кратностью посещения врачей) позволит сотруднику компании выполнить поставленный план продаж. 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Важнейшим условием и ПЕРВЫМ ШАГОМ для расчета целевой группы клиентов является заранее проведенная правильная категоризация клиентской базы врачей. Главным параметром правильной категоризации клиентов в фармкомпаниях является оценка потенциала и лояльности врача. 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2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1955B1-818F-6745-4B9A-138C47BE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74"/>
            <a:ext cx="10515600" cy="6016189"/>
          </a:xfrm>
        </p:spPr>
        <p:txBody>
          <a:bodyPr>
            <a:normAutofit lnSpcReduction="10000"/>
          </a:bodyPr>
          <a:lstStyle/>
          <a:p>
            <a:r>
              <a:rPr lang="ru-RU" b="1" i="1" dirty="0">
                <a:latin typeface="Bahnschrift Condensed" panose="020B0502040204020203" pitchFamily="34" charset="0"/>
              </a:rPr>
              <a:t>Потенциал</a:t>
            </a:r>
            <a:r>
              <a:rPr lang="ru-RU" dirty="0">
                <a:latin typeface="Bahnschrift Condensed" panose="020B0502040204020203" pitchFamily="34" charset="0"/>
              </a:rPr>
              <a:t> врача определяет степень его важности для компании.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Он измеряется количеством пациентов в месяц, посещающих врача для лечения определенной нозологии (например, Сахарного диабета или доброкачественной гиперплазии простаты). </a:t>
            </a:r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Потенциал врача, как правило, носит устойчивый характер</a:t>
            </a:r>
            <a:r>
              <a:rPr lang="ru-RU" dirty="0">
                <a:latin typeface="Bahnschrift Condensed" panose="020B0502040204020203" pitchFamily="34" charset="0"/>
              </a:rPr>
              <a:t>, определяется специальностью врача, территориальными особенностями, профилем клиники и др.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Для измерения величины потенциала используются латинские буквы А, В, С.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Буквой </a:t>
            </a:r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А обозначается высокий потенциал</a:t>
            </a:r>
            <a:r>
              <a:rPr lang="ru-RU" dirty="0">
                <a:latin typeface="Bahnschrift Condensed" panose="020B0502040204020203" pitchFamily="34" charset="0"/>
              </a:rPr>
              <a:t> врача, что предполагает большое количество пациентов определенной нозологии в месяц, посещающих врача. Эта цифра сильно варьируется в зависимости от нозологии и специальности врача и может составлять, например, в некоторых случаях от 200 и более пациентов в месяц.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Буква </a:t>
            </a:r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В обозначает средний потенциал </a:t>
            </a:r>
            <a:r>
              <a:rPr lang="ru-RU" dirty="0">
                <a:latin typeface="Bahnschrift Condensed" panose="020B0502040204020203" pitchFamily="34" charset="0"/>
              </a:rPr>
              <a:t>врача (например, от 100 до 200 профильных пациентов в месяц), а буква </a:t>
            </a:r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С, соответственно, низкий потенциал </a:t>
            </a:r>
            <a:r>
              <a:rPr lang="ru-RU" dirty="0">
                <a:latin typeface="Bahnschrift Condensed" panose="020B0502040204020203" pitchFamily="34" charset="0"/>
              </a:rPr>
              <a:t>(например, менее 100 профильных пациентов в месяц). </a:t>
            </a:r>
          </a:p>
        </p:txBody>
      </p:sp>
    </p:spTree>
    <p:extLst>
      <p:ext uri="{BB962C8B-B14F-4D97-AF65-F5344CB8AC3E}">
        <p14:creationId xmlns:p14="http://schemas.microsoft.com/office/powerpoint/2010/main" val="309571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6D8A52-256B-390B-ED5B-4DFCE4AB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3915"/>
            <a:ext cx="10515600" cy="4220309"/>
          </a:xfrm>
        </p:spPr>
        <p:txBody>
          <a:bodyPr/>
          <a:lstStyle/>
          <a:p>
            <a:r>
              <a:rPr lang="ru-RU" b="1" i="1" dirty="0">
                <a:latin typeface="Bahnschrift Condensed" panose="020B0502040204020203" pitchFamily="34" charset="0"/>
              </a:rPr>
              <a:t>Лояльность</a:t>
            </a:r>
            <a:r>
              <a:rPr lang="ru-RU" dirty="0">
                <a:latin typeface="Bahnschrift Condensed" panose="020B0502040204020203" pitchFamily="34" charset="0"/>
              </a:rPr>
              <a:t> врача отражает результаты работы фармкомпании по продвижению своих лекарственных препаратов. Этот показатель представляет собой реализуемую в назначении (выписываемых рецептах) степень информированности и доверия врачей лекарственным препаратам компании. </a:t>
            </a:r>
          </a:p>
          <a:p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Лояльность</a:t>
            </a:r>
            <a:r>
              <a:rPr lang="ru-RU" dirty="0">
                <a:latin typeface="Bahnschrift Condensed" panose="020B0502040204020203" pitchFamily="34" charset="0"/>
              </a:rPr>
              <a:t> врачей </a:t>
            </a:r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измеряется в проценте</a:t>
            </a:r>
            <a:r>
              <a:rPr lang="ru-RU" dirty="0">
                <a:latin typeface="Bahnschrift Condensed" panose="020B0502040204020203" pitchFamily="34" charset="0"/>
              </a:rPr>
              <a:t> назначений нашего препарата от потенциала врача, и </a:t>
            </a:r>
            <a:r>
              <a:rPr lang="ru-RU" dirty="0">
                <a:highlight>
                  <a:srgbClr val="00FF00"/>
                </a:highlight>
                <a:latin typeface="Bahnschrift Condensed" panose="020B0502040204020203" pitchFamily="34" charset="0"/>
              </a:rPr>
              <a:t>обозначается цифрами 1, 2, 3</a:t>
            </a:r>
            <a:r>
              <a:rPr lang="ru-RU" dirty="0">
                <a:latin typeface="Bahnschrift Condensed" panose="020B0502040204020203" pitchFamily="34" charset="0"/>
              </a:rPr>
              <a:t>, каждая из которых обозначает определенный уровень лояльности врача продвигаемому препарату компании: 1 — низкий (например, менее 10%), 2 — средний (например, от 10 до 30%), 3 — высокий (например, более 30%). Конкретное значение каждого из уровней лояльности врача продвигаемому препарату также определяет отдел маркетинга.</a:t>
            </a:r>
          </a:p>
        </p:txBody>
      </p:sp>
    </p:spTree>
    <p:extLst>
      <p:ext uri="{BB962C8B-B14F-4D97-AF65-F5344CB8AC3E}">
        <p14:creationId xmlns:p14="http://schemas.microsoft.com/office/powerpoint/2010/main" val="128176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610BB-6AB0-08D2-D56E-E8D13384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Таблица зависимости потенциала и лояльности для определения к категории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D00AA91-D893-9337-348A-2B851EC1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6" y="1954612"/>
            <a:ext cx="7825416" cy="47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omer-brain">
            <a:hlinkClick r:id="" action="ppaction://media"/>
            <a:extLst>
              <a:ext uri="{FF2B5EF4-FFF2-40B4-BE49-F238E27FC236}">
                <a16:creationId xmlns:a16="http://schemas.microsoft.com/office/drawing/2014/main" id="{3D18FC4D-709A-563D-D0B2-D6FCD8C7F4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86695" y="1690688"/>
            <a:ext cx="4498470" cy="41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21029-D373-CC5F-85C0-7A4E9634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ighlight>
                  <a:srgbClr val="FF0000"/>
                </a:highlight>
                <a:latin typeface="Bahnschrift Condensed" panose="020B0502040204020203" pitchFamily="34" charset="0"/>
              </a:rPr>
              <a:t>Для</a:t>
            </a:r>
            <a:r>
              <a:rPr lang="ru-RU" dirty="0">
                <a:latin typeface="Bahnschrift Condensed" panose="020B0502040204020203" pitchFamily="34" charset="0"/>
              </a:rPr>
              <a:t> чего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это нужно</a:t>
            </a:r>
            <a:r>
              <a:rPr lang="ru-RU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?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0A9E1-2527-A772-04A5-4E20209B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Соответственно своему потенциалу и уровню лояльности каждый врач определенной специальности, представляющей интерес для фармкомпании, вносится в личную клиентскую базу данных медицинского представителя и получает буквенно-цифровое значение — категорию, например: А1, В2 и т. д. Данный этап работы медицинского представителя с базой данных врачей, результат который отражает точное количество врачей в каждой категории, и является первым шагом к формированию целевой группы клиентов</a:t>
            </a:r>
            <a:r>
              <a:rPr lang="en-US" dirty="0">
                <a:latin typeface="Bahnschrift Condensed" panose="020B0502040204020203" pitchFamily="34" charset="0"/>
              </a:rPr>
              <a:t>.</a:t>
            </a:r>
            <a:r>
              <a:rPr lang="ru-RU" dirty="0">
                <a:latin typeface="Bahnschrift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41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4EDF6A-7DFE-41A9-0D1C-B2581313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4" y="172462"/>
            <a:ext cx="10515600" cy="5604207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ШАГ 2 - ВЫБОР СТРАТЕГИИ РАБОТЫ МП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r>
              <a:rPr lang="ru-RU" dirty="0">
                <a:latin typeface="Bahnschrift Condensed" panose="020B0502040204020203" pitchFamily="34" charset="0"/>
              </a:rPr>
              <a:t>Этот этап, несомненно, связан как с общим анализом территории и выводом о бизнес-стратегии на территории (развитие, удержание присутствие, оставление/мониторинг), так и с осмыслением количества врачей в различных категориях, а также имеющихся у медицинского представителя временных ресурсов.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2" name="sorry-you-are-sick-you-are-sick">
            <a:hlinkClick r:id="" action="ppaction://media"/>
            <a:extLst>
              <a:ext uri="{FF2B5EF4-FFF2-40B4-BE49-F238E27FC236}">
                <a16:creationId xmlns:a16="http://schemas.microsoft.com/office/drawing/2014/main" id="{0858C06D-A252-6F4C-A301-F7147CA94D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30167" y="172462"/>
            <a:ext cx="822325" cy="822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97807A-25AC-68BD-E8B5-581120E7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703" y="3144680"/>
            <a:ext cx="56292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</TotalTime>
  <Words>3630</Words>
  <Application>Microsoft Office PowerPoint</Application>
  <PresentationFormat>Широкоэкранный</PresentationFormat>
  <Paragraphs>259</Paragraphs>
  <Slides>39</Slides>
  <Notes>1</Notes>
  <HiddenSlides>0</HiddenSlides>
  <MMClips>16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Aharoni</vt:lpstr>
      <vt:lpstr>Arial</vt:lpstr>
      <vt:lpstr>Bahnschrift Condensed</vt:lpstr>
      <vt:lpstr>Bahnschrift Light Condensed</vt:lpstr>
      <vt:lpstr>Bahnschrift Light SemiCondensed</vt:lpstr>
      <vt:lpstr>Calibri</vt:lpstr>
      <vt:lpstr>Calibri Light</vt:lpstr>
      <vt:lpstr>Тема Office</vt:lpstr>
      <vt:lpstr>7емь секретов управления лояльностью клиента на высококонкурентных рынках. На примере фармацевтического рынка.</vt:lpstr>
      <vt:lpstr>Ресурсы медицинского представителя. Методы категоризации врачей. Создание планограмм. </vt:lpstr>
      <vt:lpstr>Ресурсы медицинского представителя для развития лояльности врача</vt:lpstr>
      <vt:lpstr>Методика расчета целевой группы клиентов</vt:lpstr>
      <vt:lpstr>Презентация PowerPoint</vt:lpstr>
      <vt:lpstr>Презентация PowerPoint</vt:lpstr>
      <vt:lpstr>Таблица зависимости потенциала и лояльности для определения к категории</vt:lpstr>
      <vt:lpstr>Для чего это нужно?</vt:lpstr>
      <vt:lpstr>Презентация PowerPoint</vt:lpstr>
      <vt:lpstr>Презентация PowerPoint</vt:lpstr>
      <vt:lpstr>Ситуация №1 – Ввод на рынок.</vt:lpstr>
      <vt:lpstr>Презентация PowerPoint</vt:lpstr>
      <vt:lpstr>Презентация PowerPoint</vt:lpstr>
      <vt:lpstr>«ФОРМУЛА»</vt:lpstr>
      <vt:lpstr>3-й ШАГ – «РЕСУРСНОСТЬ»</vt:lpstr>
      <vt:lpstr>Расчет временного ресурса</vt:lpstr>
      <vt:lpstr>Презентация PowerPoint</vt:lpstr>
      <vt:lpstr>NB! Охват базы врачей </vt:lpstr>
      <vt:lpstr>Расчет целевой группы и прогноз продаж.</vt:lpstr>
      <vt:lpstr>Пример расчета выписки при правильном подборе стратегии.</vt:lpstr>
      <vt:lpstr>Презентация PowerPoint</vt:lpstr>
      <vt:lpstr>Планограмма роста лояльности.</vt:lpstr>
      <vt:lpstr>Презентация PowerPoint</vt:lpstr>
      <vt:lpstr>Презентация PowerPoint</vt:lpstr>
      <vt:lpstr>Визит №1</vt:lpstr>
      <vt:lpstr>Визит №2</vt:lpstr>
      <vt:lpstr>Визит №3</vt:lpstr>
      <vt:lpstr>Визит №4 </vt:lpstr>
      <vt:lpstr>Осторожная планограмма или планограмма консерватора-врача</vt:lpstr>
      <vt:lpstr>Презентация PowerPoint</vt:lpstr>
      <vt:lpstr>Итоги:</vt:lpstr>
      <vt:lpstr>Дополнения. Цитаты.</vt:lpstr>
      <vt:lpstr>Основа воздействия на мышление врача</vt:lpstr>
      <vt:lpstr>Презентация PowerPoint</vt:lpstr>
      <vt:lpstr>Шаги к захвату внимания/лояльности врача.</vt:lpstr>
      <vt:lpstr>Презентация PowerPoint</vt:lpstr>
      <vt:lpstr>Презентация PowerPoint</vt:lpstr>
      <vt:lpstr>Выводы из дополнений: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PHARMASYNTEZ</dc:creator>
  <cp:lastModifiedBy>PHARMASYNTEZ</cp:lastModifiedBy>
  <cp:revision>12</cp:revision>
  <dcterms:created xsi:type="dcterms:W3CDTF">2024-11-18T07:28:10Z</dcterms:created>
  <dcterms:modified xsi:type="dcterms:W3CDTF">2024-12-06T08:53:13Z</dcterms:modified>
</cp:coreProperties>
</file>