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8" r:id="rId2"/>
    <p:sldId id="279" r:id="rId3"/>
    <p:sldId id="280" r:id="rId4"/>
    <p:sldId id="281" r:id="rId5"/>
    <p:sldId id="282" r:id="rId6"/>
    <p:sldId id="283" r:id="rId7"/>
    <p:sldId id="284" r:id="rId8"/>
    <p:sldId id="285" r:id="rId9"/>
    <p:sldId id="286" r:id="rId10"/>
    <p:sldId id="287" r:id="rId11"/>
    <p:sldId id="288" r:id="rId12"/>
    <p:sldId id="289" r:id="rId13"/>
    <p:sldId id="290" r:id="rId14"/>
    <p:sldId id="291" r:id="rId15"/>
    <p:sldId id="292" r:id="rId16"/>
    <p:sldId id="293" r:id="rId17"/>
    <p:sldId id="294" r:id="rId18"/>
    <p:sldId id="295" r:id="rId19"/>
    <p:sldId id="296" r:id="rId20"/>
    <p:sldId id="298" r:id="rId21"/>
    <p:sldId id="299" r:id="rId22"/>
    <p:sldId id="300" r:id="rId23"/>
    <p:sldId id="301" r:id="rId24"/>
    <p:sldId id="302" r:id="rId25"/>
    <p:sldId id="303" r:id="rId26"/>
    <p:sldId id="308" r:id="rId27"/>
    <p:sldId id="307" r:id="rId28"/>
    <p:sldId id="306" r:id="rId29"/>
    <p:sldId id="305" r:id="rId30"/>
    <p:sldId id="309" r:id="rId31"/>
    <p:sldId id="278" r:id="rId3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95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F261E3-E373-4D49-8809-65DE3657230E}" type="datetimeFigureOut">
              <a:rPr lang="ru-RU" smtClean="0"/>
              <a:t>25.12.2024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30265D-BBB6-412C-9C0B-0C25566F00AF}" type="slidenum">
              <a:rPr lang="ru-RU" smtClean="0"/>
              <a:t>‹#›</a:t>
            </a:fld>
            <a:endParaRPr lang="ru-RU"/>
          </a:p>
        </p:txBody>
      </p:sp>
    </p:spTree>
    <p:extLst>
      <p:ext uri="{BB962C8B-B14F-4D97-AF65-F5344CB8AC3E}">
        <p14:creationId xmlns:p14="http://schemas.microsoft.com/office/powerpoint/2010/main" val="34050675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6A4BC67-1DE8-A76C-3739-C47A1FF8B61B}"/>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58347376-3008-853F-00F9-CB722BC8B4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3570759D-08A8-7BC9-06F4-5672C34AB04C}"/>
              </a:ext>
            </a:extLst>
          </p:cNvPr>
          <p:cNvSpPr>
            <a:spLocks noGrp="1"/>
          </p:cNvSpPr>
          <p:nvPr>
            <p:ph type="dt" sz="half" idx="10"/>
          </p:nvPr>
        </p:nvSpPr>
        <p:spPr/>
        <p:txBody>
          <a:bodyPr/>
          <a:lstStyle/>
          <a:p>
            <a:fld id="{7EE054DB-05DF-47C9-BE8B-E86EB4283F9D}" type="datetimeFigureOut">
              <a:rPr lang="ru-RU" smtClean="0"/>
              <a:t>25.12.2024</a:t>
            </a:fld>
            <a:endParaRPr lang="ru-RU"/>
          </a:p>
        </p:txBody>
      </p:sp>
      <p:sp>
        <p:nvSpPr>
          <p:cNvPr id="5" name="Нижний колонтитул 4">
            <a:extLst>
              <a:ext uri="{FF2B5EF4-FFF2-40B4-BE49-F238E27FC236}">
                <a16:creationId xmlns:a16="http://schemas.microsoft.com/office/drawing/2014/main" id="{B3D93CB1-5178-BEA7-78C3-6E6CC6F2790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C35BC38-78A3-CB85-7E41-B7B1E6802A32}"/>
              </a:ext>
            </a:extLst>
          </p:cNvPr>
          <p:cNvSpPr>
            <a:spLocks noGrp="1"/>
          </p:cNvSpPr>
          <p:nvPr>
            <p:ph type="sldNum" sz="quarter" idx="12"/>
          </p:nvPr>
        </p:nvSpPr>
        <p:spPr/>
        <p:txBody>
          <a:bodyPr/>
          <a:lstStyle/>
          <a:p>
            <a:fld id="{93ECD50A-880B-4250-B0FA-DC974AD3735F}" type="slidenum">
              <a:rPr lang="ru-RU" smtClean="0"/>
              <a:t>‹#›</a:t>
            </a:fld>
            <a:endParaRPr lang="ru-RU"/>
          </a:p>
        </p:txBody>
      </p:sp>
    </p:spTree>
    <p:extLst>
      <p:ext uri="{BB962C8B-B14F-4D97-AF65-F5344CB8AC3E}">
        <p14:creationId xmlns:p14="http://schemas.microsoft.com/office/powerpoint/2010/main" val="4016607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DD448DD-BC40-29AD-B284-B0887F5641AD}"/>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B62F4111-97BF-8D6A-6F6B-1AB2B3A61B3C}"/>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7DBA18D2-B2B2-D80E-4952-63BB8C8DC8FB}"/>
              </a:ext>
            </a:extLst>
          </p:cNvPr>
          <p:cNvSpPr>
            <a:spLocks noGrp="1"/>
          </p:cNvSpPr>
          <p:nvPr>
            <p:ph type="dt" sz="half" idx="10"/>
          </p:nvPr>
        </p:nvSpPr>
        <p:spPr/>
        <p:txBody>
          <a:bodyPr/>
          <a:lstStyle/>
          <a:p>
            <a:fld id="{7EE054DB-05DF-47C9-BE8B-E86EB4283F9D}" type="datetimeFigureOut">
              <a:rPr lang="ru-RU" smtClean="0"/>
              <a:t>25.12.2024</a:t>
            </a:fld>
            <a:endParaRPr lang="ru-RU"/>
          </a:p>
        </p:txBody>
      </p:sp>
      <p:sp>
        <p:nvSpPr>
          <p:cNvPr id="5" name="Нижний колонтитул 4">
            <a:extLst>
              <a:ext uri="{FF2B5EF4-FFF2-40B4-BE49-F238E27FC236}">
                <a16:creationId xmlns:a16="http://schemas.microsoft.com/office/drawing/2014/main" id="{D0411A80-38F5-EF1A-4997-386C627FC85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22B9620-D657-0546-6FA4-CF142A699426}"/>
              </a:ext>
            </a:extLst>
          </p:cNvPr>
          <p:cNvSpPr>
            <a:spLocks noGrp="1"/>
          </p:cNvSpPr>
          <p:nvPr>
            <p:ph type="sldNum" sz="quarter" idx="12"/>
          </p:nvPr>
        </p:nvSpPr>
        <p:spPr/>
        <p:txBody>
          <a:bodyPr/>
          <a:lstStyle/>
          <a:p>
            <a:fld id="{93ECD50A-880B-4250-B0FA-DC974AD3735F}" type="slidenum">
              <a:rPr lang="ru-RU" smtClean="0"/>
              <a:t>‹#›</a:t>
            </a:fld>
            <a:endParaRPr lang="ru-RU"/>
          </a:p>
        </p:txBody>
      </p:sp>
    </p:spTree>
    <p:extLst>
      <p:ext uri="{BB962C8B-B14F-4D97-AF65-F5344CB8AC3E}">
        <p14:creationId xmlns:p14="http://schemas.microsoft.com/office/powerpoint/2010/main" val="1566926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9FF63AFE-086C-5797-CCCD-6439943E5084}"/>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FDB94718-8B24-36DE-C574-BF7ADB0B674C}"/>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A83D76D2-662A-0BD2-2557-1F5578238EE8}"/>
              </a:ext>
            </a:extLst>
          </p:cNvPr>
          <p:cNvSpPr>
            <a:spLocks noGrp="1"/>
          </p:cNvSpPr>
          <p:nvPr>
            <p:ph type="dt" sz="half" idx="10"/>
          </p:nvPr>
        </p:nvSpPr>
        <p:spPr/>
        <p:txBody>
          <a:bodyPr/>
          <a:lstStyle/>
          <a:p>
            <a:fld id="{7EE054DB-05DF-47C9-BE8B-E86EB4283F9D}" type="datetimeFigureOut">
              <a:rPr lang="ru-RU" smtClean="0"/>
              <a:t>25.12.2024</a:t>
            </a:fld>
            <a:endParaRPr lang="ru-RU"/>
          </a:p>
        </p:txBody>
      </p:sp>
      <p:sp>
        <p:nvSpPr>
          <p:cNvPr id="5" name="Нижний колонтитул 4">
            <a:extLst>
              <a:ext uri="{FF2B5EF4-FFF2-40B4-BE49-F238E27FC236}">
                <a16:creationId xmlns:a16="http://schemas.microsoft.com/office/drawing/2014/main" id="{7F2D490D-C559-82F6-A5DB-92097E91CC0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94344FB-88DF-3E03-06D4-99B92061B360}"/>
              </a:ext>
            </a:extLst>
          </p:cNvPr>
          <p:cNvSpPr>
            <a:spLocks noGrp="1"/>
          </p:cNvSpPr>
          <p:nvPr>
            <p:ph type="sldNum" sz="quarter" idx="12"/>
          </p:nvPr>
        </p:nvSpPr>
        <p:spPr/>
        <p:txBody>
          <a:bodyPr/>
          <a:lstStyle/>
          <a:p>
            <a:fld id="{93ECD50A-880B-4250-B0FA-DC974AD3735F}" type="slidenum">
              <a:rPr lang="ru-RU" smtClean="0"/>
              <a:t>‹#›</a:t>
            </a:fld>
            <a:endParaRPr lang="ru-RU"/>
          </a:p>
        </p:txBody>
      </p:sp>
    </p:spTree>
    <p:extLst>
      <p:ext uri="{BB962C8B-B14F-4D97-AF65-F5344CB8AC3E}">
        <p14:creationId xmlns:p14="http://schemas.microsoft.com/office/powerpoint/2010/main" val="2778167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6B95BBB-D8F9-7026-D2FA-AB5AAED42FC8}"/>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CF5EB23E-E9E3-EB1C-8B01-D5F4945DB4C3}"/>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03C6E85-0FCA-D13A-29E5-00BECB0DB598}"/>
              </a:ext>
            </a:extLst>
          </p:cNvPr>
          <p:cNvSpPr>
            <a:spLocks noGrp="1"/>
          </p:cNvSpPr>
          <p:nvPr>
            <p:ph type="dt" sz="half" idx="10"/>
          </p:nvPr>
        </p:nvSpPr>
        <p:spPr/>
        <p:txBody>
          <a:bodyPr/>
          <a:lstStyle/>
          <a:p>
            <a:fld id="{7EE054DB-05DF-47C9-BE8B-E86EB4283F9D}" type="datetimeFigureOut">
              <a:rPr lang="ru-RU" smtClean="0"/>
              <a:t>25.12.2024</a:t>
            </a:fld>
            <a:endParaRPr lang="ru-RU"/>
          </a:p>
        </p:txBody>
      </p:sp>
      <p:sp>
        <p:nvSpPr>
          <p:cNvPr id="5" name="Нижний колонтитул 4">
            <a:extLst>
              <a:ext uri="{FF2B5EF4-FFF2-40B4-BE49-F238E27FC236}">
                <a16:creationId xmlns:a16="http://schemas.microsoft.com/office/drawing/2014/main" id="{308C657A-D574-83B1-7FF6-07C139F4518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3E7C655A-AB8D-9F2B-2843-CBB65629DAE8}"/>
              </a:ext>
            </a:extLst>
          </p:cNvPr>
          <p:cNvSpPr>
            <a:spLocks noGrp="1"/>
          </p:cNvSpPr>
          <p:nvPr>
            <p:ph type="sldNum" sz="quarter" idx="12"/>
          </p:nvPr>
        </p:nvSpPr>
        <p:spPr/>
        <p:txBody>
          <a:bodyPr/>
          <a:lstStyle/>
          <a:p>
            <a:fld id="{93ECD50A-880B-4250-B0FA-DC974AD3735F}" type="slidenum">
              <a:rPr lang="ru-RU" smtClean="0"/>
              <a:t>‹#›</a:t>
            </a:fld>
            <a:endParaRPr lang="ru-RU"/>
          </a:p>
        </p:txBody>
      </p:sp>
    </p:spTree>
    <p:extLst>
      <p:ext uri="{BB962C8B-B14F-4D97-AF65-F5344CB8AC3E}">
        <p14:creationId xmlns:p14="http://schemas.microsoft.com/office/powerpoint/2010/main" val="3020964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388396-A17A-1AED-AF59-35FBCB5FDFD2}"/>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0D9FAA1F-BFDF-9D4E-31FF-173DC7B129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53293D5B-7A6D-0086-288D-C45F539B5685}"/>
              </a:ext>
            </a:extLst>
          </p:cNvPr>
          <p:cNvSpPr>
            <a:spLocks noGrp="1"/>
          </p:cNvSpPr>
          <p:nvPr>
            <p:ph type="dt" sz="half" idx="10"/>
          </p:nvPr>
        </p:nvSpPr>
        <p:spPr/>
        <p:txBody>
          <a:bodyPr/>
          <a:lstStyle/>
          <a:p>
            <a:fld id="{7EE054DB-05DF-47C9-BE8B-E86EB4283F9D}" type="datetimeFigureOut">
              <a:rPr lang="ru-RU" smtClean="0"/>
              <a:t>25.12.2024</a:t>
            </a:fld>
            <a:endParaRPr lang="ru-RU"/>
          </a:p>
        </p:txBody>
      </p:sp>
      <p:sp>
        <p:nvSpPr>
          <p:cNvPr id="5" name="Нижний колонтитул 4">
            <a:extLst>
              <a:ext uri="{FF2B5EF4-FFF2-40B4-BE49-F238E27FC236}">
                <a16:creationId xmlns:a16="http://schemas.microsoft.com/office/drawing/2014/main" id="{86270149-E6BE-F2E7-4450-0E440966BC6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35E6E1F5-9A5B-6F6E-6371-AF41D25964BB}"/>
              </a:ext>
            </a:extLst>
          </p:cNvPr>
          <p:cNvSpPr>
            <a:spLocks noGrp="1"/>
          </p:cNvSpPr>
          <p:nvPr>
            <p:ph type="sldNum" sz="quarter" idx="12"/>
          </p:nvPr>
        </p:nvSpPr>
        <p:spPr/>
        <p:txBody>
          <a:bodyPr/>
          <a:lstStyle/>
          <a:p>
            <a:fld id="{93ECD50A-880B-4250-B0FA-DC974AD3735F}" type="slidenum">
              <a:rPr lang="ru-RU" smtClean="0"/>
              <a:t>‹#›</a:t>
            </a:fld>
            <a:endParaRPr lang="ru-RU"/>
          </a:p>
        </p:txBody>
      </p:sp>
    </p:spTree>
    <p:extLst>
      <p:ext uri="{BB962C8B-B14F-4D97-AF65-F5344CB8AC3E}">
        <p14:creationId xmlns:p14="http://schemas.microsoft.com/office/powerpoint/2010/main" val="2707783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1A9112-976A-4BAA-437D-9D8B1A8E3AAE}"/>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6B08D966-34F6-2AB0-F0D0-A86DED17AC25}"/>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AB67DEB7-0C89-6262-BEC6-2D3A85665F08}"/>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7483B1C1-BFF3-1605-544A-F19E03FD5E5E}"/>
              </a:ext>
            </a:extLst>
          </p:cNvPr>
          <p:cNvSpPr>
            <a:spLocks noGrp="1"/>
          </p:cNvSpPr>
          <p:nvPr>
            <p:ph type="dt" sz="half" idx="10"/>
          </p:nvPr>
        </p:nvSpPr>
        <p:spPr/>
        <p:txBody>
          <a:bodyPr/>
          <a:lstStyle/>
          <a:p>
            <a:fld id="{7EE054DB-05DF-47C9-BE8B-E86EB4283F9D}" type="datetimeFigureOut">
              <a:rPr lang="ru-RU" smtClean="0"/>
              <a:t>25.12.2024</a:t>
            </a:fld>
            <a:endParaRPr lang="ru-RU"/>
          </a:p>
        </p:txBody>
      </p:sp>
      <p:sp>
        <p:nvSpPr>
          <p:cNvPr id="6" name="Нижний колонтитул 5">
            <a:extLst>
              <a:ext uri="{FF2B5EF4-FFF2-40B4-BE49-F238E27FC236}">
                <a16:creationId xmlns:a16="http://schemas.microsoft.com/office/drawing/2014/main" id="{7831EA07-05B5-B632-E951-F6D2FFD51253}"/>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5124A745-5702-5DB3-EAAC-600581302867}"/>
              </a:ext>
            </a:extLst>
          </p:cNvPr>
          <p:cNvSpPr>
            <a:spLocks noGrp="1"/>
          </p:cNvSpPr>
          <p:nvPr>
            <p:ph type="sldNum" sz="quarter" idx="12"/>
          </p:nvPr>
        </p:nvSpPr>
        <p:spPr/>
        <p:txBody>
          <a:bodyPr/>
          <a:lstStyle/>
          <a:p>
            <a:fld id="{93ECD50A-880B-4250-B0FA-DC974AD3735F}" type="slidenum">
              <a:rPr lang="ru-RU" smtClean="0"/>
              <a:t>‹#›</a:t>
            </a:fld>
            <a:endParaRPr lang="ru-RU"/>
          </a:p>
        </p:txBody>
      </p:sp>
    </p:spTree>
    <p:extLst>
      <p:ext uri="{BB962C8B-B14F-4D97-AF65-F5344CB8AC3E}">
        <p14:creationId xmlns:p14="http://schemas.microsoft.com/office/powerpoint/2010/main" val="3165463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926F742-03EE-B8D5-DD33-60A2AC0FA87C}"/>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B8D3771B-7B48-C692-30C8-4154758ABD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344353A7-188F-435F-63EF-99F853C476C7}"/>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69AD9719-A143-0245-42FA-C2B0EB84B2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918B8D58-5E56-ED9E-A257-26F41CF4E690}"/>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629B0711-4930-C6BB-2D06-72D6F4F7AD3C}"/>
              </a:ext>
            </a:extLst>
          </p:cNvPr>
          <p:cNvSpPr>
            <a:spLocks noGrp="1"/>
          </p:cNvSpPr>
          <p:nvPr>
            <p:ph type="dt" sz="half" idx="10"/>
          </p:nvPr>
        </p:nvSpPr>
        <p:spPr/>
        <p:txBody>
          <a:bodyPr/>
          <a:lstStyle/>
          <a:p>
            <a:fld id="{7EE054DB-05DF-47C9-BE8B-E86EB4283F9D}" type="datetimeFigureOut">
              <a:rPr lang="ru-RU" smtClean="0"/>
              <a:t>25.12.2024</a:t>
            </a:fld>
            <a:endParaRPr lang="ru-RU"/>
          </a:p>
        </p:txBody>
      </p:sp>
      <p:sp>
        <p:nvSpPr>
          <p:cNvPr id="8" name="Нижний колонтитул 7">
            <a:extLst>
              <a:ext uri="{FF2B5EF4-FFF2-40B4-BE49-F238E27FC236}">
                <a16:creationId xmlns:a16="http://schemas.microsoft.com/office/drawing/2014/main" id="{FD103EC9-FFBB-8DFD-15CC-814A5373EE53}"/>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EE263AEE-BB00-DE36-F0F7-C813E546E31E}"/>
              </a:ext>
            </a:extLst>
          </p:cNvPr>
          <p:cNvSpPr>
            <a:spLocks noGrp="1"/>
          </p:cNvSpPr>
          <p:nvPr>
            <p:ph type="sldNum" sz="quarter" idx="12"/>
          </p:nvPr>
        </p:nvSpPr>
        <p:spPr/>
        <p:txBody>
          <a:bodyPr/>
          <a:lstStyle/>
          <a:p>
            <a:fld id="{93ECD50A-880B-4250-B0FA-DC974AD3735F}" type="slidenum">
              <a:rPr lang="ru-RU" smtClean="0"/>
              <a:t>‹#›</a:t>
            </a:fld>
            <a:endParaRPr lang="ru-RU"/>
          </a:p>
        </p:txBody>
      </p:sp>
    </p:spTree>
    <p:extLst>
      <p:ext uri="{BB962C8B-B14F-4D97-AF65-F5344CB8AC3E}">
        <p14:creationId xmlns:p14="http://schemas.microsoft.com/office/powerpoint/2010/main" val="1699800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14376BC-0FBF-7C57-04C9-AE8094FFE9DF}"/>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AB04876D-7304-E0FA-6CD3-77C90B54E441}"/>
              </a:ext>
            </a:extLst>
          </p:cNvPr>
          <p:cNvSpPr>
            <a:spLocks noGrp="1"/>
          </p:cNvSpPr>
          <p:nvPr>
            <p:ph type="dt" sz="half" idx="10"/>
          </p:nvPr>
        </p:nvSpPr>
        <p:spPr/>
        <p:txBody>
          <a:bodyPr/>
          <a:lstStyle/>
          <a:p>
            <a:fld id="{7EE054DB-05DF-47C9-BE8B-E86EB4283F9D}" type="datetimeFigureOut">
              <a:rPr lang="ru-RU" smtClean="0"/>
              <a:t>25.12.2024</a:t>
            </a:fld>
            <a:endParaRPr lang="ru-RU"/>
          </a:p>
        </p:txBody>
      </p:sp>
      <p:sp>
        <p:nvSpPr>
          <p:cNvPr id="4" name="Нижний колонтитул 3">
            <a:extLst>
              <a:ext uri="{FF2B5EF4-FFF2-40B4-BE49-F238E27FC236}">
                <a16:creationId xmlns:a16="http://schemas.microsoft.com/office/drawing/2014/main" id="{130925F5-20A7-6C70-029A-CFD30CFAFE2F}"/>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661F6296-5AA6-0D29-56E0-2F17A57F2B2D}"/>
              </a:ext>
            </a:extLst>
          </p:cNvPr>
          <p:cNvSpPr>
            <a:spLocks noGrp="1"/>
          </p:cNvSpPr>
          <p:nvPr>
            <p:ph type="sldNum" sz="quarter" idx="12"/>
          </p:nvPr>
        </p:nvSpPr>
        <p:spPr/>
        <p:txBody>
          <a:bodyPr/>
          <a:lstStyle/>
          <a:p>
            <a:fld id="{93ECD50A-880B-4250-B0FA-DC974AD3735F}" type="slidenum">
              <a:rPr lang="ru-RU" smtClean="0"/>
              <a:t>‹#›</a:t>
            </a:fld>
            <a:endParaRPr lang="ru-RU"/>
          </a:p>
        </p:txBody>
      </p:sp>
    </p:spTree>
    <p:extLst>
      <p:ext uri="{BB962C8B-B14F-4D97-AF65-F5344CB8AC3E}">
        <p14:creationId xmlns:p14="http://schemas.microsoft.com/office/powerpoint/2010/main" val="483999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C2005FC3-C150-D3AA-BEC7-9F62680CB7EC}"/>
              </a:ext>
            </a:extLst>
          </p:cNvPr>
          <p:cNvSpPr>
            <a:spLocks noGrp="1"/>
          </p:cNvSpPr>
          <p:nvPr>
            <p:ph type="dt" sz="half" idx="10"/>
          </p:nvPr>
        </p:nvSpPr>
        <p:spPr/>
        <p:txBody>
          <a:bodyPr/>
          <a:lstStyle/>
          <a:p>
            <a:fld id="{7EE054DB-05DF-47C9-BE8B-E86EB4283F9D}" type="datetimeFigureOut">
              <a:rPr lang="ru-RU" smtClean="0"/>
              <a:t>25.12.2024</a:t>
            </a:fld>
            <a:endParaRPr lang="ru-RU"/>
          </a:p>
        </p:txBody>
      </p:sp>
      <p:sp>
        <p:nvSpPr>
          <p:cNvPr id="3" name="Нижний колонтитул 2">
            <a:extLst>
              <a:ext uri="{FF2B5EF4-FFF2-40B4-BE49-F238E27FC236}">
                <a16:creationId xmlns:a16="http://schemas.microsoft.com/office/drawing/2014/main" id="{DA197B1D-6E1C-89DA-1EF8-EE4F854C3477}"/>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123EF1F7-C981-5299-C4A5-845D7056013E}"/>
              </a:ext>
            </a:extLst>
          </p:cNvPr>
          <p:cNvSpPr>
            <a:spLocks noGrp="1"/>
          </p:cNvSpPr>
          <p:nvPr>
            <p:ph type="sldNum" sz="quarter" idx="12"/>
          </p:nvPr>
        </p:nvSpPr>
        <p:spPr/>
        <p:txBody>
          <a:bodyPr/>
          <a:lstStyle/>
          <a:p>
            <a:fld id="{93ECD50A-880B-4250-B0FA-DC974AD3735F}" type="slidenum">
              <a:rPr lang="ru-RU" smtClean="0"/>
              <a:t>‹#›</a:t>
            </a:fld>
            <a:endParaRPr lang="ru-RU"/>
          </a:p>
        </p:txBody>
      </p:sp>
    </p:spTree>
    <p:extLst>
      <p:ext uri="{BB962C8B-B14F-4D97-AF65-F5344CB8AC3E}">
        <p14:creationId xmlns:p14="http://schemas.microsoft.com/office/powerpoint/2010/main" val="217915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4EC7AEB-602A-20F3-FD5A-38DF9354CC95}"/>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1889B042-6C87-E4A5-FEAD-6669A27133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4D4E2E2A-EDAB-7C51-151D-B538A46B11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4FBB7429-6223-3FAB-DDA6-6988871A243E}"/>
              </a:ext>
            </a:extLst>
          </p:cNvPr>
          <p:cNvSpPr>
            <a:spLocks noGrp="1"/>
          </p:cNvSpPr>
          <p:nvPr>
            <p:ph type="dt" sz="half" idx="10"/>
          </p:nvPr>
        </p:nvSpPr>
        <p:spPr/>
        <p:txBody>
          <a:bodyPr/>
          <a:lstStyle/>
          <a:p>
            <a:fld id="{7EE054DB-05DF-47C9-BE8B-E86EB4283F9D}" type="datetimeFigureOut">
              <a:rPr lang="ru-RU" smtClean="0"/>
              <a:t>25.12.2024</a:t>
            </a:fld>
            <a:endParaRPr lang="ru-RU"/>
          </a:p>
        </p:txBody>
      </p:sp>
      <p:sp>
        <p:nvSpPr>
          <p:cNvPr id="6" name="Нижний колонтитул 5">
            <a:extLst>
              <a:ext uri="{FF2B5EF4-FFF2-40B4-BE49-F238E27FC236}">
                <a16:creationId xmlns:a16="http://schemas.microsoft.com/office/drawing/2014/main" id="{2CDB016F-31A5-1415-DCD1-C410EF57B197}"/>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BB601DE5-E9B6-EA17-7379-A57C8505947A}"/>
              </a:ext>
            </a:extLst>
          </p:cNvPr>
          <p:cNvSpPr>
            <a:spLocks noGrp="1"/>
          </p:cNvSpPr>
          <p:nvPr>
            <p:ph type="sldNum" sz="quarter" idx="12"/>
          </p:nvPr>
        </p:nvSpPr>
        <p:spPr/>
        <p:txBody>
          <a:bodyPr/>
          <a:lstStyle/>
          <a:p>
            <a:fld id="{93ECD50A-880B-4250-B0FA-DC974AD3735F}" type="slidenum">
              <a:rPr lang="ru-RU" smtClean="0"/>
              <a:t>‹#›</a:t>
            </a:fld>
            <a:endParaRPr lang="ru-RU"/>
          </a:p>
        </p:txBody>
      </p:sp>
    </p:spTree>
    <p:extLst>
      <p:ext uri="{BB962C8B-B14F-4D97-AF65-F5344CB8AC3E}">
        <p14:creationId xmlns:p14="http://schemas.microsoft.com/office/powerpoint/2010/main" val="170305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CD5020-B068-F11B-6533-71F487BD8940}"/>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C7047E47-E2DD-5EC6-9490-F5F51E1326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333839CA-ABB9-FC3F-06C4-40FF87C1A3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E33727FA-AD87-A543-E29D-55ED279970D5}"/>
              </a:ext>
            </a:extLst>
          </p:cNvPr>
          <p:cNvSpPr>
            <a:spLocks noGrp="1"/>
          </p:cNvSpPr>
          <p:nvPr>
            <p:ph type="dt" sz="half" idx="10"/>
          </p:nvPr>
        </p:nvSpPr>
        <p:spPr/>
        <p:txBody>
          <a:bodyPr/>
          <a:lstStyle/>
          <a:p>
            <a:fld id="{7EE054DB-05DF-47C9-BE8B-E86EB4283F9D}" type="datetimeFigureOut">
              <a:rPr lang="ru-RU" smtClean="0"/>
              <a:t>25.12.2024</a:t>
            </a:fld>
            <a:endParaRPr lang="ru-RU"/>
          </a:p>
        </p:txBody>
      </p:sp>
      <p:sp>
        <p:nvSpPr>
          <p:cNvPr id="6" name="Нижний колонтитул 5">
            <a:extLst>
              <a:ext uri="{FF2B5EF4-FFF2-40B4-BE49-F238E27FC236}">
                <a16:creationId xmlns:a16="http://schemas.microsoft.com/office/drawing/2014/main" id="{A667EB2A-782B-9FFD-80ED-525985E6272E}"/>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20CDD73E-F8BE-48AD-56A2-3331522311E4}"/>
              </a:ext>
            </a:extLst>
          </p:cNvPr>
          <p:cNvSpPr>
            <a:spLocks noGrp="1"/>
          </p:cNvSpPr>
          <p:nvPr>
            <p:ph type="sldNum" sz="quarter" idx="12"/>
          </p:nvPr>
        </p:nvSpPr>
        <p:spPr/>
        <p:txBody>
          <a:bodyPr/>
          <a:lstStyle/>
          <a:p>
            <a:fld id="{93ECD50A-880B-4250-B0FA-DC974AD3735F}" type="slidenum">
              <a:rPr lang="ru-RU" smtClean="0"/>
              <a:t>‹#›</a:t>
            </a:fld>
            <a:endParaRPr lang="ru-RU"/>
          </a:p>
        </p:txBody>
      </p:sp>
    </p:spTree>
    <p:extLst>
      <p:ext uri="{BB962C8B-B14F-4D97-AF65-F5344CB8AC3E}">
        <p14:creationId xmlns:p14="http://schemas.microsoft.com/office/powerpoint/2010/main" val="2645392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C054E1E-2098-3E47-7B11-BE6DC61DCE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8E190193-2330-15F5-6DB7-A92D8F6CE0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6596221-7472-2AA2-5566-EB21158DDF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E054DB-05DF-47C9-BE8B-E86EB4283F9D}" type="datetimeFigureOut">
              <a:rPr lang="ru-RU" smtClean="0"/>
              <a:t>25.12.2024</a:t>
            </a:fld>
            <a:endParaRPr lang="ru-RU"/>
          </a:p>
        </p:txBody>
      </p:sp>
      <p:sp>
        <p:nvSpPr>
          <p:cNvPr id="5" name="Нижний колонтитул 4">
            <a:extLst>
              <a:ext uri="{FF2B5EF4-FFF2-40B4-BE49-F238E27FC236}">
                <a16:creationId xmlns:a16="http://schemas.microsoft.com/office/drawing/2014/main" id="{761FAAE8-5E9B-1FC2-8A09-3003B0D63A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BD18096B-D2C1-5B27-CB4D-E40B291B3A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ECD50A-880B-4250-B0FA-DC974AD3735F}" type="slidenum">
              <a:rPr lang="ru-RU" smtClean="0"/>
              <a:t>‹#›</a:t>
            </a:fld>
            <a:endParaRPr lang="ru-RU"/>
          </a:p>
        </p:txBody>
      </p:sp>
    </p:spTree>
    <p:extLst>
      <p:ext uri="{BB962C8B-B14F-4D97-AF65-F5344CB8AC3E}">
        <p14:creationId xmlns:p14="http://schemas.microsoft.com/office/powerpoint/2010/main" val="4418182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umedp.ru/articles/gozogliptin_pervyy_rossiyskiy_originalnyy_ingibitor_dipeptidilpeptidazy_4_effektivnost_bezopasnost_n.html" TargetMode="External"/><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hyperlink" Target="https://www.researchgate.net/publication/296626926_First_Russian_DPP-4_inhibitor_Gosogliptin_comparing_to_Vildagliptin_in_type_2_diabetes_mellitus_patients" TargetMode="Externa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6.mp4"/><Relationship Id="rId1" Type="http://schemas.microsoft.com/office/2007/relationships/media" Target="../media/media6.mp4"/><Relationship Id="rId5" Type="http://schemas.openxmlformats.org/officeDocument/2006/relationships/image" Target="../media/image14.jpe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7.mp4"/><Relationship Id="rId1" Type="http://schemas.microsoft.com/office/2007/relationships/media" Target="../media/media7.mp4"/><Relationship Id="rId5" Type="http://schemas.openxmlformats.org/officeDocument/2006/relationships/image" Target="../media/image18.png"/><Relationship Id="rId4" Type="http://schemas.openxmlformats.org/officeDocument/2006/relationships/image" Target="../media/image17.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8.mp4"/><Relationship Id="rId1" Type="http://schemas.microsoft.com/office/2007/relationships/media" Target="../media/media8.mp4"/><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2.mp4"/><Relationship Id="rId1" Type="http://schemas.microsoft.com/office/2007/relationships/media" Target="../media/media2.mp4"/><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3.mp4"/><Relationship Id="rId1" Type="http://schemas.microsoft.com/office/2007/relationships/media" Target="../media/media3.mp4"/><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4.mp4"/><Relationship Id="rId1" Type="http://schemas.microsoft.com/office/2007/relationships/media" Target="../media/media4.mp4"/><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5.mp4"/><Relationship Id="rId1" Type="http://schemas.microsoft.com/office/2007/relationships/media" Target="../media/media5.mp4"/><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026A7A-12CA-54F7-96CC-099BC377D53C}"/>
              </a:ext>
            </a:extLst>
          </p:cNvPr>
          <p:cNvSpPr>
            <a:spLocks noGrp="1"/>
          </p:cNvSpPr>
          <p:nvPr>
            <p:ph type="title"/>
          </p:nvPr>
        </p:nvSpPr>
        <p:spPr>
          <a:xfrm>
            <a:off x="527116" y="1967682"/>
            <a:ext cx="4516224" cy="2651452"/>
          </a:xfrm>
        </p:spPr>
        <p:txBody>
          <a:bodyPr>
            <a:normAutofit fontScale="90000"/>
          </a:bodyPr>
          <a:lstStyle/>
          <a:p>
            <a:r>
              <a:rPr lang="ru-RU" sz="15300" dirty="0">
                <a:solidFill>
                  <a:schemeClr val="bg1">
                    <a:lumMod val="50000"/>
                  </a:schemeClr>
                </a:solidFill>
                <a:latin typeface="Bahnschrift Condensed" panose="020B0502040204020203" pitchFamily="34" charset="0"/>
              </a:rPr>
              <a:t>7</a:t>
            </a:r>
            <a:r>
              <a:rPr lang="ru-RU" sz="15300" dirty="0">
                <a:solidFill>
                  <a:srgbClr val="FF0000"/>
                </a:solidFill>
                <a:latin typeface="Bahnschrift Condensed" panose="020B0502040204020203" pitchFamily="34" charset="0"/>
              </a:rPr>
              <a:t>емь</a:t>
            </a:r>
            <a:r>
              <a:rPr lang="ru-RU" dirty="0">
                <a:latin typeface="Bahnschrift Condensed" panose="020B0502040204020203" pitchFamily="34" charset="0"/>
              </a:rPr>
              <a:t> секретов управления лояльностью клиента на высококонкурентных рынках.</a:t>
            </a:r>
            <a:br>
              <a:rPr lang="ru-RU" dirty="0">
                <a:latin typeface="Bahnschrift Condensed" panose="020B0502040204020203" pitchFamily="34" charset="0"/>
              </a:rPr>
            </a:br>
            <a:r>
              <a:rPr lang="ru-RU" dirty="0">
                <a:solidFill>
                  <a:schemeClr val="bg1">
                    <a:lumMod val="50000"/>
                  </a:schemeClr>
                </a:solidFill>
                <a:latin typeface="Bahnschrift Condensed" panose="020B0502040204020203" pitchFamily="34" charset="0"/>
              </a:rPr>
              <a:t>На примере фармацевтического рынка.</a:t>
            </a:r>
          </a:p>
        </p:txBody>
      </p:sp>
      <p:pic>
        <p:nvPicPr>
          <p:cNvPr id="7" name="Рисунок 6">
            <a:extLst>
              <a:ext uri="{FF2B5EF4-FFF2-40B4-BE49-F238E27FC236}">
                <a16:creationId xmlns:a16="http://schemas.microsoft.com/office/drawing/2014/main" id="{BD001298-652F-C055-1879-0EC0C2D86785}"/>
              </a:ext>
            </a:extLst>
          </p:cNvPr>
          <p:cNvPicPr>
            <a:picLocks noChangeAspect="1"/>
          </p:cNvPicPr>
          <p:nvPr/>
        </p:nvPicPr>
        <p:blipFill>
          <a:blip r:embed="rId2"/>
          <a:stretch>
            <a:fillRect/>
          </a:stretch>
        </p:blipFill>
        <p:spPr>
          <a:xfrm>
            <a:off x="5296292" y="0"/>
            <a:ext cx="6858000" cy="6858000"/>
          </a:xfrm>
          <a:prstGeom prst="rect">
            <a:avLst/>
          </a:prstGeom>
        </p:spPr>
      </p:pic>
    </p:spTree>
    <p:extLst>
      <p:ext uri="{BB962C8B-B14F-4D97-AF65-F5344CB8AC3E}">
        <p14:creationId xmlns:p14="http://schemas.microsoft.com/office/powerpoint/2010/main" val="3483070912"/>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265A70E-545E-A4A0-3B16-A73C1D61E2CF}"/>
              </a:ext>
            </a:extLst>
          </p:cNvPr>
          <p:cNvSpPr>
            <a:spLocks noGrp="1"/>
          </p:cNvSpPr>
          <p:nvPr>
            <p:ph type="title"/>
          </p:nvPr>
        </p:nvSpPr>
        <p:spPr/>
        <p:txBody>
          <a:bodyPr/>
          <a:lstStyle/>
          <a:p>
            <a:r>
              <a:rPr lang="ru-RU" dirty="0">
                <a:latin typeface="Bahnschrift Light Condensed" panose="020B0502040204020203" pitchFamily="34" charset="0"/>
              </a:rPr>
              <a:t>Как связаны ключевые сообщений и ФАБ?</a:t>
            </a:r>
          </a:p>
        </p:txBody>
      </p:sp>
      <p:sp>
        <p:nvSpPr>
          <p:cNvPr id="3" name="Объект 2">
            <a:extLst>
              <a:ext uri="{FF2B5EF4-FFF2-40B4-BE49-F238E27FC236}">
                <a16:creationId xmlns:a16="http://schemas.microsoft.com/office/drawing/2014/main" id="{3F2CF6E7-B547-8851-FFD8-33F1F1D1A6CF}"/>
              </a:ext>
            </a:extLst>
          </p:cNvPr>
          <p:cNvSpPr>
            <a:spLocks noGrp="1"/>
          </p:cNvSpPr>
          <p:nvPr>
            <p:ph idx="1"/>
          </p:nvPr>
        </p:nvSpPr>
        <p:spPr/>
        <p:txBody>
          <a:bodyPr>
            <a:normAutofit fontScale="92500" lnSpcReduction="20000"/>
          </a:bodyPr>
          <a:lstStyle/>
          <a:p>
            <a:r>
              <a:rPr lang="ru-RU" dirty="0">
                <a:latin typeface="Bahnschrift Light Condensed" panose="020B0502040204020203" pitchFamily="34" charset="0"/>
              </a:rPr>
              <a:t>1) Ключевое сообщение - это предлагаемое врачу решение для использования продвигаемого препарата в решении определенной проблемы для конкретной группы пациентов.</a:t>
            </a:r>
          </a:p>
          <a:p>
            <a:r>
              <a:rPr lang="ru-RU" dirty="0">
                <a:latin typeface="Bahnschrift Light Condensed" panose="020B0502040204020203" pitchFamily="34" charset="0"/>
              </a:rPr>
              <a:t>Пример: Препарат </a:t>
            </a:r>
            <a:r>
              <a:rPr lang="ru-RU" dirty="0" err="1">
                <a:latin typeface="Bahnschrift Light Condensed" panose="020B0502040204020203" pitchFamily="34" charset="0"/>
              </a:rPr>
              <a:t>Сатерекс</a:t>
            </a:r>
            <a:r>
              <a:rPr lang="ru-RU" dirty="0">
                <a:latin typeface="Bahnschrift Light Condensed" panose="020B0502040204020203" pitchFamily="34" charset="0"/>
              </a:rPr>
              <a:t> высокоселективный и доступный препарат. </a:t>
            </a:r>
          </a:p>
          <a:p>
            <a:r>
              <a:rPr lang="ru-RU" dirty="0">
                <a:latin typeface="Bahnschrift Light Condensed" panose="020B0502040204020203" pitchFamily="34" charset="0"/>
              </a:rPr>
              <a:t>2) Преимущества –это формулировка, содержащая сравнение продвигаемого препарата с конкурентом и положительные отличия от него. </a:t>
            </a:r>
          </a:p>
          <a:p>
            <a:r>
              <a:rPr lang="ru-RU" dirty="0">
                <a:latin typeface="Bahnschrift Light Condensed" panose="020B0502040204020203" pitchFamily="34" charset="0"/>
              </a:rPr>
              <a:t>Пример: </a:t>
            </a:r>
            <a:r>
              <a:rPr lang="ru-RU" dirty="0" err="1">
                <a:latin typeface="Bahnschrift Light Condensed" panose="020B0502040204020203" pitchFamily="34" charset="0"/>
              </a:rPr>
              <a:t>Сатерекс</a:t>
            </a:r>
            <a:r>
              <a:rPr lang="ru-RU" dirty="0">
                <a:latin typeface="Bahnschrift Light Condensed" panose="020B0502040204020203" pitchFamily="34" charset="0"/>
              </a:rPr>
              <a:t> в отличие от других противодиабетических средств данной группы имеет в 4 раза выше профиль безопасности от гипогликемии.</a:t>
            </a:r>
          </a:p>
          <a:p>
            <a:r>
              <a:rPr lang="ru-RU" dirty="0">
                <a:latin typeface="Bahnschrift Light Condensed" panose="020B0502040204020203" pitchFamily="34" charset="0"/>
              </a:rPr>
              <a:t>3) ФАБ – Свойство, преимущество, выгода.</a:t>
            </a:r>
          </a:p>
          <a:p>
            <a:r>
              <a:rPr lang="ru-RU" dirty="0">
                <a:latin typeface="Bahnschrift Light Condensed" panose="020B0502040204020203" pitchFamily="34" charset="0"/>
              </a:rPr>
              <a:t>Пример: </a:t>
            </a:r>
            <a:r>
              <a:rPr lang="ru-RU" dirty="0" err="1">
                <a:latin typeface="Bahnschrift Light Condensed" panose="020B0502040204020203" pitchFamily="34" charset="0"/>
              </a:rPr>
              <a:t>Сатерекс</a:t>
            </a:r>
            <a:r>
              <a:rPr lang="ru-RU" dirty="0">
                <a:latin typeface="Bahnschrift Light Condensed" panose="020B0502040204020203" pitchFamily="34" charset="0"/>
              </a:rPr>
              <a:t> – эффективен в применении долгосрочного гликемического контроля, это позволит пациенту быть </a:t>
            </a:r>
            <a:r>
              <a:rPr lang="ru-RU" dirty="0" err="1">
                <a:latin typeface="Bahnschrift Light Condensed" panose="020B0502040204020203" pitchFamily="34" charset="0"/>
              </a:rPr>
              <a:t>доволным</a:t>
            </a:r>
            <a:r>
              <a:rPr lang="ru-RU" dirty="0">
                <a:latin typeface="Bahnschrift Light Condensed" panose="020B0502040204020203" pitchFamily="34" charset="0"/>
              </a:rPr>
              <a:t> лечением, а врачу не придется подбирать новую терапевтическую схему лечения.</a:t>
            </a:r>
          </a:p>
          <a:p>
            <a:endParaRPr lang="ru-RU" dirty="0">
              <a:latin typeface="Bahnschrift Light Condensed" panose="020B0502040204020203" pitchFamily="34" charset="0"/>
            </a:endParaRPr>
          </a:p>
        </p:txBody>
      </p:sp>
    </p:spTree>
    <p:extLst>
      <p:ext uri="{BB962C8B-B14F-4D97-AF65-F5344CB8AC3E}">
        <p14:creationId xmlns:p14="http://schemas.microsoft.com/office/powerpoint/2010/main" val="3763336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C9536559-072A-73DC-1698-6FC4FF687715}"/>
              </a:ext>
            </a:extLst>
          </p:cNvPr>
          <p:cNvSpPr>
            <a:spLocks noGrp="1"/>
          </p:cNvSpPr>
          <p:nvPr>
            <p:ph idx="1"/>
          </p:nvPr>
        </p:nvSpPr>
        <p:spPr>
          <a:xfrm>
            <a:off x="838199" y="986640"/>
            <a:ext cx="10515600" cy="2237327"/>
          </a:xfrm>
        </p:spPr>
        <p:txBody>
          <a:bodyPr/>
          <a:lstStyle/>
          <a:p>
            <a:r>
              <a:rPr lang="ru-RU" dirty="0">
                <a:latin typeface="Bahnschrift Light Condensed" panose="020B0502040204020203" pitchFamily="34" charset="0"/>
              </a:rPr>
              <a:t>Данное обстоятельство может быть очень важным, поскольку врачи в значительной степени вынуждены ориентироваться и принимать во внимание интересы своих клиентов — больных. Поэтому формулировка выгоды от применения препарата для больного может являться для доктора дополнительным аргументом в пользу его работы с ним.</a:t>
            </a:r>
          </a:p>
        </p:txBody>
      </p:sp>
      <p:pic>
        <p:nvPicPr>
          <p:cNvPr id="2050" name="Picture 2">
            <a:extLst>
              <a:ext uri="{FF2B5EF4-FFF2-40B4-BE49-F238E27FC236}">
                <a16:creationId xmlns:a16="http://schemas.microsoft.com/office/drawing/2014/main" id="{F51B2732-9F5A-7FB2-9B65-67D68108B7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1362" y="3429000"/>
            <a:ext cx="5629275" cy="2828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6590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DA96FC4-610B-277E-E51D-8944B333988E}"/>
              </a:ext>
            </a:extLst>
          </p:cNvPr>
          <p:cNvSpPr>
            <a:spLocks noGrp="1"/>
          </p:cNvSpPr>
          <p:nvPr>
            <p:ph type="title"/>
          </p:nvPr>
        </p:nvSpPr>
        <p:spPr>
          <a:xfrm>
            <a:off x="838200" y="30751"/>
            <a:ext cx="10515600" cy="1325563"/>
          </a:xfrm>
        </p:spPr>
        <p:txBody>
          <a:bodyPr/>
          <a:lstStyle/>
          <a:p>
            <a:r>
              <a:rPr lang="ru-RU" dirty="0">
                <a:latin typeface="Bahnschrift Light Condensed" panose="020B0502040204020203" pitchFamily="34" charset="0"/>
              </a:rPr>
              <a:t>Пример:</a:t>
            </a:r>
          </a:p>
        </p:txBody>
      </p:sp>
      <p:sp>
        <p:nvSpPr>
          <p:cNvPr id="3" name="Объект 2">
            <a:extLst>
              <a:ext uri="{FF2B5EF4-FFF2-40B4-BE49-F238E27FC236}">
                <a16:creationId xmlns:a16="http://schemas.microsoft.com/office/drawing/2014/main" id="{80678AC5-AF9D-4E14-900B-25CA642F6EB5}"/>
              </a:ext>
            </a:extLst>
          </p:cNvPr>
          <p:cNvSpPr>
            <a:spLocks noGrp="1"/>
          </p:cNvSpPr>
          <p:nvPr>
            <p:ph idx="1"/>
          </p:nvPr>
        </p:nvSpPr>
        <p:spPr>
          <a:xfrm>
            <a:off x="838200" y="1021940"/>
            <a:ext cx="10515600" cy="4351338"/>
          </a:xfrm>
        </p:spPr>
        <p:txBody>
          <a:bodyPr>
            <a:normAutofit/>
          </a:bodyPr>
          <a:lstStyle/>
          <a:p>
            <a:r>
              <a:rPr lang="ru-RU" dirty="0">
                <a:latin typeface="Bahnschrift Light Condensed" panose="020B0502040204020203" pitchFamily="34" charset="0"/>
              </a:rPr>
              <a:t>«Препарат </a:t>
            </a:r>
            <a:r>
              <a:rPr lang="ru-RU" dirty="0" err="1">
                <a:latin typeface="Bahnschrift Light Condensed" panose="020B0502040204020203" pitchFamily="34" charset="0"/>
              </a:rPr>
              <a:t>Сатерекс</a:t>
            </a:r>
            <a:r>
              <a:rPr lang="ru-RU" dirty="0">
                <a:latin typeface="Bahnschrift Light Condensed" panose="020B0502040204020203" pitchFamily="34" charset="0"/>
              </a:rPr>
              <a:t> — наиболее качественный среди препаратов для лечения сахарного диабета 2 типа, так как производится только на территории Российской Федерации из собственного сырья и по технологии GMP. Данное обстоятельство позволяет пациентам быть уверенными в том, что они принимают не контрафактную продукцию, а препарат Российского качества, а врачу дает уверенность в эффективном и безопасном лечении своих больных».</a:t>
            </a:r>
          </a:p>
          <a:p>
            <a:r>
              <a:rPr lang="ru-RU" dirty="0">
                <a:latin typeface="Bahnschrift Light Condensed" panose="020B0502040204020203" pitchFamily="34" charset="0"/>
              </a:rPr>
              <a:t>«</a:t>
            </a:r>
            <a:r>
              <a:rPr lang="ru-RU" dirty="0" err="1">
                <a:latin typeface="Bahnschrift Light Condensed" panose="020B0502040204020203" pitchFamily="34" charset="0"/>
              </a:rPr>
              <a:t>Сатерекс</a:t>
            </a:r>
            <a:r>
              <a:rPr lang="ru-RU" dirty="0">
                <a:latin typeface="Bahnschrift Light Condensed" panose="020B0502040204020203" pitchFamily="34" charset="0"/>
              </a:rPr>
              <a:t> – новое решение для борьбы с диабетом, которое возвращает контроль над жизнью! </a:t>
            </a:r>
            <a:r>
              <a:rPr lang="ru-RU" dirty="0" err="1">
                <a:latin typeface="Bahnschrift Light Condensed" panose="020B0502040204020203" pitchFamily="34" charset="0"/>
              </a:rPr>
              <a:t>Сатерекс</a:t>
            </a:r>
            <a:r>
              <a:rPr lang="ru-RU" dirty="0">
                <a:latin typeface="Bahnschrift Light Condensed" panose="020B0502040204020203" pitchFamily="34" charset="0"/>
              </a:rPr>
              <a:t> позволяет вашему пациенту жить без скачков сахара и страха за своё здоровье. Это не просто таблетка, это уверенность врача в завтрашнем дне своих пациентов!»</a:t>
            </a:r>
          </a:p>
        </p:txBody>
      </p:sp>
      <p:pic>
        <p:nvPicPr>
          <p:cNvPr id="3074" name="Picture 2">
            <a:extLst>
              <a:ext uri="{FF2B5EF4-FFF2-40B4-BE49-F238E27FC236}">
                <a16:creationId xmlns:a16="http://schemas.microsoft.com/office/drawing/2014/main" id="{80B6CA7E-D0C5-754E-D9B5-100589EAB9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8141" y="5150260"/>
            <a:ext cx="5629275"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4092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4ABB1C1E-9EFE-CFDC-DF97-5040132D29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404" y="301657"/>
            <a:ext cx="11587409" cy="5646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6701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A4F48180-9157-03EC-42DF-321EDB651F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870" y="318841"/>
            <a:ext cx="11047379" cy="332729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63CA90D-00AE-4B7D-F4A7-0DB72C2230CF}"/>
              </a:ext>
            </a:extLst>
          </p:cNvPr>
          <p:cNvSpPr txBox="1"/>
          <p:nvPr/>
        </p:nvSpPr>
        <p:spPr>
          <a:xfrm>
            <a:off x="821111" y="3646140"/>
            <a:ext cx="10802138" cy="646331"/>
          </a:xfrm>
          <a:prstGeom prst="rect">
            <a:avLst/>
          </a:prstGeom>
          <a:noFill/>
        </p:spPr>
        <p:txBody>
          <a:bodyPr wrap="square" rtlCol="0">
            <a:spAutoFit/>
          </a:bodyPr>
          <a:lstStyle/>
          <a:p>
            <a:r>
              <a:rPr lang="ru-RU" b="1" i="0" dirty="0" err="1">
                <a:solidFill>
                  <a:srgbClr val="484848"/>
                </a:solidFill>
                <a:effectLst/>
                <a:latin typeface="Bahnschrift Light Condensed" panose="020B0502040204020203" pitchFamily="34" charset="0"/>
                <a:hlinkClick r:id="rId3"/>
              </a:rPr>
              <a:t>Гозоглиптин</a:t>
            </a:r>
            <a:r>
              <a:rPr lang="ru-RU" b="1" i="0" dirty="0">
                <a:solidFill>
                  <a:srgbClr val="484848"/>
                </a:solidFill>
                <a:effectLst/>
                <a:latin typeface="Bahnschrift Light Condensed" panose="020B0502040204020203" pitchFamily="34" charset="0"/>
                <a:hlinkClick r:id="rId3"/>
              </a:rPr>
              <a:t> – первый российский оригинальный ингибитор </a:t>
            </a:r>
            <a:r>
              <a:rPr lang="ru-RU" b="1" i="0" dirty="0" err="1">
                <a:solidFill>
                  <a:srgbClr val="484848"/>
                </a:solidFill>
                <a:effectLst/>
                <a:latin typeface="Bahnschrift Light Condensed" panose="020B0502040204020203" pitchFamily="34" charset="0"/>
                <a:hlinkClick r:id="rId3"/>
              </a:rPr>
              <a:t>дипептидилпептидазы</a:t>
            </a:r>
            <a:r>
              <a:rPr lang="ru-RU" b="1" i="0" dirty="0">
                <a:solidFill>
                  <a:srgbClr val="484848"/>
                </a:solidFill>
                <a:effectLst/>
                <a:latin typeface="Bahnschrift Light Condensed" panose="020B0502040204020203" pitchFamily="34" charset="0"/>
                <a:hlinkClick r:id="rId3"/>
              </a:rPr>
              <a:t> 4: эффективность, безопасность, новые показания</a:t>
            </a:r>
            <a:endParaRPr lang="ru-RU" b="1" i="0" dirty="0">
              <a:solidFill>
                <a:srgbClr val="484848"/>
              </a:solidFill>
              <a:effectLst/>
              <a:latin typeface="Bahnschrift Light Condensed" panose="020B0502040204020203" pitchFamily="34" charset="0"/>
            </a:endParaRPr>
          </a:p>
          <a:p>
            <a:endParaRPr lang="ru-RU" dirty="0">
              <a:latin typeface="Bahnschrift Light Condensed" panose="020B0502040204020203" pitchFamily="34" charset="0"/>
            </a:endParaRPr>
          </a:p>
        </p:txBody>
      </p:sp>
      <p:sp>
        <p:nvSpPr>
          <p:cNvPr id="11" name="Rectangle 6">
            <a:extLst>
              <a:ext uri="{FF2B5EF4-FFF2-40B4-BE49-F238E27FC236}">
                <a16:creationId xmlns:a16="http://schemas.microsoft.com/office/drawing/2014/main" id="{BC588834-0790-2C9E-E7D7-346EEBA0A7D9}"/>
              </a:ext>
            </a:extLst>
          </p:cNvPr>
          <p:cNvSpPr>
            <a:spLocks noChangeArrowheads="1"/>
          </p:cNvSpPr>
          <p:nvPr/>
        </p:nvSpPr>
        <p:spPr bwMode="auto">
          <a:xfrm>
            <a:off x="821111" y="3969305"/>
            <a:ext cx="1054977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sz="1800" b="1" i="0" u="none" strike="noStrike" cap="none" normalizeH="0" baseline="0" dirty="0">
                <a:ln>
                  <a:noFill/>
                </a:ln>
                <a:solidFill>
                  <a:schemeClr val="tx1"/>
                </a:solidFill>
                <a:effectLst/>
                <a:latin typeface="Bahnschrift Light Condensed" panose="020B0502040204020203" pitchFamily="34" charset="0"/>
              </a:rPr>
              <a:t>Описание:</a:t>
            </a:r>
            <a:r>
              <a:rPr kumimoji="0" lang="ru-RU" altLang="ru-RU" sz="1800" b="0" i="0" u="none" strike="noStrike" cap="none" normalizeH="0" baseline="0" dirty="0">
                <a:ln>
                  <a:noFill/>
                </a:ln>
                <a:solidFill>
                  <a:schemeClr val="tx1"/>
                </a:solidFill>
                <a:effectLst/>
                <a:latin typeface="Bahnschrift Light Condensed" panose="020B0502040204020203" pitchFamily="34" charset="0"/>
              </a:rPr>
              <a:t> В этом исследовании оценивалась эффективность, безопасность и переносимость препарата </a:t>
            </a:r>
            <a:r>
              <a:rPr kumimoji="0" lang="ru-RU" altLang="ru-RU" sz="1800" b="0" i="0" u="none" strike="noStrike" cap="none" normalizeH="0" baseline="0" dirty="0" err="1">
                <a:ln>
                  <a:noFill/>
                </a:ln>
                <a:solidFill>
                  <a:schemeClr val="tx1"/>
                </a:solidFill>
                <a:effectLst/>
                <a:latin typeface="Bahnschrift Light Condensed" panose="020B0502040204020203" pitchFamily="34" charset="0"/>
              </a:rPr>
              <a:t>Сатерекс</a:t>
            </a:r>
            <a:r>
              <a:rPr kumimoji="0" lang="ru-RU" altLang="ru-RU" sz="1800" b="0" i="0" u="none" strike="noStrike" cap="none" normalizeH="0" baseline="0" dirty="0">
                <a:ln>
                  <a:noFill/>
                </a:ln>
                <a:solidFill>
                  <a:schemeClr val="tx1"/>
                </a:solidFill>
                <a:effectLst/>
                <a:latin typeface="Bahnschrift Light Condensed" panose="020B0502040204020203" pitchFamily="34" charset="0"/>
              </a:rPr>
              <a:t>® в сравнении с препаратом </a:t>
            </a:r>
            <a:r>
              <a:rPr kumimoji="0" lang="ru-RU" altLang="ru-RU" sz="1800" b="0" i="0" u="none" strike="noStrike" cap="none" normalizeH="0" baseline="0" dirty="0" err="1">
                <a:ln>
                  <a:noFill/>
                </a:ln>
                <a:solidFill>
                  <a:schemeClr val="tx1"/>
                </a:solidFill>
                <a:effectLst/>
                <a:latin typeface="Bahnschrift Light Condensed" panose="020B0502040204020203" pitchFamily="34" charset="0"/>
              </a:rPr>
              <a:t>Янувия</a:t>
            </a:r>
            <a:r>
              <a:rPr kumimoji="0" lang="ru-RU" altLang="ru-RU" sz="1800" b="0" i="0" u="none" strike="noStrike" cap="none" normalizeH="0" baseline="0" dirty="0">
                <a:ln>
                  <a:noFill/>
                </a:ln>
                <a:solidFill>
                  <a:schemeClr val="tx1"/>
                </a:solidFill>
                <a:effectLst/>
                <a:latin typeface="Bahnschrift Light Condensed" panose="020B0502040204020203" pitchFamily="34" charset="0"/>
              </a:rPr>
              <a:t>® у пациентов с сахарным диабетом 2 типа на фоне приема </a:t>
            </a:r>
            <a:r>
              <a:rPr kumimoji="0" lang="ru-RU" altLang="ru-RU" sz="1800" b="0" i="0" u="none" strike="noStrike" cap="none" normalizeH="0" baseline="0" dirty="0" err="1">
                <a:ln>
                  <a:noFill/>
                </a:ln>
                <a:solidFill>
                  <a:schemeClr val="tx1"/>
                </a:solidFill>
                <a:effectLst/>
                <a:latin typeface="Bahnschrift Light Condensed" panose="020B0502040204020203" pitchFamily="34" charset="0"/>
              </a:rPr>
              <a:t>метформина</a:t>
            </a:r>
            <a:r>
              <a:rPr kumimoji="0" lang="ru-RU" altLang="ru-RU" sz="1800" b="0" i="0" u="none" strike="noStrike" cap="none" normalizeH="0" baseline="0" dirty="0">
                <a:ln>
                  <a:noFill/>
                </a:ln>
                <a:solidFill>
                  <a:schemeClr val="tx1"/>
                </a:solidFill>
                <a:effectLst/>
                <a:latin typeface="Bahnschrift Light Condensed" panose="020B0502040204020203" pitchFamily="34" charset="0"/>
              </a:rPr>
              <a:t> и базального инсулина.</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sz="1800" b="1" i="0" u="none" strike="noStrike" cap="none" normalizeH="0" baseline="0" dirty="0">
                <a:ln>
                  <a:noFill/>
                </a:ln>
                <a:solidFill>
                  <a:schemeClr val="tx1"/>
                </a:solidFill>
                <a:effectLst/>
                <a:latin typeface="Bahnschrift Light Condensed" panose="020B0502040204020203" pitchFamily="34" charset="0"/>
              </a:rPr>
              <a:t>Результаты:</a:t>
            </a:r>
            <a:r>
              <a:rPr kumimoji="0" lang="ru-RU" altLang="ru-RU" sz="1800" b="0" i="0" u="none" strike="noStrike" cap="none" normalizeH="0" baseline="0" dirty="0">
                <a:ln>
                  <a:noFill/>
                </a:ln>
                <a:solidFill>
                  <a:schemeClr val="tx1"/>
                </a:solidFill>
                <a:effectLst/>
                <a:latin typeface="Bahnschrift Light Condensed" panose="020B0502040204020203" pitchFamily="34" charset="0"/>
              </a:rPr>
              <a:t> 40,68% пациентов в группе </a:t>
            </a:r>
            <a:r>
              <a:rPr kumimoji="0" lang="ru-RU" altLang="ru-RU" sz="1800" b="0" i="0" u="none" strike="noStrike" cap="none" normalizeH="0" baseline="0" dirty="0" err="1">
                <a:ln>
                  <a:noFill/>
                </a:ln>
                <a:solidFill>
                  <a:schemeClr val="tx1"/>
                </a:solidFill>
                <a:effectLst/>
                <a:latin typeface="Bahnschrift Light Condensed" panose="020B0502040204020203" pitchFamily="34" charset="0"/>
              </a:rPr>
              <a:t>гозоглиптина</a:t>
            </a:r>
            <a:r>
              <a:rPr kumimoji="0" lang="ru-RU" altLang="ru-RU" sz="1800" b="0" i="0" u="none" strike="noStrike" cap="none" normalizeH="0" baseline="0" dirty="0">
                <a:ln>
                  <a:noFill/>
                </a:ln>
                <a:solidFill>
                  <a:schemeClr val="tx1"/>
                </a:solidFill>
                <a:effectLst/>
                <a:latin typeface="Bahnschrift Light Condensed" panose="020B0502040204020203" pitchFamily="34" charset="0"/>
              </a:rPr>
              <a:t> и 38,33% в группе </a:t>
            </a:r>
            <a:r>
              <a:rPr kumimoji="0" lang="ru-RU" altLang="ru-RU" sz="1800" b="0" i="0" u="none" strike="noStrike" cap="none" normalizeH="0" baseline="0" dirty="0" err="1">
                <a:ln>
                  <a:noFill/>
                </a:ln>
                <a:solidFill>
                  <a:schemeClr val="tx1"/>
                </a:solidFill>
                <a:effectLst/>
                <a:latin typeface="Bahnschrift Light Condensed" panose="020B0502040204020203" pitchFamily="34" charset="0"/>
              </a:rPr>
              <a:t>ситаглиптина</a:t>
            </a:r>
            <a:r>
              <a:rPr kumimoji="0" lang="ru-RU" altLang="ru-RU" sz="1800" b="0" i="0" u="none" strike="noStrike" cap="none" normalizeH="0" baseline="0" dirty="0">
                <a:ln>
                  <a:noFill/>
                </a:ln>
                <a:solidFill>
                  <a:schemeClr val="tx1"/>
                </a:solidFill>
                <a:effectLst/>
                <a:latin typeface="Bahnschrift Light Condensed" panose="020B0502040204020203" pitchFamily="34" charset="0"/>
              </a:rPr>
              <a:t> достигли целевого уровня HbA1c, что свидетельствует о схожей эффективности препаратов. Профили безопасности также были сопоставимы. </a:t>
            </a:r>
          </a:p>
        </p:txBody>
      </p:sp>
      <p:sp>
        <p:nvSpPr>
          <p:cNvPr id="12" name="TextBox 11">
            <a:extLst>
              <a:ext uri="{FF2B5EF4-FFF2-40B4-BE49-F238E27FC236}">
                <a16:creationId xmlns:a16="http://schemas.microsoft.com/office/drawing/2014/main" id="{A05F8810-338A-25F7-D566-F617CE5AB82E}"/>
              </a:ext>
            </a:extLst>
          </p:cNvPr>
          <p:cNvSpPr txBox="1"/>
          <p:nvPr/>
        </p:nvSpPr>
        <p:spPr>
          <a:xfrm>
            <a:off x="821111" y="5169634"/>
            <a:ext cx="8012130" cy="369332"/>
          </a:xfrm>
          <a:prstGeom prst="rect">
            <a:avLst/>
          </a:prstGeom>
          <a:noFill/>
        </p:spPr>
        <p:txBody>
          <a:bodyPr wrap="none" rtlCol="0">
            <a:spAutoFit/>
          </a:bodyPr>
          <a:lstStyle/>
          <a:p>
            <a:pPr algn="l"/>
            <a:r>
              <a:rPr lang="en-US" b="0" i="0" dirty="0">
                <a:solidFill>
                  <a:srgbClr val="111111"/>
                </a:solidFill>
                <a:effectLst/>
                <a:latin typeface="Bahnschrift Light Condensed" panose="020B0502040204020203" pitchFamily="34" charset="0"/>
                <a:hlinkClick r:id="rId4"/>
              </a:rPr>
              <a:t>First Russian DPP-4 inhibitor </a:t>
            </a:r>
            <a:r>
              <a:rPr lang="en-US" b="0" i="0" dirty="0" err="1">
                <a:solidFill>
                  <a:srgbClr val="111111"/>
                </a:solidFill>
                <a:effectLst/>
                <a:latin typeface="Bahnschrift Light Condensed" panose="020B0502040204020203" pitchFamily="34" charset="0"/>
                <a:hlinkClick r:id="rId4"/>
              </a:rPr>
              <a:t>Gosogliptin</a:t>
            </a:r>
            <a:r>
              <a:rPr lang="en-US" b="0" i="0" dirty="0">
                <a:solidFill>
                  <a:srgbClr val="111111"/>
                </a:solidFill>
                <a:effectLst/>
                <a:latin typeface="Bahnschrift Light Condensed" panose="020B0502040204020203" pitchFamily="34" charset="0"/>
                <a:hlinkClick r:id="rId4"/>
              </a:rPr>
              <a:t> comparing to Vildagliptin in type 2 diabetes mellitus patients</a:t>
            </a:r>
            <a:endParaRPr lang="en-US" b="0" i="0" dirty="0">
              <a:solidFill>
                <a:srgbClr val="111111"/>
              </a:solidFill>
              <a:effectLst/>
              <a:latin typeface="Bahnschrift Light Condensed" panose="020B0502040204020203" pitchFamily="34" charset="0"/>
            </a:endParaRPr>
          </a:p>
        </p:txBody>
      </p:sp>
      <p:sp>
        <p:nvSpPr>
          <p:cNvPr id="14" name="Rectangle 7">
            <a:extLst>
              <a:ext uri="{FF2B5EF4-FFF2-40B4-BE49-F238E27FC236}">
                <a16:creationId xmlns:a16="http://schemas.microsoft.com/office/drawing/2014/main" id="{83497BC0-9C85-0F16-5654-C02AF6807827}"/>
              </a:ext>
            </a:extLst>
          </p:cNvPr>
          <p:cNvSpPr>
            <a:spLocks noChangeArrowheads="1"/>
          </p:cNvSpPr>
          <p:nvPr/>
        </p:nvSpPr>
        <p:spPr bwMode="auto">
          <a:xfrm>
            <a:off x="898487" y="5654368"/>
            <a:ext cx="881789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sz="1800" b="1" i="0" u="none" strike="noStrike" cap="none" normalizeH="0" baseline="0" dirty="0">
                <a:ln>
                  <a:noFill/>
                </a:ln>
                <a:solidFill>
                  <a:schemeClr val="tx1"/>
                </a:solidFill>
                <a:effectLst/>
                <a:latin typeface="Bahnschrift Light Condensed" panose="020B0502040204020203" pitchFamily="34" charset="0"/>
              </a:rPr>
              <a:t>Описание:</a:t>
            </a:r>
            <a:r>
              <a:rPr kumimoji="0" lang="ru-RU" altLang="ru-RU" sz="1800" b="0" i="0" u="none" strike="noStrike" cap="none" normalizeH="0" baseline="0" dirty="0">
                <a:ln>
                  <a:noFill/>
                </a:ln>
                <a:solidFill>
                  <a:schemeClr val="tx1"/>
                </a:solidFill>
                <a:effectLst/>
                <a:latin typeface="Bahnschrift Light Condensed" panose="020B0502040204020203" pitchFamily="34" charset="0"/>
              </a:rPr>
              <a:t> В этом исследовании сравнивались эффективность и безопасность </a:t>
            </a:r>
            <a:r>
              <a:rPr kumimoji="0" lang="ru-RU" altLang="ru-RU" sz="1800" b="0" i="0" u="none" strike="noStrike" cap="none" normalizeH="0" baseline="0" dirty="0" err="1">
                <a:ln>
                  <a:noFill/>
                </a:ln>
                <a:solidFill>
                  <a:schemeClr val="tx1"/>
                </a:solidFill>
                <a:effectLst/>
                <a:latin typeface="Bahnschrift Light Condensed" panose="020B0502040204020203" pitchFamily="34" charset="0"/>
              </a:rPr>
              <a:t>гозоглиптина</a:t>
            </a:r>
            <a:r>
              <a:rPr kumimoji="0" lang="ru-RU" altLang="ru-RU" sz="1800" b="0" i="0" u="none" strike="noStrike" cap="none" normalizeH="0" baseline="0" dirty="0">
                <a:ln>
                  <a:noFill/>
                </a:ln>
                <a:solidFill>
                  <a:schemeClr val="tx1"/>
                </a:solidFill>
                <a:effectLst/>
                <a:latin typeface="Bahnschrift Light Condensed" panose="020B0502040204020203" pitchFamily="34" charset="0"/>
              </a:rPr>
              <a:t> и </a:t>
            </a:r>
            <a:r>
              <a:rPr kumimoji="0" lang="ru-RU" altLang="ru-RU" sz="1800" b="0" i="0" u="none" strike="noStrike" cap="none" normalizeH="0" baseline="0" dirty="0" err="1">
                <a:ln>
                  <a:noFill/>
                </a:ln>
                <a:solidFill>
                  <a:schemeClr val="tx1"/>
                </a:solidFill>
                <a:effectLst/>
                <a:latin typeface="Bahnschrift Light Condensed" panose="020B0502040204020203" pitchFamily="34" charset="0"/>
              </a:rPr>
              <a:t>вилдаглиптина</a:t>
            </a:r>
            <a:r>
              <a:rPr kumimoji="0" lang="ru-RU" altLang="ru-RU" sz="1800" b="0" i="0" u="none" strike="noStrike" cap="none" normalizeH="0" baseline="0" dirty="0">
                <a:ln>
                  <a:noFill/>
                </a:ln>
                <a:solidFill>
                  <a:schemeClr val="tx1"/>
                </a:solidFill>
                <a:effectLst/>
                <a:latin typeface="Bahnschrift Light Condensed" panose="020B0502040204020203" pitchFamily="34" charset="0"/>
              </a:rPr>
              <a:t> у пациентов с сахарным диабетом 2 типа.</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sz="1800" b="1" i="0" u="none" strike="noStrike" cap="none" normalizeH="0" baseline="0" dirty="0">
                <a:ln>
                  <a:noFill/>
                </a:ln>
                <a:solidFill>
                  <a:schemeClr val="tx1"/>
                </a:solidFill>
                <a:effectLst/>
                <a:latin typeface="Bahnschrift Light Condensed" panose="020B0502040204020203" pitchFamily="34" charset="0"/>
              </a:rPr>
              <a:t>Результаты:</a:t>
            </a:r>
            <a:r>
              <a:rPr kumimoji="0" lang="ru-RU" altLang="ru-RU" sz="1800" b="0" i="0" u="none" strike="noStrike" cap="none" normalizeH="0" baseline="0" dirty="0">
                <a:ln>
                  <a:noFill/>
                </a:ln>
                <a:solidFill>
                  <a:schemeClr val="tx1"/>
                </a:solidFill>
                <a:effectLst/>
                <a:latin typeface="Bahnschrift Light Condensed" panose="020B0502040204020203" pitchFamily="34" charset="0"/>
              </a:rPr>
              <a:t> Оба препарата показали сопоставимый профиль безопасности и эффективности. </a:t>
            </a:r>
          </a:p>
        </p:txBody>
      </p:sp>
    </p:spTree>
    <p:extLst>
      <p:ext uri="{BB962C8B-B14F-4D97-AF65-F5344CB8AC3E}">
        <p14:creationId xmlns:p14="http://schemas.microsoft.com/office/powerpoint/2010/main" val="705865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89BEE344-2048-4E94-5A9B-2226105505AB}"/>
              </a:ext>
            </a:extLst>
          </p:cNvPr>
          <p:cNvSpPr>
            <a:spLocks noGrp="1"/>
          </p:cNvSpPr>
          <p:nvPr>
            <p:ph idx="1"/>
          </p:nvPr>
        </p:nvSpPr>
        <p:spPr>
          <a:xfrm>
            <a:off x="838200" y="2262432"/>
            <a:ext cx="10515600" cy="3528031"/>
          </a:xfrm>
        </p:spPr>
        <p:txBody>
          <a:bodyPr>
            <a:normAutofit/>
          </a:bodyPr>
          <a:lstStyle/>
          <a:p>
            <a:r>
              <a:rPr lang="ru-RU" dirty="0">
                <a:latin typeface="Bahnschrift Light Condensed" panose="020B0502040204020203" pitchFamily="34" charset="0"/>
              </a:rPr>
              <a:t>МП: Скажите, доктор, насколько убедительными вам представляются полученные результаты?</a:t>
            </a:r>
          </a:p>
          <a:p>
            <a:r>
              <a:rPr lang="ru-RU" dirty="0">
                <a:latin typeface="Bahnschrift Light Condensed" panose="020B0502040204020203" pitchFamily="34" charset="0"/>
              </a:rPr>
              <a:t>В: Вполне…</a:t>
            </a:r>
          </a:p>
          <a:p>
            <a:r>
              <a:rPr lang="ru-RU" dirty="0">
                <a:latin typeface="Bahnschrift Light Condensed" panose="020B0502040204020203" pitchFamily="34" charset="0"/>
              </a:rPr>
              <a:t>МП: Таким образом, это подтверждает вывод о том, что препарат «</a:t>
            </a:r>
            <a:r>
              <a:rPr lang="ru-RU" dirty="0" err="1">
                <a:latin typeface="Bahnschrift Light Condensed" panose="020B0502040204020203" pitchFamily="34" charset="0"/>
              </a:rPr>
              <a:t>Сатерекс</a:t>
            </a:r>
            <a:r>
              <a:rPr lang="ru-RU" dirty="0">
                <a:latin typeface="Bahnschrift Light Condensed" panose="020B0502040204020203" pitchFamily="34" charset="0"/>
              </a:rPr>
              <a:t>» в сравнении с другими современными гипогликемическими препаратами позволяет существенно понизить для врача риск гипогликемического криза.</a:t>
            </a:r>
          </a:p>
        </p:txBody>
      </p:sp>
      <p:sp>
        <p:nvSpPr>
          <p:cNvPr id="5" name="TextBox 4">
            <a:extLst>
              <a:ext uri="{FF2B5EF4-FFF2-40B4-BE49-F238E27FC236}">
                <a16:creationId xmlns:a16="http://schemas.microsoft.com/office/drawing/2014/main" id="{A1DD7C7E-88C9-4A42-2305-FEEE1BB50573}"/>
              </a:ext>
            </a:extLst>
          </p:cNvPr>
          <p:cNvSpPr txBox="1"/>
          <p:nvPr/>
        </p:nvSpPr>
        <p:spPr>
          <a:xfrm>
            <a:off x="933254" y="388650"/>
            <a:ext cx="5019323" cy="584775"/>
          </a:xfrm>
          <a:prstGeom prst="rect">
            <a:avLst/>
          </a:prstGeom>
          <a:noFill/>
        </p:spPr>
        <p:txBody>
          <a:bodyPr wrap="none" rtlCol="0">
            <a:spAutoFit/>
          </a:bodyPr>
          <a:lstStyle/>
          <a:p>
            <a:r>
              <a:rPr lang="ru-RU" sz="3200" dirty="0">
                <a:latin typeface="Bahnschrift Light Condensed" panose="020B0502040204020203" pitchFamily="34" charset="0"/>
              </a:rPr>
              <a:t>Пример завершения визита к врачу:</a:t>
            </a:r>
          </a:p>
        </p:txBody>
      </p:sp>
      <p:pic>
        <p:nvPicPr>
          <p:cNvPr id="6" name="spongebob-rainbow">
            <a:hlinkClick r:id="" action="ppaction://media"/>
            <a:extLst>
              <a:ext uri="{FF2B5EF4-FFF2-40B4-BE49-F238E27FC236}">
                <a16:creationId xmlns:a16="http://schemas.microsoft.com/office/drawing/2014/main" id="{19EDADEC-1FFE-95A3-0511-2EEA306A5B29}"/>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8586699" y="388650"/>
            <a:ext cx="2438400" cy="1752600"/>
          </a:xfrm>
          <a:prstGeom prst="rect">
            <a:avLst/>
          </a:prstGeom>
        </p:spPr>
      </p:pic>
      <p:pic>
        <p:nvPicPr>
          <p:cNvPr id="6146" name="Picture 2">
            <a:extLst>
              <a:ext uri="{FF2B5EF4-FFF2-40B4-BE49-F238E27FC236}">
                <a16:creationId xmlns:a16="http://schemas.microsoft.com/office/drawing/2014/main" id="{BC0E163C-3F40-88E1-BFD9-DE5AD297A7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7939" y="5109425"/>
            <a:ext cx="5629275" cy="1362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5908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400"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7979E1F8-0942-74E4-0458-7122464D37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647" y="527901"/>
            <a:ext cx="11153896" cy="5510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6627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F237D957-10C7-697D-FFAE-6F525DECBC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565" y="718303"/>
            <a:ext cx="10465745" cy="52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3770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5842E97-EEA1-7761-0305-C76405DD8EC2}"/>
              </a:ext>
            </a:extLst>
          </p:cNvPr>
          <p:cNvSpPr>
            <a:spLocks noGrp="1"/>
          </p:cNvSpPr>
          <p:nvPr>
            <p:ph type="title"/>
          </p:nvPr>
        </p:nvSpPr>
        <p:spPr/>
        <p:txBody>
          <a:bodyPr/>
          <a:lstStyle/>
          <a:p>
            <a:r>
              <a:rPr lang="ru-RU" dirty="0">
                <a:latin typeface="Bahnschrift Light Condensed" panose="020B0502040204020203" pitchFamily="34" charset="0"/>
              </a:rPr>
              <a:t>«Ступеньки» визита.</a:t>
            </a:r>
          </a:p>
        </p:txBody>
      </p:sp>
      <p:sp>
        <p:nvSpPr>
          <p:cNvPr id="3" name="Объект 2">
            <a:extLst>
              <a:ext uri="{FF2B5EF4-FFF2-40B4-BE49-F238E27FC236}">
                <a16:creationId xmlns:a16="http://schemas.microsoft.com/office/drawing/2014/main" id="{F471B797-0462-B7F1-9F00-0F87030F9E67}"/>
              </a:ext>
            </a:extLst>
          </p:cNvPr>
          <p:cNvSpPr>
            <a:spLocks noGrp="1"/>
          </p:cNvSpPr>
          <p:nvPr>
            <p:ph idx="1"/>
          </p:nvPr>
        </p:nvSpPr>
        <p:spPr/>
        <p:txBody>
          <a:bodyPr/>
          <a:lstStyle/>
          <a:p>
            <a:r>
              <a:rPr lang="ru-RU" dirty="0">
                <a:latin typeface="Bahnschrift Light Condensed" panose="020B0502040204020203" pitchFamily="34" charset="0"/>
              </a:rPr>
              <a:t>Шаг №1. Для того чтобы у врача сформировался определенный угол восприятия будущей информации, очень важно с самого начала сформулировать так называемый тезис, который в ходе работы с </a:t>
            </a:r>
            <a:r>
              <a:rPr lang="ru-RU" dirty="0" err="1">
                <a:latin typeface="Bahnschrift Light Condensed" panose="020B0502040204020203" pitchFamily="34" charset="0"/>
              </a:rPr>
              <a:t>промоционным</a:t>
            </a:r>
            <a:r>
              <a:rPr lang="ru-RU" dirty="0">
                <a:latin typeface="Bahnschrift Light Condensed" panose="020B0502040204020203" pitchFamily="34" charset="0"/>
              </a:rPr>
              <a:t> материалом вы предполагаете сделать наглядным и доказать при помощи объективных аргументов.</a:t>
            </a:r>
          </a:p>
          <a:p>
            <a:endParaRPr lang="ru-RU" dirty="0">
              <a:latin typeface="Bahnschrift Light Condensed" panose="020B0502040204020203" pitchFamily="34" charset="0"/>
            </a:endParaRPr>
          </a:p>
          <a:p>
            <a:r>
              <a:rPr lang="ru-RU" dirty="0">
                <a:latin typeface="Bahnschrift Light Condensed" panose="020B0502040204020203" pitchFamily="34" charset="0"/>
              </a:rPr>
              <a:t>Формулировка данного тезиса в этом случае может частично или полностью совпадать с одним из ключевых сообщений по вашему препарату, что повышает степень влияния и воздействия на врача.</a:t>
            </a:r>
          </a:p>
        </p:txBody>
      </p:sp>
    </p:spTree>
    <p:extLst>
      <p:ext uri="{BB962C8B-B14F-4D97-AF65-F5344CB8AC3E}">
        <p14:creationId xmlns:p14="http://schemas.microsoft.com/office/powerpoint/2010/main" val="3839335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F3150F5C-1CA7-A97F-54DF-ADAFF1A42525}"/>
              </a:ext>
            </a:extLst>
          </p:cNvPr>
          <p:cNvSpPr>
            <a:spLocks noGrp="1"/>
          </p:cNvSpPr>
          <p:nvPr>
            <p:ph idx="1"/>
          </p:nvPr>
        </p:nvSpPr>
        <p:spPr>
          <a:xfrm>
            <a:off x="838200" y="292231"/>
            <a:ext cx="10515600" cy="5884732"/>
          </a:xfrm>
        </p:spPr>
        <p:txBody>
          <a:bodyPr>
            <a:normAutofit fontScale="92500" lnSpcReduction="10000"/>
          </a:bodyPr>
          <a:lstStyle/>
          <a:p>
            <a:r>
              <a:rPr lang="ru-RU" dirty="0">
                <a:latin typeface="Bahnschrift Light Condensed" panose="020B0502040204020203" pitchFamily="34" charset="0"/>
              </a:rPr>
              <a:t>Шаг №2. Перед тем как врач определит свое отношение к будущей информации, необходимо придать ей как можно большую доказательность. Действительно, давайте зададимся вопросом, а что, собственно, должен увидеть врач? Какую-то таблицу, диаграмму или график. А как они появились на свет, что за ними стоит? Врачу очень важно показать, что за приведенными красочными изображениями, которые с готовностью демонстрируют многие фармкомпании, стоит не фантазия и художественные способности менеджеров по препаратам, а заслуживающие доверия клинические исследования. На наш взгляд, это ключевой вопрос, обуславливающий научную доказательность и, как следствие, убедительность представляемой информации. Вот именно здесь, на данном этапе работы с </a:t>
            </a:r>
            <a:r>
              <a:rPr lang="ru-RU" dirty="0" err="1">
                <a:latin typeface="Bahnschrift Light Condensed" panose="020B0502040204020203" pitchFamily="34" charset="0"/>
              </a:rPr>
              <a:t>промоционным</a:t>
            </a:r>
            <a:r>
              <a:rPr lang="ru-RU" dirty="0">
                <a:latin typeface="Bahnschrift Light Condensed" panose="020B0502040204020203" pitchFamily="34" charset="0"/>
              </a:rPr>
              <a:t> материалом, и должно быть проведено различие между уровнем достоверности и научной объективности клинических исследований.</a:t>
            </a:r>
          </a:p>
          <a:p>
            <a:endParaRPr lang="ru-RU" dirty="0">
              <a:latin typeface="Bahnschrift Light Condensed" panose="020B0502040204020203" pitchFamily="34" charset="0"/>
            </a:endParaRPr>
          </a:p>
          <a:p>
            <a:r>
              <a:rPr lang="ru-RU" dirty="0">
                <a:latin typeface="Bahnschrift Light Condensed" panose="020B0502040204020203" pitchFamily="34" charset="0"/>
              </a:rPr>
              <a:t>Вот почему, на наш взгляд, медицинский представитель должен подчеркнуть, что он будет работать не с графиком, таблицей или диаграммой, а с результатами определенного исследования, представленными на графике, диаграмме или в таблице. Вот пример того, как это делает медицинский представитель.</a:t>
            </a:r>
          </a:p>
        </p:txBody>
      </p:sp>
    </p:spTree>
    <p:extLst>
      <p:ext uri="{BB962C8B-B14F-4D97-AF65-F5344CB8AC3E}">
        <p14:creationId xmlns:p14="http://schemas.microsoft.com/office/powerpoint/2010/main" val="1223083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025420C-D64C-516C-D8F9-C00F5D47226B}"/>
              </a:ext>
            </a:extLst>
          </p:cNvPr>
          <p:cNvSpPr>
            <a:spLocks noGrp="1"/>
          </p:cNvSpPr>
          <p:nvPr>
            <p:ph type="title"/>
          </p:nvPr>
        </p:nvSpPr>
        <p:spPr>
          <a:xfrm>
            <a:off x="371788" y="2475279"/>
            <a:ext cx="4832420" cy="4247068"/>
          </a:xfrm>
        </p:spPr>
        <p:txBody>
          <a:bodyPr>
            <a:normAutofit/>
          </a:bodyPr>
          <a:lstStyle/>
          <a:p>
            <a:r>
              <a:rPr lang="ru-RU" sz="4800" dirty="0">
                <a:latin typeface="Bahnschrift Condensed" panose="020B0502040204020203" pitchFamily="34" charset="0"/>
              </a:rPr>
              <a:t>Ключевое сообщение, ФАБ, выгоды, техника работы с </a:t>
            </a:r>
            <a:r>
              <a:rPr lang="ru-RU" sz="4800" dirty="0" err="1">
                <a:latin typeface="Bahnschrift Condensed" panose="020B0502040204020203" pitchFamily="34" charset="0"/>
              </a:rPr>
              <a:t>промоционным</a:t>
            </a:r>
            <a:r>
              <a:rPr lang="ru-RU" sz="4800" dirty="0">
                <a:latin typeface="Bahnschrift Condensed" panose="020B0502040204020203" pitchFamily="34" charset="0"/>
              </a:rPr>
              <a:t> материалом</a:t>
            </a:r>
          </a:p>
        </p:txBody>
      </p:sp>
      <p:pic>
        <p:nvPicPr>
          <p:cNvPr id="1026" name="Picture 2" descr="медицинский представитель, который пускает бумажные самолетики, белый фон, фигура героя не обрезана, герой выглядит как герой аниме">
            <a:extLst>
              <a:ext uri="{FF2B5EF4-FFF2-40B4-BE49-F238E27FC236}">
                <a16:creationId xmlns:a16="http://schemas.microsoft.com/office/drawing/2014/main" id="{FCF78ECB-9E6B-D7B4-CF50-C562A3F725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0"/>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3FC9D01-8866-592C-1F49-6D533852547B}"/>
              </a:ext>
            </a:extLst>
          </p:cNvPr>
          <p:cNvSpPr txBox="1"/>
          <p:nvPr/>
        </p:nvSpPr>
        <p:spPr>
          <a:xfrm>
            <a:off x="602900" y="1215851"/>
            <a:ext cx="3979147" cy="523220"/>
          </a:xfrm>
          <a:prstGeom prst="rect">
            <a:avLst/>
          </a:prstGeom>
          <a:noFill/>
        </p:spPr>
        <p:txBody>
          <a:bodyPr wrap="square" rtlCol="0">
            <a:spAutoFit/>
          </a:bodyPr>
          <a:lstStyle/>
          <a:p>
            <a:r>
              <a:rPr lang="ru-RU" sz="2800" dirty="0">
                <a:latin typeface="Bahnschrift Condensed" panose="020B0502040204020203" pitchFamily="34" charset="0"/>
              </a:rPr>
              <a:t>4 презентация из общего курса</a:t>
            </a:r>
          </a:p>
        </p:txBody>
      </p:sp>
    </p:spTree>
    <p:extLst>
      <p:ext uri="{BB962C8B-B14F-4D97-AF65-F5344CB8AC3E}">
        <p14:creationId xmlns:p14="http://schemas.microsoft.com/office/powerpoint/2010/main" val="29895611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F9AEB75B-6C4A-6253-9799-FD43EB0E8DFD}"/>
              </a:ext>
            </a:extLst>
          </p:cNvPr>
          <p:cNvSpPr>
            <a:spLocks noGrp="1"/>
          </p:cNvSpPr>
          <p:nvPr>
            <p:ph idx="1"/>
          </p:nvPr>
        </p:nvSpPr>
        <p:spPr>
          <a:xfrm>
            <a:off x="838200" y="364471"/>
            <a:ext cx="10515600" cy="1530317"/>
          </a:xfrm>
        </p:spPr>
        <p:txBody>
          <a:bodyPr/>
          <a:lstStyle/>
          <a:p>
            <a:r>
              <a:rPr lang="ru-RU" dirty="0">
                <a:latin typeface="Bahnschrift Light Condensed" panose="020B0502040204020203" pitchFamily="34" charset="0"/>
              </a:rPr>
              <a:t>МП: На приведенной диаграмме отражены результаты клинического исследования, сахарный диабет 2 типа различной степени тяжести. Это исследование по своему формату имеет высокую степень доказательности (уровень А).</a:t>
            </a:r>
          </a:p>
        </p:txBody>
      </p:sp>
      <p:pic>
        <p:nvPicPr>
          <p:cNvPr id="9" name="Объект 8">
            <a:extLst>
              <a:ext uri="{FF2B5EF4-FFF2-40B4-BE49-F238E27FC236}">
                <a16:creationId xmlns:a16="http://schemas.microsoft.com/office/drawing/2014/main" id="{5C4EF728-672A-1845-DC21-E1CA767415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485" y="1807787"/>
            <a:ext cx="9915096" cy="4432548"/>
          </a:xfrm>
          <a:prstGeom prst="rect">
            <a:avLst/>
          </a:prstGeom>
        </p:spPr>
      </p:pic>
    </p:spTree>
    <p:extLst>
      <p:ext uri="{BB962C8B-B14F-4D97-AF65-F5344CB8AC3E}">
        <p14:creationId xmlns:p14="http://schemas.microsoft.com/office/powerpoint/2010/main" val="6037957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3C7E88AB-5E1C-D9E0-7F92-47BBDF9500FC}"/>
              </a:ext>
            </a:extLst>
          </p:cNvPr>
          <p:cNvSpPr>
            <a:spLocks noGrp="1"/>
          </p:cNvSpPr>
          <p:nvPr>
            <p:ph idx="1"/>
          </p:nvPr>
        </p:nvSpPr>
        <p:spPr>
          <a:xfrm>
            <a:off x="838200" y="336190"/>
            <a:ext cx="10515600" cy="4351338"/>
          </a:xfrm>
        </p:spPr>
        <p:txBody>
          <a:bodyPr>
            <a:normAutofit/>
          </a:bodyPr>
          <a:lstStyle/>
          <a:p>
            <a:r>
              <a:rPr lang="ru-RU" dirty="0">
                <a:latin typeface="Bahnschrift Light Condensed" panose="020B0502040204020203" pitchFamily="34" charset="0"/>
              </a:rPr>
              <a:t>Шаг №3—4. Если вы взглянете на представленный элемент </a:t>
            </a:r>
            <a:r>
              <a:rPr lang="ru-RU" dirty="0" err="1">
                <a:latin typeface="Bahnschrift Light Condensed" panose="020B0502040204020203" pitchFamily="34" charset="0"/>
              </a:rPr>
              <a:t>лефлета</a:t>
            </a:r>
            <a:r>
              <a:rPr lang="ru-RU" dirty="0">
                <a:latin typeface="Bahnschrift Light Condensed" panose="020B0502040204020203" pitchFamily="34" charset="0"/>
              </a:rPr>
              <a:t>, который мы анализируем, то увидите, что для непосвященного человека (видящего его первый раз в жизни) он представляет определенную сложность: в нем имеется две шкалы информации, различные текстовые, цифровые и цветовые решения. Одним словом, без соответствующего комментария сделать быстрый, однозначный и, самое главное, правильный вывод врачу о сути представленной здесь информации непросто. Именно поэтому следующей нашей рекомендацией является необходимость максимально наглядно разъяснить врачу содержание представленного изображения.</a:t>
            </a:r>
          </a:p>
          <a:p>
            <a:endParaRPr lang="ru-RU" dirty="0">
              <a:latin typeface="Bahnschrift Light Condensed" panose="020B0502040204020203" pitchFamily="34" charset="0"/>
            </a:endParaRPr>
          </a:p>
          <a:p>
            <a:endParaRPr lang="ru-RU" dirty="0">
              <a:latin typeface="Bahnschrift Light Condensed" panose="020B0502040204020203" pitchFamily="34" charset="0"/>
            </a:endParaRPr>
          </a:p>
        </p:txBody>
      </p:sp>
      <p:pic>
        <p:nvPicPr>
          <p:cNvPr id="4" name="Объект 8">
            <a:extLst>
              <a:ext uri="{FF2B5EF4-FFF2-40B4-BE49-F238E27FC236}">
                <a16:creationId xmlns:a16="http://schemas.microsoft.com/office/drawing/2014/main" id="{F14E89C0-54E7-9E73-45B7-BFA10B75B9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7704" y="4016390"/>
            <a:ext cx="5248828" cy="2346491"/>
          </a:xfrm>
          <a:prstGeom prst="rect">
            <a:avLst/>
          </a:prstGeom>
        </p:spPr>
      </p:pic>
      <p:pic>
        <p:nvPicPr>
          <p:cNvPr id="5" name="bunny-wth">
            <a:hlinkClick r:id="" action="ppaction://media"/>
            <a:extLst>
              <a:ext uri="{FF2B5EF4-FFF2-40B4-BE49-F238E27FC236}">
                <a16:creationId xmlns:a16="http://schemas.microsoft.com/office/drawing/2014/main" id="{2C2EB643-8799-3A69-264E-4C10886764F3}"/>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7322434" y="3721395"/>
            <a:ext cx="2209800" cy="2438400"/>
          </a:xfrm>
          <a:prstGeom prst="rect">
            <a:avLst/>
          </a:prstGeom>
        </p:spPr>
      </p:pic>
    </p:spTree>
    <p:extLst>
      <p:ext uri="{BB962C8B-B14F-4D97-AF65-F5344CB8AC3E}">
        <p14:creationId xmlns:p14="http://schemas.microsoft.com/office/powerpoint/2010/main" val="395709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260"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86BB791C-4E4D-16D7-7838-B8C722AFAD6E}"/>
              </a:ext>
            </a:extLst>
          </p:cNvPr>
          <p:cNvSpPr>
            <a:spLocks noGrp="1"/>
          </p:cNvSpPr>
          <p:nvPr>
            <p:ph idx="1"/>
          </p:nvPr>
        </p:nvSpPr>
        <p:spPr>
          <a:xfrm>
            <a:off x="838200" y="345616"/>
            <a:ext cx="10515600" cy="5640405"/>
          </a:xfrm>
        </p:spPr>
        <p:txBody>
          <a:bodyPr>
            <a:normAutofit lnSpcReduction="10000"/>
          </a:bodyPr>
          <a:lstStyle/>
          <a:p>
            <a:r>
              <a:rPr lang="ru-RU" dirty="0">
                <a:latin typeface="Bahnschrift Light Condensed" panose="020B0502040204020203" pitchFamily="34" charset="0"/>
              </a:rPr>
              <a:t>МП: На изображении представлены графики, показывающие снижение уровня </a:t>
            </a:r>
            <a:r>
              <a:rPr lang="ru-RU" dirty="0" err="1">
                <a:latin typeface="Bahnschrift Light Condensed" panose="020B0502040204020203" pitchFamily="34" charset="0"/>
              </a:rPr>
              <a:t>гликозилированного</a:t>
            </a:r>
            <a:r>
              <a:rPr lang="ru-RU" dirty="0">
                <a:latin typeface="Bahnschrift Light Condensed" panose="020B0502040204020203" pitchFamily="34" charset="0"/>
              </a:rPr>
              <a:t> гемоглобина (HbA1c) при применении двух препаратов: </a:t>
            </a:r>
            <a:r>
              <a:rPr lang="ru-RU" dirty="0" err="1">
                <a:latin typeface="Bahnschrift Light Condensed" panose="020B0502040204020203" pitchFamily="34" charset="0"/>
              </a:rPr>
              <a:t>вилдаглиптина</a:t>
            </a:r>
            <a:r>
              <a:rPr lang="ru-RU" dirty="0">
                <a:latin typeface="Bahnschrift Light Condensed" panose="020B0502040204020203" pitchFamily="34" charset="0"/>
              </a:rPr>
              <a:t> и </a:t>
            </a:r>
            <a:r>
              <a:rPr lang="ru-RU" dirty="0" err="1">
                <a:latin typeface="Bahnschrift Light Condensed" panose="020B0502040204020203" pitchFamily="34" charset="0"/>
              </a:rPr>
              <a:t>гозоглиптина</a:t>
            </a:r>
            <a:r>
              <a:rPr lang="ru-RU" dirty="0">
                <a:latin typeface="Bahnschrift Light Condensed" panose="020B0502040204020203" pitchFamily="34" charset="0"/>
              </a:rPr>
              <a:t>.</a:t>
            </a:r>
          </a:p>
          <a:p>
            <a:r>
              <a:rPr lang="ru-RU" dirty="0">
                <a:latin typeface="Bahnschrift Light Condensed" panose="020B0502040204020203" pitchFamily="34" charset="0"/>
              </a:rPr>
              <a:t>Анализ графиков</a:t>
            </a:r>
          </a:p>
          <a:p>
            <a:pPr>
              <a:buFont typeface="+mj-lt"/>
              <a:buAutoNum type="arabicPeriod"/>
            </a:pPr>
            <a:r>
              <a:rPr lang="ru-RU" dirty="0">
                <a:latin typeface="Bahnschrift Light Condensed" panose="020B0502040204020203" pitchFamily="34" charset="0"/>
              </a:rPr>
              <a:t>Левый график (Снижение HbA1c к 12 неделе на </a:t>
            </a:r>
            <a:r>
              <a:rPr lang="ru-RU" dirty="0" err="1">
                <a:latin typeface="Bahnschrift Light Condensed" panose="020B0502040204020203" pitchFamily="34" charset="0"/>
              </a:rPr>
              <a:t>монотерапии</a:t>
            </a:r>
            <a:r>
              <a:rPr lang="ru-RU" dirty="0">
                <a:latin typeface="Bahnschrift Light Condensed" panose="020B0502040204020203" pitchFamily="34" charset="0"/>
              </a:rPr>
              <a:t>):</a:t>
            </a:r>
          </a:p>
          <a:p>
            <a:pPr marL="742950" lvl="1" indent="-285750">
              <a:buFont typeface="+mj-lt"/>
              <a:buAutoNum type="arabicPeriod"/>
            </a:pPr>
            <a:r>
              <a:rPr lang="ru-RU" dirty="0" err="1">
                <a:latin typeface="Bahnschrift Light Condensed" panose="020B0502040204020203" pitchFamily="34" charset="0"/>
              </a:rPr>
              <a:t>Вилдаглиптин</a:t>
            </a:r>
            <a:r>
              <a:rPr lang="ru-RU" dirty="0">
                <a:latin typeface="Bahnschrift Light Condensed" panose="020B0502040204020203" pitchFamily="34" charset="0"/>
              </a:rPr>
              <a:t>: снижение на 1,03%.</a:t>
            </a:r>
          </a:p>
          <a:p>
            <a:pPr marL="742950" lvl="1" indent="-285750">
              <a:buFont typeface="+mj-lt"/>
              <a:buAutoNum type="arabicPeriod"/>
            </a:pPr>
            <a:r>
              <a:rPr lang="ru-RU" dirty="0" err="1">
                <a:latin typeface="Bahnschrift Light Condensed" panose="020B0502040204020203" pitchFamily="34" charset="0"/>
              </a:rPr>
              <a:t>Гозоглиптин</a:t>
            </a:r>
            <a:r>
              <a:rPr lang="ru-RU" dirty="0">
                <a:latin typeface="Bahnschrift Light Condensed" panose="020B0502040204020203" pitchFamily="34" charset="0"/>
              </a:rPr>
              <a:t>: снижение на 0,93%.</a:t>
            </a:r>
          </a:p>
          <a:p>
            <a:pPr marL="742950" lvl="1" indent="-285750">
              <a:buFont typeface="+mj-lt"/>
              <a:buAutoNum type="arabicPeriod"/>
            </a:pPr>
            <a:r>
              <a:rPr lang="ru-RU" dirty="0">
                <a:latin typeface="Bahnschrift Light Condensed" panose="020B0502040204020203" pitchFamily="34" charset="0"/>
              </a:rPr>
              <a:t>Вывод: </a:t>
            </a:r>
            <a:r>
              <a:rPr lang="ru-RU" dirty="0" err="1">
                <a:latin typeface="Bahnschrift Light Condensed" panose="020B0502040204020203" pitchFamily="34" charset="0"/>
              </a:rPr>
              <a:t>Вилдаглиптин</a:t>
            </a:r>
            <a:r>
              <a:rPr lang="ru-RU" dirty="0">
                <a:latin typeface="Bahnschrift Light Condensed" panose="020B0502040204020203" pitchFamily="34" charset="0"/>
              </a:rPr>
              <a:t> на 12 неделе демонстрирует чуть более выраженное снижение HbA1c, чем </a:t>
            </a:r>
            <a:r>
              <a:rPr lang="ru-RU" dirty="0" err="1">
                <a:latin typeface="Bahnschrift Light Condensed" panose="020B0502040204020203" pitchFamily="34" charset="0"/>
              </a:rPr>
              <a:t>гозоглиптин</a:t>
            </a:r>
            <a:r>
              <a:rPr lang="ru-RU" dirty="0">
                <a:latin typeface="Bahnschrift Light Condensed" panose="020B0502040204020203" pitchFamily="34" charset="0"/>
              </a:rPr>
              <a:t>. Однако разница между препаратами незначительная и находится в пределах ожидаемых результатов.</a:t>
            </a:r>
          </a:p>
          <a:p>
            <a:pPr>
              <a:buFont typeface="+mj-lt"/>
              <a:buAutoNum type="arabicPeriod"/>
            </a:pPr>
            <a:r>
              <a:rPr lang="ru-RU" dirty="0">
                <a:latin typeface="Bahnschrift Light Condensed" panose="020B0502040204020203" pitchFamily="34" charset="0"/>
              </a:rPr>
              <a:t>Правый график (Снижение HbA1c к 36 неделе на комбинированной терапии):</a:t>
            </a:r>
          </a:p>
          <a:p>
            <a:pPr marL="742950" lvl="1" indent="-285750">
              <a:buFont typeface="+mj-lt"/>
              <a:buAutoNum type="arabicPeriod"/>
            </a:pPr>
            <a:r>
              <a:rPr lang="ru-RU" dirty="0" err="1">
                <a:latin typeface="Bahnschrift Light Condensed" panose="020B0502040204020203" pitchFamily="34" charset="0"/>
              </a:rPr>
              <a:t>Вилдаглиптин</a:t>
            </a:r>
            <a:r>
              <a:rPr lang="ru-RU" dirty="0">
                <a:latin typeface="Bahnschrift Light Condensed" panose="020B0502040204020203" pitchFamily="34" charset="0"/>
              </a:rPr>
              <a:t> + </a:t>
            </a:r>
            <a:r>
              <a:rPr lang="ru-RU" dirty="0" err="1">
                <a:latin typeface="Bahnschrift Light Condensed" panose="020B0502040204020203" pitchFamily="34" charset="0"/>
              </a:rPr>
              <a:t>Метформин</a:t>
            </a:r>
            <a:r>
              <a:rPr lang="ru-RU" dirty="0">
                <a:latin typeface="Bahnschrift Light Condensed" panose="020B0502040204020203" pitchFamily="34" charset="0"/>
              </a:rPr>
              <a:t>: снижение на 1,35%.</a:t>
            </a:r>
          </a:p>
          <a:p>
            <a:pPr marL="742950" lvl="1" indent="-285750">
              <a:buFont typeface="+mj-lt"/>
              <a:buAutoNum type="arabicPeriod"/>
            </a:pPr>
            <a:r>
              <a:rPr lang="ru-RU" dirty="0" err="1">
                <a:latin typeface="Bahnschrift Light Condensed" panose="020B0502040204020203" pitchFamily="34" charset="0"/>
              </a:rPr>
              <a:t>Гозоглиптин</a:t>
            </a:r>
            <a:r>
              <a:rPr lang="ru-RU" dirty="0">
                <a:latin typeface="Bahnschrift Light Condensed" panose="020B0502040204020203" pitchFamily="34" charset="0"/>
              </a:rPr>
              <a:t> + </a:t>
            </a:r>
            <a:r>
              <a:rPr lang="ru-RU" dirty="0" err="1">
                <a:latin typeface="Bahnschrift Light Condensed" panose="020B0502040204020203" pitchFamily="34" charset="0"/>
              </a:rPr>
              <a:t>Метформин</a:t>
            </a:r>
            <a:r>
              <a:rPr lang="ru-RU" dirty="0">
                <a:latin typeface="Bahnschrift Light Condensed" panose="020B0502040204020203" pitchFamily="34" charset="0"/>
              </a:rPr>
              <a:t>: снижение на 1,29%.</a:t>
            </a:r>
          </a:p>
          <a:p>
            <a:pPr marL="742950" lvl="1" indent="-285750">
              <a:buFont typeface="+mj-lt"/>
              <a:buAutoNum type="arabicPeriod"/>
            </a:pPr>
            <a:r>
              <a:rPr lang="ru-RU" dirty="0">
                <a:latin typeface="Bahnschrift Light Condensed" panose="020B0502040204020203" pitchFamily="34" charset="0"/>
              </a:rPr>
              <a:t>Вывод: На комбинированной терапии оба препарата показывают сопоставимые результаты. Разница в снижении HbA1c составляет всего 0,06%, что не является клинически значимым.</a:t>
            </a:r>
          </a:p>
          <a:p>
            <a:endParaRPr lang="ru-RU" dirty="0">
              <a:latin typeface="Bahnschrift Light Condensed" panose="020B0502040204020203" pitchFamily="34" charset="0"/>
            </a:endParaRPr>
          </a:p>
        </p:txBody>
      </p:sp>
      <p:sp>
        <p:nvSpPr>
          <p:cNvPr id="4" name="TextBox 3">
            <a:extLst>
              <a:ext uri="{FF2B5EF4-FFF2-40B4-BE49-F238E27FC236}">
                <a16:creationId xmlns:a16="http://schemas.microsoft.com/office/drawing/2014/main" id="{0BADC41E-C223-1DE6-8751-53CCA07203BF}"/>
              </a:ext>
            </a:extLst>
          </p:cNvPr>
          <p:cNvSpPr txBox="1"/>
          <p:nvPr/>
        </p:nvSpPr>
        <p:spPr>
          <a:xfrm>
            <a:off x="838200" y="5806912"/>
            <a:ext cx="10853495" cy="923330"/>
          </a:xfrm>
          <a:prstGeom prst="rect">
            <a:avLst/>
          </a:prstGeom>
          <a:noFill/>
        </p:spPr>
        <p:txBody>
          <a:bodyPr wrap="square" rtlCol="0">
            <a:spAutoFit/>
          </a:bodyPr>
          <a:lstStyle/>
          <a:p>
            <a:r>
              <a:rPr lang="ru-RU" dirty="0">
                <a:latin typeface="Bahnschrift Light Condensed" panose="020B0502040204020203" pitchFamily="34" charset="0"/>
              </a:rPr>
              <a:t>HbA1c — это показатель, отражающий средний уровень глюкозы в крови за последние 2–3 месяца. Он измеряется в процентах от общего гемоглобина в крови.</a:t>
            </a:r>
            <a:r>
              <a:rPr lang="en-US" dirty="0">
                <a:latin typeface="Bahnschrift Light Condensed" panose="020B0502040204020203" pitchFamily="34" charset="0"/>
              </a:rPr>
              <a:t> </a:t>
            </a:r>
            <a:r>
              <a:rPr lang="ru-RU" dirty="0">
                <a:latin typeface="Bahnschrift Light Condensed" panose="020B0502040204020203" pitchFamily="34" charset="0"/>
              </a:rPr>
              <a:t>Снижение уровня </a:t>
            </a:r>
            <a:r>
              <a:rPr lang="ru-RU" b="1" dirty="0">
                <a:latin typeface="Bahnschrift Light Condensed" panose="020B0502040204020203" pitchFamily="34" charset="0"/>
              </a:rPr>
              <a:t>HbA1c</a:t>
            </a:r>
            <a:r>
              <a:rPr lang="ru-RU" dirty="0">
                <a:latin typeface="Bahnschrift Light Condensed" panose="020B0502040204020203" pitchFamily="34" charset="0"/>
              </a:rPr>
              <a:t> (</a:t>
            </a:r>
            <a:r>
              <a:rPr lang="ru-RU" dirty="0" err="1">
                <a:latin typeface="Bahnschrift Light Condensed" panose="020B0502040204020203" pitchFamily="34" charset="0"/>
              </a:rPr>
              <a:t>гликозилированного</a:t>
            </a:r>
            <a:r>
              <a:rPr lang="ru-RU" dirty="0">
                <a:latin typeface="Bahnschrift Light Condensed" panose="020B0502040204020203" pitchFamily="34" charset="0"/>
              </a:rPr>
              <a:t> гемоглобина) в процентах является важным показателем эффективности лечения сахарного диабета</a:t>
            </a:r>
          </a:p>
        </p:txBody>
      </p:sp>
    </p:spTree>
    <p:extLst>
      <p:ext uri="{BB962C8B-B14F-4D97-AF65-F5344CB8AC3E}">
        <p14:creationId xmlns:p14="http://schemas.microsoft.com/office/powerpoint/2010/main" val="100161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37939CF7-BC75-A4CE-508C-A2D98B064C22}"/>
              </a:ext>
            </a:extLst>
          </p:cNvPr>
          <p:cNvSpPr>
            <a:spLocks noGrp="1"/>
          </p:cNvSpPr>
          <p:nvPr>
            <p:ph idx="1"/>
          </p:nvPr>
        </p:nvSpPr>
        <p:spPr>
          <a:xfrm>
            <a:off x="838200" y="2061294"/>
            <a:ext cx="10515600" cy="4452628"/>
          </a:xfrm>
        </p:spPr>
        <p:txBody>
          <a:bodyPr>
            <a:normAutofit lnSpcReduction="10000"/>
          </a:bodyPr>
          <a:lstStyle/>
          <a:p>
            <a:r>
              <a:rPr lang="ru-RU" dirty="0">
                <a:latin typeface="Bahnschrift Light Condensed" panose="020B0502040204020203" pitchFamily="34" charset="0"/>
              </a:rPr>
              <a:t>Такое детальное описание изображения снижает вероятность неправильного истолкования врачом содержащейся в </a:t>
            </a:r>
            <a:r>
              <a:rPr lang="ru-RU" dirty="0" err="1">
                <a:latin typeface="Bahnschrift Light Condensed" panose="020B0502040204020203" pitchFamily="34" charset="0"/>
              </a:rPr>
              <a:t>промоционном</a:t>
            </a:r>
            <a:r>
              <a:rPr lang="ru-RU" dirty="0">
                <a:latin typeface="Bahnschrift Light Condensed" panose="020B0502040204020203" pitchFamily="34" charset="0"/>
              </a:rPr>
              <a:t> материале информации и, напротив, повышает общую эффективность его восприятия и усвоения.</a:t>
            </a:r>
            <a:endParaRPr lang="en-US" dirty="0">
              <a:latin typeface="Bahnschrift Light Condensed" panose="020B0502040204020203" pitchFamily="34" charset="0"/>
            </a:endParaRPr>
          </a:p>
          <a:p>
            <a:r>
              <a:rPr lang="ru-RU" dirty="0">
                <a:latin typeface="Bahnschrift Light Condensed" panose="020B0502040204020203" pitchFamily="34" charset="0"/>
              </a:rPr>
              <a:t>Врач понимает вас, начинает понимать ваш продукт, начинает </a:t>
            </a:r>
            <a:r>
              <a:rPr lang="ru-RU" dirty="0" err="1">
                <a:latin typeface="Bahnschrift Light Condensed" panose="020B0502040204020203" pitchFamily="34" charset="0"/>
              </a:rPr>
              <a:t>осозновать</a:t>
            </a:r>
            <a:r>
              <a:rPr lang="ru-RU" dirty="0">
                <a:latin typeface="Bahnschrift Light Condensed" panose="020B0502040204020203" pitchFamily="34" charset="0"/>
              </a:rPr>
              <a:t> пользу и возможный вред от использования вашего препарата вместо постоянно используемого.</a:t>
            </a:r>
          </a:p>
          <a:p>
            <a:r>
              <a:rPr lang="ru-RU" dirty="0">
                <a:latin typeface="Bahnschrift Light Condensed" panose="020B0502040204020203" pitchFamily="34" charset="0"/>
              </a:rPr>
              <a:t>Если в результате клинических исследований, ваш препарат не имеет большой разницы от препарата донора, то необходимо привнести в вашу беседу преимущества и выгоду для врача после использования вашего препарата.</a:t>
            </a:r>
          </a:p>
          <a:p>
            <a:r>
              <a:rPr lang="ru-RU" dirty="0">
                <a:latin typeface="Bahnschrift Light Condensed" panose="020B0502040204020203" pitchFamily="34" charset="0"/>
              </a:rPr>
              <a:t>1)Цена </a:t>
            </a:r>
            <a:r>
              <a:rPr lang="ru-RU" dirty="0" err="1">
                <a:latin typeface="Bahnschrift Light Condensed" panose="020B0502040204020203" pitchFamily="34" charset="0"/>
              </a:rPr>
              <a:t>Сатерекса</a:t>
            </a:r>
            <a:r>
              <a:rPr lang="ru-RU" dirty="0">
                <a:latin typeface="Bahnschrift Light Condensed" panose="020B0502040204020203" pitchFamily="34" charset="0"/>
              </a:rPr>
              <a:t> ниже, чем у </a:t>
            </a:r>
            <a:r>
              <a:rPr lang="ru-RU" dirty="0" err="1">
                <a:latin typeface="Bahnschrift Light Condensed" panose="020B0502040204020203" pitchFamily="34" charset="0"/>
              </a:rPr>
              <a:t>Вилдаглиптина</a:t>
            </a:r>
            <a:r>
              <a:rPr lang="ru-RU" dirty="0">
                <a:latin typeface="Bahnschrift Light Condensed" panose="020B0502040204020203" pitchFamily="34" charset="0"/>
              </a:rPr>
              <a:t>. 2) Удобно дозировать, приём 1 раз в день. 3) Профиль безопасности выше, чем у аналогов. И т.д.</a:t>
            </a:r>
            <a:endParaRPr lang="en-US" dirty="0">
              <a:latin typeface="Bahnschrift Light Condensed" panose="020B0502040204020203" pitchFamily="34" charset="0"/>
            </a:endParaRPr>
          </a:p>
          <a:p>
            <a:endParaRPr lang="ru-RU" dirty="0">
              <a:latin typeface="Bahnschrift Light Condensed" panose="020B0502040204020203" pitchFamily="34" charset="0"/>
            </a:endParaRPr>
          </a:p>
        </p:txBody>
      </p:sp>
      <p:pic>
        <p:nvPicPr>
          <p:cNvPr id="4" name="crazy-talking">
            <a:hlinkClick r:id="" action="ppaction://media"/>
            <a:extLst>
              <a:ext uri="{FF2B5EF4-FFF2-40B4-BE49-F238E27FC236}">
                <a16:creationId xmlns:a16="http://schemas.microsoft.com/office/drawing/2014/main" id="{67047641-AC16-6428-07CB-A02FF89AB201}"/>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4767769" y="478574"/>
            <a:ext cx="2193925" cy="1387475"/>
          </a:xfrm>
          <a:prstGeom prst="rect">
            <a:avLst/>
          </a:prstGeom>
        </p:spPr>
      </p:pic>
    </p:spTree>
    <p:extLst>
      <p:ext uri="{BB962C8B-B14F-4D97-AF65-F5344CB8AC3E}">
        <p14:creationId xmlns:p14="http://schemas.microsoft.com/office/powerpoint/2010/main" val="3472296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60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2C88009E-8D24-060C-1D30-3A3A2A6F6486}"/>
              </a:ext>
            </a:extLst>
          </p:cNvPr>
          <p:cNvSpPr>
            <a:spLocks noGrp="1"/>
          </p:cNvSpPr>
          <p:nvPr>
            <p:ph idx="1"/>
          </p:nvPr>
        </p:nvSpPr>
        <p:spPr>
          <a:xfrm>
            <a:off x="838200" y="325994"/>
            <a:ext cx="10515600" cy="6206012"/>
          </a:xfrm>
        </p:spPr>
        <p:txBody>
          <a:bodyPr>
            <a:normAutofit/>
          </a:bodyPr>
          <a:lstStyle/>
          <a:p>
            <a:r>
              <a:rPr lang="ru-RU" dirty="0">
                <a:latin typeface="Bahnschrift Light Condensed" panose="020B0502040204020203" pitchFamily="34" charset="0"/>
              </a:rPr>
              <a:t>Шаг №5. Теперь пришло время обратить особое внимание врача на разницу, полученную от сравнения различных препаратов или действующих веществ. Очень часто бывает, что полученные в результате дорогостоящих и длительных исследований различия хоть и имеют статистическую достоверность, но с точки зрения наглядности не отличаются друг от друга на порядок. Профессионально подготовленный медицинский представитель как раз и должен взять на себя труд наглядно и образно сопоставить различные результаты, увидеть и запомнить имеющиеся между ними различия.</a:t>
            </a:r>
          </a:p>
          <a:p>
            <a:r>
              <a:rPr lang="ru-RU" dirty="0">
                <a:latin typeface="Bahnschrift Light Condensed" panose="020B0502040204020203" pitchFamily="34" charset="0"/>
              </a:rPr>
              <a:t>Пример: </a:t>
            </a:r>
            <a:br>
              <a:rPr lang="ru-RU" dirty="0">
                <a:latin typeface="Bahnschrift Light Condensed" panose="020B0502040204020203" pitchFamily="34" charset="0"/>
              </a:rPr>
            </a:br>
            <a:r>
              <a:rPr lang="ru-RU" dirty="0">
                <a:latin typeface="Bahnschrift Light Condensed" panose="020B0502040204020203" pitchFamily="34" charset="0"/>
              </a:rPr>
              <a:t>МП: Как вы видите доктор, результаты сравнения </a:t>
            </a:r>
            <a:r>
              <a:rPr lang="ru-RU" dirty="0" err="1">
                <a:latin typeface="Bahnschrift Light Condensed" panose="020B0502040204020203" pitchFamily="34" charset="0"/>
              </a:rPr>
              <a:t>Вилдаглиптина</a:t>
            </a:r>
            <a:r>
              <a:rPr lang="ru-RU" dirty="0">
                <a:latin typeface="Bahnschrift Light Condensed" panose="020B0502040204020203" pitchFamily="34" charset="0"/>
              </a:rPr>
              <a:t> с нашим препаратом показывает несущественную разницу в снижении </a:t>
            </a:r>
            <a:r>
              <a:rPr lang="en-US" dirty="0">
                <a:latin typeface="Bahnschrift Light Condensed" panose="020B0502040204020203" pitchFamily="34" charset="0"/>
              </a:rPr>
              <a:t>HbA1c, </a:t>
            </a:r>
            <a:r>
              <a:rPr lang="ru-RU" dirty="0">
                <a:latin typeface="Bahnschrift Light Condensed" panose="020B0502040204020203" pitchFamily="34" charset="0"/>
              </a:rPr>
              <a:t>но для ваших пациентов будет весомым фактором, то, что наше лекарство ничем не уступая препарату «</a:t>
            </a:r>
            <a:r>
              <a:rPr lang="ru-RU" dirty="0" err="1">
                <a:latin typeface="Bahnschrift Light Condensed" panose="020B0502040204020203" pitchFamily="34" charset="0"/>
              </a:rPr>
              <a:t>Янувия</a:t>
            </a:r>
            <a:r>
              <a:rPr lang="ru-RU" dirty="0">
                <a:latin typeface="Bahnschrift Light Condensed" panose="020B0502040204020203" pitchFamily="34" charset="0"/>
              </a:rPr>
              <a:t>» имеет более приемлемую цену, что означает доступность для широкого круга ваших больных, что принесет вам больше довольных и здоровых больных.</a:t>
            </a:r>
          </a:p>
        </p:txBody>
      </p:sp>
    </p:spTree>
    <p:extLst>
      <p:ext uri="{BB962C8B-B14F-4D97-AF65-F5344CB8AC3E}">
        <p14:creationId xmlns:p14="http://schemas.microsoft.com/office/powerpoint/2010/main" val="16987870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D16C8F44-4E0D-C478-CBEE-7D3DAE0EAF71}"/>
              </a:ext>
            </a:extLst>
          </p:cNvPr>
          <p:cNvSpPr>
            <a:spLocks noGrp="1"/>
          </p:cNvSpPr>
          <p:nvPr>
            <p:ph idx="1"/>
          </p:nvPr>
        </p:nvSpPr>
        <p:spPr>
          <a:xfrm>
            <a:off x="838200" y="383323"/>
            <a:ext cx="10515600" cy="5659257"/>
          </a:xfrm>
        </p:spPr>
        <p:txBody>
          <a:bodyPr>
            <a:normAutofit/>
          </a:bodyPr>
          <a:lstStyle/>
          <a:p>
            <a:r>
              <a:rPr lang="ru-RU" dirty="0">
                <a:latin typeface="Bahnschrift Light Condensed" panose="020B0502040204020203" pitchFamily="34" charset="0"/>
              </a:rPr>
              <a:t>Шаг №6. Мы еще раз возвращаемся к тому, с чего начали. Если вы помните, наш тезис (тезис — это вывод, который требует доказательства) состоял в том, что препарат «</a:t>
            </a:r>
            <a:r>
              <a:rPr lang="ru-RU" dirty="0" err="1">
                <a:latin typeface="Bahnschrift Light Condensed" panose="020B0502040204020203" pitchFamily="34" charset="0"/>
              </a:rPr>
              <a:t>Сатерекс</a:t>
            </a:r>
            <a:r>
              <a:rPr lang="ru-RU" dirty="0">
                <a:latin typeface="Bahnschrift Light Condensed" panose="020B0502040204020203" pitchFamily="34" charset="0"/>
              </a:rPr>
              <a:t>» в сравнении с другими современными гипогликемическими препаратами означает для врача меньший риск гипогликемического криза. После приведенных (на основе результатов достоверного клинического исследования) доказательств мы имеем возможность повторить его (а значит, и связанное с ним ключевое сообщение еще раз!) теперь уже не как тезис, а как доказанный вывод. Для того чтобы это получило еще большую убедительность, мы рекомендуем вначале поинтересоваться у врача, как он воспринял представленные ему аргументы. (Вот здесь-то нам пригодилась весомость нашего клинического исследования, которую трудно оспорить.)</a:t>
            </a:r>
          </a:p>
        </p:txBody>
      </p:sp>
    </p:spTree>
    <p:extLst>
      <p:ext uri="{BB962C8B-B14F-4D97-AF65-F5344CB8AC3E}">
        <p14:creationId xmlns:p14="http://schemas.microsoft.com/office/powerpoint/2010/main" val="28468365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F8A8959E-68DB-754C-69D0-44A28498E9C6}"/>
              </a:ext>
            </a:extLst>
          </p:cNvPr>
          <p:cNvSpPr>
            <a:spLocks noGrp="1"/>
          </p:cNvSpPr>
          <p:nvPr>
            <p:ph idx="1"/>
          </p:nvPr>
        </p:nvSpPr>
        <p:spPr/>
        <p:txBody>
          <a:bodyPr>
            <a:normAutofit lnSpcReduction="10000"/>
          </a:bodyPr>
          <a:lstStyle/>
          <a:p>
            <a:r>
              <a:rPr lang="ru-RU" dirty="0">
                <a:latin typeface="Bahnschrift Light Condensed" panose="020B0502040204020203" pitchFamily="34" charset="0"/>
              </a:rPr>
              <a:t>1. Краткий анализ развития рынка, содержащий:</a:t>
            </a:r>
          </a:p>
          <a:p>
            <a:endParaRPr lang="ru-RU" dirty="0">
              <a:latin typeface="Bahnschrift Light Condensed" panose="020B0502040204020203" pitchFamily="34" charset="0"/>
            </a:endParaRPr>
          </a:p>
          <a:p>
            <a:r>
              <a:rPr lang="ru-RU" dirty="0">
                <a:latin typeface="Bahnschrift Light Condensed" panose="020B0502040204020203" pitchFamily="34" charset="0"/>
              </a:rPr>
              <a:t>• выводы из К.О.Т.*-анализа, то есть описание: а) динамики развития релевантного рынка за последний 1- 2—3 месяца и его прогноз на предстоящий месяц или квартал; б) динамики продаж компании (также на временном срезе 1-2-3 месяца); в) динамики доли рынка продвигаемого препарата;</a:t>
            </a:r>
          </a:p>
          <a:p>
            <a:endParaRPr lang="ru-RU" dirty="0">
              <a:latin typeface="Bahnschrift Light Condensed" panose="020B0502040204020203" pitchFamily="34" charset="0"/>
            </a:endParaRPr>
          </a:p>
          <a:p>
            <a:r>
              <a:rPr lang="ru-RU" dirty="0">
                <a:latin typeface="Bahnschrift Light Condensed" panose="020B0502040204020203" pitchFamily="34" charset="0"/>
              </a:rPr>
              <a:t>• выводы из SWOT-анализа по сильным и слабым сторонам нашего препарата в его конкурентном окружении и основных возможностях и угрозах, вытекающих из внешних факторов фармрынка.</a:t>
            </a:r>
          </a:p>
          <a:p>
            <a:endParaRPr lang="ru-RU" dirty="0">
              <a:latin typeface="Bahnschrift Light Condensed" panose="020B0502040204020203" pitchFamily="34" charset="0"/>
            </a:endParaRPr>
          </a:p>
        </p:txBody>
      </p:sp>
      <p:sp>
        <p:nvSpPr>
          <p:cNvPr id="4" name="TextBox 3">
            <a:extLst>
              <a:ext uri="{FF2B5EF4-FFF2-40B4-BE49-F238E27FC236}">
                <a16:creationId xmlns:a16="http://schemas.microsoft.com/office/drawing/2014/main" id="{4C6413C1-1F08-46F1-9061-4CF6C9A64873}"/>
              </a:ext>
            </a:extLst>
          </p:cNvPr>
          <p:cNvSpPr txBox="1"/>
          <p:nvPr/>
        </p:nvSpPr>
        <p:spPr>
          <a:xfrm>
            <a:off x="914400" y="681037"/>
            <a:ext cx="7928774" cy="646331"/>
          </a:xfrm>
          <a:prstGeom prst="rect">
            <a:avLst/>
          </a:prstGeom>
          <a:noFill/>
        </p:spPr>
        <p:txBody>
          <a:bodyPr wrap="none" rtlCol="0">
            <a:spAutoFit/>
          </a:bodyPr>
          <a:lstStyle/>
          <a:p>
            <a:r>
              <a:rPr lang="ru-RU" sz="3600" dirty="0">
                <a:latin typeface="Bahnschrift Light Condensed" panose="020B0502040204020203" pitchFamily="34" charset="0"/>
              </a:rPr>
              <a:t>Что вы должны уметь, к концу серии презентаций:</a:t>
            </a:r>
          </a:p>
        </p:txBody>
      </p:sp>
    </p:spTree>
    <p:extLst>
      <p:ext uri="{BB962C8B-B14F-4D97-AF65-F5344CB8AC3E}">
        <p14:creationId xmlns:p14="http://schemas.microsoft.com/office/powerpoint/2010/main" val="39393624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3CCEFE7C-31E6-32B5-7997-B5B861D844B4}"/>
              </a:ext>
            </a:extLst>
          </p:cNvPr>
          <p:cNvSpPr>
            <a:spLocks noGrp="1"/>
          </p:cNvSpPr>
          <p:nvPr>
            <p:ph idx="1"/>
          </p:nvPr>
        </p:nvSpPr>
        <p:spPr>
          <a:xfrm>
            <a:off x="838200" y="414779"/>
            <a:ext cx="10515600" cy="6174558"/>
          </a:xfrm>
        </p:spPr>
        <p:txBody>
          <a:bodyPr>
            <a:normAutofit/>
          </a:bodyPr>
          <a:lstStyle/>
          <a:p>
            <a:r>
              <a:rPr lang="ru-RU" dirty="0">
                <a:latin typeface="Bahnschrift Light Condensed" panose="020B0502040204020203" pitchFamily="34" charset="0"/>
              </a:rPr>
              <a:t>2. Стратегия бизнеса компании на предстоящий </a:t>
            </a:r>
            <a:r>
              <a:rPr lang="ru-RU" dirty="0" err="1">
                <a:latin typeface="Bahnschrift Light Condensed" panose="020B0502040204020203" pitchFamily="34" charset="0"/>
              </a:rPr>
              <a:t>промоционный</a:t>
            </a:r>
            <a:r>
              <a:rPr lang="ru-RU" dirty="0">
                <a:latin typeface="Bahnschrift Light Condensed" panose="020B0502040204020203" pitchFamily="34" charset="0"/>
              </a:rPr>
              <a:t> цикл (развитие или удержание доли рынка) и конкретные цели к концу </a:t>
            </a:r>
            <a:r>
              <a:rPr lang="ru-RU" dirty="0" err="1">
                <a:latin typeface="Bahnschrift Light Condensed" panose="020B0502040204020203" pitchFamily="34" charset="0"/>
              </a:rPr>
              <a:t>промоционного</a:t>
            </a:r>
            <a:r>
              <a:rPr lang="ru-RU" dirty="0">
                <a:latin typeface="Bahnschrift Light Condensed" panose="020B0502040204020203" pitchFamily="34" charset="0"/>
              </a:rPr>
              <a:t> цикла:</a:t>
            </a:r>
          </a:p>
          <a:p>
            <a:r>
              <a:rPr lang="ru-RU" dirty="0">
                <a:latin typeface="Bahnschrift Light Condensed" panose="020B0502040204020203" pitchFamily="34" charset="0"/>
              </a:rPr>
              <a:t>а) по занимаемой доле рынка продвигаемого препарата;</a:t>
            </a:r>
          </a:p>
          <a:p>
            <a:r>
              <a:rPr lang="ru-RU" dirty="0">
                <a:latin typeface="Bahnschrift Light Condensed" panose="020B0502040204020203" pitchFamily="34" charset="0"/>
              </a:rPr>
              <a:t>б) его продажам (в деньгах/упаковках).</a:t>
            </a:r>
          </a:p>
          <a:p>
            <a:endParaRPr lang="ru-RU" dirty="0">
              <a:latin typeface="Bahnschrift Light Condensed" panose="020B0502040204020203" pitchFamily="34" charset="0"/>
            </a:endParaRPr>
          </a:p>
          <a:p>
            <a:r>
              <a:rPr lang="ru-RU" dirty="0">
                <a:latin typeface="Bahnschrift Light Condensed" panose="020B0502040204020203" pitchFamily="34" charset="0"/>
              </a:rPr>
              <a:t>3. Формула стратегии работы с основными категориями врачей для достижения поставленных целей (например, для врачей категории АВ1—2: 8 +3; для врачей категории АВ3: 4 +4; для врачей категории С3: 0 +4 и т. д.).</a:t>
            </a:r>
          </a:p>
          <a:p>
            <a:endParaRPr lang="ru-RU" dirty="0">
              <a:latin typeface="Bahnschrift Light Condensed" panose="020B0502040204020203" pitchFamily="34" charset="0"/>
            </a:endParaRPr>
          </a:p>
          <a:p>
            <a:r>
              <a:rPr lang="ru-RU" dirty="0">
                <a:latin typeface="Bahnschrift Light Condensed" panose="020B0502040204020203" pitchFamily="34" charset="0"/>
              </a:rPr>
              <a:t>4. Целевая группа клиентов на территории для выполнения поставленных целей. Ее характеристика строится на четкой системе категоризации, обычно </a:t>
            </a:r>
            <a:r>
              <a:rPr lang="ru-RU" dirty="0" err="1">
                <a:latin typeface="Bahnschrift Light Condensed" panose="020B0502040204020203" pitchFamily="34" charset="0"/>
              </a:rPr>
              <a:t>девятисегментной</a:t>
            </a:r>
            <a:r>
              <a:rPr lang="ru-RU" dirty="0">
                <a:latin typeface="Bahnschrift Light Condensed" panose="020B0502040204020203" pitchFamily="34" charset="0"/>
              </a:rPr>
              <a:t>, основанной на соотношении потенциала и текущего уровня лояльности врача продвигаемому препарату.</a:t>
            </a:r>
          </a:p>
        </p:txBody>
      </p:sp>
    </p:spTree>
    <p:extLst>
      <p:ext uri="{BB962C8B-B14F-4D97-AF65-F5344CB8AC3E}">
        <p14:creationId xmlns:p14="http://schemas.microsoft.com/office/powerpoint/2010/main" val="35007409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Объект 2">
            <a:extLst>
              <a:ext uri="{FF2B5EF4-FFF2-40B4-BE49-F238E27FC236}">
                <a16:creationId xmlns:a16="http://schemas.microsoft.com/office/drawing/2014/main" id="{744F7F4E-7770-996D-59AB-102A658BC811}"/>
              </a:ext>
            </a:extLst>
          </p:cNvPr>
          <p:cNvSpPr txBox="1">
            <a:spLocks/>
          </p:cNvSpPr>
          <p:nvPr/>
        </p:nvSpPr>
        <p:spPr>
          <a:xfrm>
            <a:off x="879049" y="1004126"/>
            <a:ext cx="10515600" cy="54532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dirty="0">
                <a:latin typeface="Bahnschrift Light Condensed" panose="020B0502040204020203" pitchFamily="34" charset="0"/>
              </a:rPr>
              <a:t>а) различные варианты соотношения: медицинской проблемы — фокусной группы пациентов — препарата-донора;</a:t>
            </a:r>
          </a:p>
          <a:p>
            <a:r>
              <a:rPr lang="ru-RU" dirty="0">
                <a:latin typeface="Bahnschrift Light Condensed" panose="020B0502040204020203" pitchFamily="34" charset="0"/>
              </a:rPr>
              <a:t>б) доказательства слабых сторон препарата-донора относительно продвигаемого компанией препарата;</a:t>
            </a:r>
          </a:p>
          <a:p>
            <a:r>
              <a:rPr lang="ru-RU" dirty="0">
                <a:latin typeface="Bahnschrift Light Condensed" panose="020B0502040204020203" pitchFamily="34" charset="0"/>
              </a:rPr>
              <a:t>в) варианты формулировок актуализации основных медицинских проблем для целевой группы врачей;</a:t>
            </a:r>
          </a:p>
          <a:p>
            <a:r>
              <a:rPr lang="ru-RU" dirty="0">
                <a:latin typeface="Bahnschrift Light Condensed" panose="020B0502040204020203" pitchFamily="34" charset="0"/>
              </a:rPr>
              <a:t>г) примерный тематический план визитов в предстоящем </a:t>
            </a:r>
            <a:r>
              <a:rPr lang="ru-RU" dirty="0" err="1">
                <a:latin typeface="Bahnschrift Light Condensed" panose="020B0502040204020203" pitchFamily="34" charset="0"/>
              </a:rPr>
              <a:t>промоционном</a:t>
            </a:r>
            <a:r>
              <a:rPr lang="ru-RU" dirty="0">
                <a:latin typeface="Bahnschrift Light Condensed" panose="020B0502040204020203" pitchFamily="34" charset="0"/>
              </a:rPr>
              <a:t> цикле с учетом формулы стратегии (например, 8 +3, 4 +4). Тематический план также должен обязательно учитывать риски, связанные с консерватизмом определенных категорий врачей, и поэтому обязательно предполагать определенную степень свободы для медицинских представителей в подстройке темы визитов под различные/типовые «ментальные карты» врачей.</a:t>
            </a:r>
          </a:p>
        </p:txBody>
      </p:sp>
      <p:sp>
        <p:nvSpPr>
          <p:cNvPr id="7" name="Заголовок 1">
            <a:extLst>
              <a:ext uri="{FF2B5EF4-FFF2-40B4-BE49-F238E27FC236}">
                <a16:creationId xmlns:a16="http://schemas.microsoft.com/office/drawing/2014/main" id="{78C1AAC2-9F28-6A1D-396C-37BAD910B74F}"/>
              </a:ext>
            </a:extLst>
          </p:cNvPr>
          <p:cNvSpPr txBox="1">
            <a:spLocks/>
          </p:cNvSpPr>
          <p:nvPr/>
        </p:nvSpPr>
        <p:spPr>
          <a:xfrm>
            <a:off x="879049" y="515684"/>
            <a:ext cx="10515600" cy="488442"/>
          </a:xfrm>
          <a:prstGeom prst="rect">
            <a:avLst/>
          </a:prstGeom>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dirty="0">
                <a:latin typeface="Bahnschrift Light Condensed" panose="020B0502040204020203" pitchFamily="34" charset="0"/>
              </a:rPr>
              <a:t>5. Замысел реализации основной </a:t>
            </a:r>
            <a:r>
              <a:rPr lang="ru-RU" dirty="0" err="1">
                <a:latin typeface="Bahnschrift Light Condensed" panose="020B0502040204020203" pitchFamily="34" charset="0"/>
              </a:rPr>
              <a:t>промоционной</a:t>
            </a:r>
            <a:r>
              <a:rPr lang="ru-RU" dirty="0">
                <a:latin typeface="Bahnschrift Light Condensed" panose="020B0502040204020203" pitchFamily="34" charset="0"/>
              </a:rPr>
              <a:t> стратегии, включающий в себя:</a:t>
            </a:r>
          </a:p>
        </p:txBody>
      </p:sp>
    </p:spTree>
    <p:extLst>
      <p:ext uri="{BB962C8B-B14F-4D97-AF65-F5344CB8AC3E}">
        <p14:creationId xmlns:p14="http://schemas.microsoft.com/office/powerpoint/2010/main" val="40412936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273D904-8434-14BC-5C21-29CD004592FB}"/>
              </a:ext>
            </a:extLst>
          </p:cNvPr>
          <p:cNvSpPr>
            <a:spLocks noGrp="1"/>
          </p:cNvSpPr>
          <p:nvPr>
            <p:ph type="title"/>
          </p:nvPr>
        </p:nvSpPr>
        <p:spPr>
          <a:xfrm>
            <a:off x="838200" y="2367708"/>
            <a:ext cx="10515600" cy="488442"/>
          </a:xfrm>
        </p:spPr>
        <p:txBody>
          <a:bodyPr>
            <a:noAutofit/>
          </a:bodyPr>
          <a:lstStyle/>
          <a:p>
            <a:r>
              <a:rPr lang="ru-RU" sz="2800" dirty="0">
                <a:latin typeface="Bahnschrift Light Condensed" panose="020B0502040204020203" pitchFamily="34" charset="0"/>
              </a:rPr>
              <a:t>7. </a:t>
            </a:r>
            <a:r>
              <a:rPr lang="ru-RU" sz="2800" dirty="0" err="1">
                <a:latin typeface="Bahnschrift Light Condensed" panose="020B0502040204020203" pitchFamily="34" charset="0"/>
              </a:rPr>
              <a:t>Промоционные</a:t>
            </a:r>
            <a:r>
              <a:rPr lang="ru-RU" sz="2800" dirty="0">
                <a:latin typeface="Bahnschrift Light Condensed" panose="020B0502040204020203" pitchFamily="34" charset="0"/>
              </a:rPr>
              <a:t> материалы, подготовленные для обоснования:</a:t>
            </a:r>
            <a:br>
              <a:rPr lang="ru-RU" sz="2800" dirty="0">
                <a:latin typeface="Bahnschrift Light Condensed" panose="020B0502040204020203" pitchFamily="34" charset="0"/>
              </a:rPr>
            </a:br>
            <a:endParaRPr lang="ru-RU" sz="2800" dirty="0">
              <a:latin typeface="Bahnschrift Light Condensed" panose="020B0502040204020203" pitchFamily="34" charset="0"/>
            </a:endParaRPr>
          </a:p>
        </p:txBody>
      </p:sp>
      <p:sp>
        <p:nvSpPr>
          <p:cNvPr id="3" name="Объект 2">
            <a:extLst>
              <a:ext uri="{FF2B5EF4-FFF2-40B4-BE49-F238E27FC236}">
                <a16:creationId xmlns:a16="http://schemas.microsoft.com/office/drawing/2014/main" id="{E4CD3C7D-A099-6C16-2E90-0E911003D52A}"/>
              </a:ext>
            </a:extLst>
          </p:cNvPr>
          <p:cNvSpPr>
            <a:spLocks noGrp="1"/>
          </p:cNvSpPr>
          <p:nvPr>
            <p:ph idx="1"/>
          </p:nvPr>
        </p:nvSpPr>
        <p:spPr>
          <a:xfrm>
            <a:off x="838200" y="2611929"/>
            <a:ext cx="10515600" cy="1089614"/>
          </a:xfrm>
        </p:spPr>
        <p:txBody>
          <a:bodyPr/>
          <a:lstStyle/>
          <a:p>
            <a:r>
              <a:rPr lang="ru-RU" dirty="0">
                <a:latin typeface="Bahnschrift Light Condensed" panose="020B0502040204020203" pitchFamily="34" charset="0"/>
              </a:rPr>
              <a:t>а) актуализации медицинских проблем;</a:t>
            </a:r>
          </a:p>
          <a:p>
            <a:r>
              <a:rPr lang="ru-RU" dirty="0">
                <a:latin typeface="Bahnschrift Light Condensed" panose="020B0502040204020203" pitchFamily="34" charset="0"/>
              </a:rPr>
              <a:t>б) ключевых сообщений / преимуществ по подвигаемому препарату.</a:t>
            </a:r>
          </a:p>
        </p:txBody>
      </p:sp>
      <p:sp>
        <p:nvSpPr>
          <p:cNvPr id="4" name="Объект 2">
            <a:extLst>
              <a:ext uri="{FF2B5EF4-FFF2-40B4-BE49-F238E27FC236}">
                <a16:creationId xmlns:a16="http://schemas.microsoft.com/office/drawing/2014/main" id="{60511C9D-7B2C-CE12-1F56-04AD715029ED}"/>
              </a:ext>
            </a:extLst>
          </p:cNvPr>
          <p:cNvSpPr txBox="1">
            <a:spLocks/>
          </p:cNvSpPr>
          <p:nvPr/>
        </p:nvSpPr>
        <p:spPr>
          <a:xfrm>
            <a:off x="726649" y="642222"/>
            <a:ext cx="10515600" cy="1603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dirty="0">
                <a:latin typeface="Bahnschrift Light Condensed" panose="020B0502040204020203" pitchFamily="34" charset="0"/>
              </a:rPr>
              <a:t>а) с потенциальными потребностями врачей;</a:t>
            </a:r>
          </a:p>
          <a:p>
            <a:r>
              <a:rPr lang="ru-RU" dirty="0">
                <a:latin typeface="Bahnschrift Light Condensed" panose="020B0502040204020203" pitchFamily="34" charset="0"/>
              </a:rPr>
              <a:t>б) с актуализацией медицинских проблем;</a:t>
            </a:r>
          </a:p>
          <a:p>
            <a:r>
              <a:rPr lang="ru-RU" dirty="0">
                <a:latin typeface="Bahnschrift Light Condensed" panose="020B0502040204020203" pitchFamily="34" charset="0"/>
              </a:rPr>
              <a:t>в) с формулировками </a:t>
            </a:r>
            <a:r>
              <a:rPr lang="ru-RU" dirty="0" err="1">
                <a:latin typeface="Bahnschrift Light Condensed" panose="020B0502040204020203" pitchFamily="34" charset="0"/>
              </a:rPr>
              <a:t>ФАБов</a:t>
            </a:r>
            <a:endParaRPr lang="ru-RU" dirty="0">
              <a:latin typeface="Bahnschrift Light Condensed" panose="020B0502040204020203" pitchFamily="34" charset="0"/>
            </a:endParaRPr>
          </a:p>
        </p:txBody>
      </p:sp>
      <p:sp>
        <p:nvSpPr>
          <p:cNvPr id="5" name="Заголовок 1">
            <a:extLst>
              <a:ext uri="{FF2B5EF4-FFF2-40B4-BE49-F238E27FC236}">
                <a16:creationId xmlns:a16="http://schemas.microsoft.com/office/drawing/2014/main" id="{C5AA2186-19E4-2DDA-5E25-9092F9F16AF1}"/>
              </a:ext>
            </a:extLst>
          </p:cNvPr>
          <p:cNvSpPr txBox="1">
            <a:spLocks/>
          </p:cNvSpPr>
          <p:nvPr/>
        </p:nvSpPr>
        <p:spPr>
          <a:xfrm>
            <a:off x="838200" y="223172"/>
            <a:ext cx="10515600" cy="488442"/>
          </a:xfrm>
          <a:prstGeom prst="rect">
            <a:avLst/>
          </a:prstGeom>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dirty="0">
                <a:latin typeface="Bahnschrift Light Condensed" panose="020B0502040204020203" pitchFamily="34" charset="0"/>
              </a:rPr>
              <a:t>6. Ключевые сообщения по продвигаемому препарату, включая их связки: </a:t>
            </a:r>
          </a:p>
        </p:txBody>
      </p:sp>
      <p:sp>
        <p:nvSpPr>
          <p:cNvPr id="8" name="Объект 2">
            <a:extLst>
              <a:ext uri="{FF2B5EF4-FFF2-40B4-BE49-F238E27FC236}">
                <a16:creationId xmlns:a16="http://schemas.microsoft.com/office/drawing/2014/main" id="{B9925B0E-091F-0636-9CF8-13AC1B4B2464}"/>
              </a:ext>
            </a:extLst>
          </p:cNvPr>
          <p:cNvSpPr txBox="1">
            <a:spLocks/>
          </p:cNvSpPr>
          <p:nvPr/>
        </p:nvSpPr>
        <p:spPr>
          <a:xfrm>
            <a:off x="838200" y="4205893"/>
            <a:ext cx="10515600" cy="26521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lang="ru-RU" sz="3200" dirty="0">
                <a:latin typeface="Bahnschrift Light Condensed" panose="020B0502040204020203" pitchFamily="34" charset="0"/>
              </a:rPr>
              <a:t>Прояснение ситуации (задать вопросы)</a:t>
            </a:r>
          </a:p>
          <a:p>
            <a:pPr marL="514350" indent="-514350">
              <a:buFont typeface="+mj-lt"/>
              <a:buAutoNum type="arabicPeriod"/>
            </a:pPr>
            <a:r>
              <a:rPr lang="ru-RU" sz="3200" dirty="0">
                <a:latin typeface="Bahnschrift Light Condensed" panose="020B0502040204020203" pitchFamily="34" charset="0"/>
              </a:rPr>
              <a:t>Поддержка (=сближение с врачом)</a:t>
            </a:r>
          </a:p>
          <a:p>
            <a:pPr marL="514350" indent="-514350">
              <a:buFont typeface="+mj-lt"/>
              <a:buAutoNum type="arabicPeriod"/>
            </a:pPr>
            <a:r>
              <a:rPr lang="ru-RU" sz="3200" dirty="0">
                <a:latin typeface="Bahnschrift Light Condensed" panose="020B0502040204020203" pitchFamily="34" charset="0"/>
              </a:rPr>
              <a:t>Представление аргументов (Преимущества, ФАБ, выгода)</a:t>
            </a:r>
          </a:p>
          <a:p>
            <a:pPr marL="514350" indent="-514350">
              <a:buFont typeface="+mj-lt"/>
              <a:buAutoNum type="arabicPeriod"/>
            </a:pPr>
            <a:r>
              <a:rPr lang="ru-RU" sz="3200" dirty="0">
                <a:latin typeface="Bahnschrift Light Condensed" panose="020B0502040204020203" pitchFamily="34" charset="0"/>
              </a:rPr>
              <a:t>Проверка обратной связи.</a:t>
            </a:r>
          </a:p>
        </p:txBody>
      </p:sp>
      <p:sp>
        <p:nvSpPr>
          <p:cNvPr id="9" name="Заголовок 4">
            <a:extLst>
              <a:ext uri="{FF2B5EF4-FFF2-40B4-BE49-F238E27FC236}">
                <a16:creationId xmlns:a16="http://schemas.microsoft.com/office/drawing/2014/main" id="{B06EF367-20D5-E82E-FCAB-DE01D38C590F}"/>
              </a:ext>
            </a:extLst>
          </p:cNvPr>
          <p:cNvSpPr txBox="1">
            <a:spLocks/>
          </p:cNvSpPr>
          <p:nvPr/>
        </p:nvSpPr>
        <p:spPr>
          <a:xfrm>
            <a:off x="838200" y="3725283"/>
            <a:ext cx="10515600" cy="7188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sz="2800" dirty="0">
                <a:latin typeface="Bahnschrift Light Condensed" panose="020B0502040204020203" pitchFamily="34" charset="0"/>
              </a:rPr>
              <a:t>8. Правило 4П:</a:t>
            </a:r>
          </a:p>
          <a:p>
            <a:endParaRPr lang="ru-RU" sz="2800" dirty="0">
              <a:latin typeface="Bahnschrift Light Condensed" panose="020B0502040204020203" pitchFamily="34" charset="0"/>
            </a:endParaRPr>
          </a:p>
        </p:txBody>
      </p:sp>
    </p:spTree>
    <p:extLst>
      <p:ext uri="{BB962C8B-B14F-4D97-AF65-F5344CB8AC3E}">
        <p14:creationId xmlns:p14="http://schemas.microsoft.com/office/powerpoint/2010/main" val="2361887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01510C7-94FE-460F-3AD2-C90AEBFAEAB3}"/>
              </a:ext>
            </a:extLst>
          </p:cNvPr>
          <p:cNvSpPr>
            <a:spLocks noGrp="1"/>
          </p:cNvSpPr>
          <p:nvPr>
            <p:ph type="title"/>
          </p:nvPr>
        </p:nvSpPr>
        <p:spPr/>
        <p:txBody>
          <a:bodyPr/>
          <a:lstStyle/>
          <a:p>
            <a:r>
              <a:rPr lang="ru-RU" dirty="0">
                <a:latin typeface="Bahnschrift Condensed" panose="020B0502040204020203" pitchFamily="34" charset="0"/>
              </a:rPr>
              <a:t>Ключевое сообщение</a:t>
            </a:r>
          </a:p>
        </p:txBody>
      </p:sp>
      <p:sp>
        <p:nvSpPr>
          <p:cNvPr id="3" name="Объект 2">
            <a:extLst>
              <a:ext uri="{FF2B5EF4-FFF2-40B4-BE49-F238E27FC236}">
                <a16:creationId xmlns:a16="http://schemas.microsoft.com/office/drawing/2014/main" id="{D2E02D62-523A-C5F8-FDA1-3513D6589A7D}"/>
              </a:ext>
            </a:extLst>
          </p:cNvPr>
          <p:cNvSpPr>
            <a:spLocks noGrp="1"/>
          </p:cNvSpPr>
          <p:nvPr>
            <p:ph idx="1"/>
          </p:nvPr>
        </p:nvSpPr>
        <p:spPr/>
        <p:txBody>
          <a:bodyPr>
            <a:normAutofit lnSpcReduction="10000"/>
          </a:bodyPr>
          <a:lstStyle/>
          <a:p>
            <a:r>
              <a:rPr lang="ru-RU" dirty="0">
                <a:latin typeface="Bahnschrift Condensed" panose="020B0502040204020203" pitchFamily="34" charset="0"/>
              </a:rPr>
              <a:t>Когда у врача появляется необходимая мотивация (потребность) для изменения/улучшения определенных сегментов его терапевтической практики, он становится более восприимчивым к предлагаемым медицинским представителем преимуществам продвигаемого препарата. У врача появляется первый важный ответ на вопрос: ПОЧЕМУ я должен изменить схему лечения определенной группы пациентов. Но для того чтобы ответ на данный вопрос был для него более очевиден, необходим второй элемент для оказания на него эффективного воздействия — преимущества нового препарата для данной группы пациентов. </a:t>
            </a:r>
            <a:endParaRPr lang="en-US" dirty="0">
              <a:latin typeface="Bahnschrift Condensed" panose="020B0502040204020203" pitchFamily="34" charset="0"/>
            </a:endParaRPr>
          </a:p>
          <a:p>
            <a:r>
              <a:rPr lang="ru-RU" b="1" i="1" dirty="0">
                <a:latin typeface="Bahnschrift Condensed" panose="020B0502040204020203" pitchFamily="34" charset="0"/>
              </a:rPr>
              <a:t>Под ключевым сообщением понимается краткая, хорошо запоминающаяся врачом фраза, содержащая решение сформулированной для него ранее медицинской проблемы.</a:t>
            </a:r>
          </a:p>
        </p:txBody>
      </p:sp>
      <p:pic>
        <p:nvPicPr>
          <p:cNvPr id="4" name="hgf">
            <a:hlinkClick r:id="" action="ppaction://media"/>
            <a:extLst>
              <a:ext uri="{FF2B5EF4-FFF2-40B4-BE49-F238E27FC236}">
                <a16:creationId xmlns:a16="http://schemas.microsoft.com/office/drawing/2014/main" id="{6EF498EC-DF33-46AF-4945-D18487AC11B8}"/>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5116251" y="160773"/>
            <a:ext cx="1748587" cy="1748587"/>
          </a:xfrm>
          <a:prstGeom prst="rect">
            <a:avLst/>
          </a:prstGeom>
        </p:spPr>
      </p:pic>
    </p:spTree>
    <p:extLst>
      <p:ext uri="{BB962C8B-B14F-4D97-AF65-F5344CB8AC3E}">
        <p14:creationId xmlns:p14="http://schemas.microsoft.com/office/powerpoint/2010/main" val="427172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125"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F8D0A9E-69F0-9233-286B-5F913A1A8946}"/>
              </a:ext>
            </a:extLst>
          </p:cNvPr>
          <p:cNvSpPr>
            <a:spLocks noGrp="1"/>
          </p:cNvSpPr>
          <p:nvPr>
            <p:ph type="title"/>
          </p:nvPr>
        </p:nvSpPr>
        <p:spPr/>
        <p:txBody>
          <a:bodyPr/>
          <a:lstStyle/>
          <a:p>
            <a:r>
              <a:rPr lang="ru-RU" dirty="0">
                <a:latin typeface="Bahnschrift Light Condensed" panose="020B0502040204020203" pitchFamily="34" charset="0"/>
              </a:rPr>
              <a:t>*К.О.Т – анализ «</a:t>
            </a:r>
            <a:r>
              <a:rPr lang="ru-RU" dirty="0" err="1">
                <a:latin typeface="Bahnschrift Light Condensed" panose="020B0502040204020203" pitchFamily="34" charset="0"/>
              </a:rPr>
              <a:t>Сатерекс</a:t>
            </a:r>
            <a:r>
              <a:rPr lang="ru-RU" dirty="0">
                <a:latin typeface="Bahnschrift Light Condensed" panose="020B0502040204020203" pitchFamily="34" charset="0"/>
              </a:rPr>
              <a:t>»</a:t>
            </a:r>
          </a:p>
        </p:txBody>
      </p:sp>
      <p:sp>
        <p:nvSpPr>
          <p:cNvPr id="3" name="Объект 2">
            <a:extLst>
              <a:ext uri="{FF2B5EF4-FFF2-40B4-BE49-F238E27FC236}">
                <a16:creationId xmlns:a16="http://schemas.microsoft.com/office/drawing/2014/main" id="{BEB680B0-6E6B-4CC3-0BFE-6F8C7650AF12}"/>
              </a:ext>
            </a:extLst>
          </p:cNvPr>
          <p:cNvSpPr>
            <a:spLocks noGrp="1"/>
          </p:cNvSpPr>
          <p:nvPr>
            <p:ph idx="1"/>
          </p:nvPr>
        </p:nvSpPr>
        <p:spPr>
          <a:xfrm>
            <a:off x="838200" y="1442301"/>
            <a:ext cx="10515600" cy="4734662"/>
          </a:xfrm>
        </p:spPr>
        <p:txBody>
          <a:bodyPr>
            <a:normAutofit fontScale="92500" lnSpcReduction="10000"/>
          </a:bodyPr>
          <a:lstStyle/>
          <a:p>
            <a:pPr>
              <a:buFont typeface="+mj-lt"/>
              <a:buAutoNum type="arabicPeriod"/>
            </a:pPr>
            <a:r>
              <a:rPr lang="ru-RU" b="1" dirty="0">
                <a:latin typeface="Bahnschrift Light Condensed" panose="020B0502040204020203" pitchFamily="34" charset="0"/>
              </a:rPr>
              <a:t>Критерии:</a:t>
            </a:r>
            <a:endParaRPr lang="ru-RU" dirty="0">
              <a:latin typeface="Bahnschrift Light Condensed" panose="020B0502040204020203" pitchFamily="34" charset="0"/>
            </a:endParaRPr>
          </a:p>
          <a:p>
            <a:pPr marL="742950" lvl="1" indent="-285750">
              <a:buFont typeface="+mj-lt"/>
              <a:buAutoNum type="arabicPeriod"/>
            </a:pPr>
            <a:r>
              <a:rPr lang="ru-RU" dirty="0">
                <a:latin typeface="Bahnschrift Light Condensed" panose="020B0502040204020203" pitchFamily="34" charset="0"/>
              </a:rPr>
              <a:t>Частота назначения препарата врачом.</a:t>
            </a:r>
          </a:p>
          <a:p>
            <a:pPr marL="742950" lvl="1" indent="-285750">
              <a:buFont typeface="+mj-lt"/>
              <a:buAutoNum type="arabicPeriod"/>
            </a:pPr>
            <a:r>
              <a:rPr lang="ru-RU" dirty="0">
                <a:latin typeface="Bahnschrift Light Condensed" panose="020B0502040204020203" pitchFamily="34" charset="0"/>
              </a:rPr>
              <a:t>Осведомленность врача о преимуществах </a:t>
            </a:r>
            <a:r>
              <a:rPr lang="ru-RU" dirty="0" err="1">
                <a:latin typeface="Bahnschrift Light Condensed" panose="020B0502040204020203" pitchFamily="34" charset="0"/>
              </a:rPr>
              <a:t>Сатерекса</a:t>
            </a:r>
            <a:r>
              <a:rPr lang="ru-RU" dirty="0">
                <a:latin typeface="Bahnschrift Light Condensed" panose="020B0502040204020203" pitchFamily="34" charset="0"/>
              </a:rPr>
              <a:t>.</a:t>
            </a:r>
          </a:p>
          <a:p>
            <a:pPr marL="742950" lvl="1" indent="-285750">
              <a:buFont typeface="+mj-lt"/>
              <a:buAutoNum type="arabicPeriod"/>
            </a:pPr>
            <a:r>
              <a:rPr lang="ru-RU" dirty="0">
                <a:latin typeface="Bahnschrift Light Condensed" panose="020B0502040204020203" pitchFamily="34" charset="0"/>
              </a:rPr>
              <a:t>Конкуренция: использование других ингибиторов ДПП-4.</a:t>
            </a:r>
          </a:p>
          <a:p>
            <a:pPr>
              <a:buFont typeface="+mj-lt"/>
              <a:buAutoNum type="arabicPeriod"/>
            </a:pPr>
            <a:r>
              <a:rPr lang="ru-RU" b="1" dirty="0">
                <a:latin typeface="Bahnschrift Light Condensed" panose="020B0502040204020203" pitchFamily="34" charset="0"/>
              </a:rPr>
              <a:t>Оценка:</a:t>
            </a:r>
            <a:endParaRPr lang="ru-RU" dirty="0">
              <a:latin typeface="Bahnschrift Light Condensed" panose="020B0502040204020203" pitchFamily="34" charset="0"/>
            </a:endParaRPr>
          </a:p>
          <a:p>
            <a:pPr marL="742950" lvl="1" indent="-285750">
              <a:buFont typeface="+mj-lt"/>
              <a:buAutoNum type="arabicPeriod"/>
            </a:pPr>
            <a:r>
              <a:rPr lang="ru-RU" dirty="0">
                <a:latin typeface="Bahnschrift Light Condensed" panose="020B0502040204020203" pitchFamily="34" charset="0"/>
              </a:rPr>
              <a:t>Врач назначает препарат 2–3 раза в месяц.</a:t>
            </a:r>
          </a:p>
          <a:p>
            <a:pPr marL="742950" lvl="1" indent="-285750">
              <a:buFont typeface="+mj-lt"/>
              <a:buAutoNum type="arabicPeriod"/>
            </a:pPr>
            <a:r>
              <a:rPr lang="ru-RU" dirty="0">
                <a:latin typeface="Bahnschrift Light Condensed" panose="020B0502040204020203" pitchFamily="34" charset="0"/>
              </a:rPr>
              <a:t>Уровень знания о препарате: частичное понимание механизмов действия и преимуществ.</a:t>
            </a:r>
          </a:p>
          <a:p>
            <a:pPr marL="742950" lvl="1" indent="-285750">
              <a:buFont typeface="+mj-lt"/>
              <a:buAutoNum type="arabicPeriod"/>
            </a:pPr>
            <a:r>
              <a:rPr lang="ru-RU" dirty="0">
                <a:latin typeface="Bahnschrift Light Condensed" panose="020B0502040204020203" pitchFamily="34" charset="0"/>
              </a:rPr>
              <a:t>Конкуренты (например, </a:t>
            </a:r>
            <a:r>
              <a:rPr lang="ru-RU" dirty="0" err="1">
                <a:latin typeface="Bahnschrift Light Condensed" panose="020B0502040204020203" pitchFamily="34" charset="0"/>
              </a:rPr>
              <a:t>вилдаглиптин</a:t>
            </a:r>
            <a:r>
              <a:rPr lang="ru-RU" dirty="0">
                <a:latin typeface="Bahnschrift Light Condensed" panose="020B0502040204020203" pitchFamily="34" charset="0"/>
              </a:rPr>
              <a:t>) назначаются чаще из-за большей узнаваемости.</a:t>
            </a:r>
          </a:p>
          <a:p>
            <a:pPr>
              <a:buFont typeface="+mj-lt"/>
              <a:buAutoNum type="arabicPeriod"/>
            </a:pPr>
            <a:r>
              <a:rPr lang="ru-RU" b="1" dirty="0">
                <a:latin typeface="Bahnschrift Light Condensed" panose="020B0502040204020203" pitchFamily="34" charset="0"/>
              </a:rPr>
              <a:t>Точки роста:</a:t>
            </a:r>
            <a:endParaRPr lang="ru-RU" dirty="0">
              <a:latin typeface="Bahnschrift Light Condensed" panose="020B0502040204020203" pitchFamily="34" charset="0"/>
            </a:endParaRPr>
          </a:p>
          <a:p>
            <a:pPr marL="742950" lvl="1" indent="-285750">
              <a:buFont typeface="+mj-lt"/>
              <a:buAutoNum type="arabicPeriod"/>
            </a:pPr>
            <a:r>
              <a:rPr lang="ru-RU" dirty="0">
                <a:latin typeface="Bahnschrift Light Condensed" panose="020B0502040204020203" pitchFamily="34" charset="0"/>
              </a:rPr>
              <a:t>Проведение обучения для врача (преимущества </a:t>
            </a:r>
            <a:r>
              <a:rPr lang="ru-RU" dirty="0" err="1">
                <a:latin typeface="Bahnschrift Light Condensed" panose="020B0502040204020203" pitchFamily="34" charset="0"/>
              </a:rPr>
              <a:t>Сатерекса</a:t>
            </a:r>
            <a:r>
              <a:rPr lang="ru-RU" dirty="0">
                <a:latin typeface="Bahnschrift Light Condensed" panose="020B0502040204020203" pitchFamily="34" charset="0"/>
              </a:rPr>
              <a:t>: низкая вероятность гипогликемии, удобный режим дозирования).</a:t>
            </a:r>
          </a:p>
          <a:p>
            <a:pPr marL="742950" lvl="1" indent="-285750">
              <a:buFont typeface="+mj-lt"/>
              <a:buAutoNum type="arabicPeriod"/>
            </a:pPr>
            <a:r>
              <a:rPr lang="ru-RU" dirty="0">
                <a:latin typeface="Bahnschrift Light Condensed" panose="020B0502040204020203" pitchFamily="34" charset="0"/>
              </a:rPr>
              <a:t>Организация мероприятий с кейсами успешного лечения.</a:t>
            </a:r>
          </a:p>
          <a:p>
            <a:pPr marL="742950" lvl="1" indent="-285750">
              <a:buFont typeface="+mj-lt"/>
              <a:buAutoNum type="arabicPeriod"/>
            </a:pPr>
            <a:r>
              <a:rPr lang="ru-RU" dirty="0">
                <a:latin typeface="Bahnschrift Light Condensed" panose="020B0502040204020203" pitchFamily="34" charset="0"/>
              </a:rPr>
              <a:t>Разработка стратегии скидок или бонусов для аптек для повышения доступности препарата.</a:t>
            </a:r>
          </a:p>
          <a:p>
            <a:endParaRPr lang="ru-RU" dirty="0">
              <a:latin typeface="Bahnschrift Light Condensed" panose="020B0502040204020203" pitchFamily="34" charset="0"/>
            </a:endParaRPr>
          </a:p>
        </p:txBody>
      </p:sp>
    </p:spTree>
    <p:extLst>
      <p:ext uri="{BB962C8B-B14F-4D97-AF65-F5344CB8AC3E}">
        <p14:creationId xmlns:p14="http://schemas.microsoft.com/office/powerpoint/2010/main" val="42793605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367C58-0649-9C19-A80D-69903EA84AA2}"/>
              </a:ext>
            </a:extLst>
          </p:cNvPr>
          <p:cNvSpPr>
            <a:spLocks noGrp="1"/>
          </p:cNvSpPr>
          <p:nvPr>
            <p:ph type="title"/>
          </p:nvPr>
        </p:nvSpPr>
        <p:spPr>
          <a:xfrm>
            <a:off x="3908588" y="194005"/>
            <a:ext cx="4374823" cy="961534"/>
          </a:xfrm>
        </p:spPr>
        <p:txBody>
          <a:bodyPr/>
          <a:lstStyle/>
          <a:p>
            <a:r>
              <a:rPr lang="ru-RU" dirty="0">
                <a:latin typeface="Bahnschrift Condensed" panose="020B0502040204020203" pitchFamily="34" charset="0"/>
              </a:rPr>
              <a:t>Спасибо за внимание!</a:t>
            </a:r>
          </a:p>
        </p:txBody>
      </p:sp>
      <p:sp>
        <p:nvSpPr>
          <p:cNvPr id="3" name="Объект 2">
            <a:extLst>
              <a:ext uri="{FF2B5EF4-FFF2-40B4-BE49-F238E27FC236}">
                <a16:creationId xmlns:a16="http://schemas.microsoft.com/office/drawing/2014/main" id="{E3DBA076-9C95-E72C-0810-35DE47F24F82}"/>
              </a:ext>
            </a:extLst>
          </p:cNvPr>
          <p:cNvSpPr>
            <a:spLocks noGrp="1"/>
          </p:cNvSpPr>
          <p:nvPr>
            <p:ph idx="1"/>
          </p:nvPr>
        </p:nvSpPr>
        <p:spPr>
          <a:xfrm>
            <a:off x="838200" y="3840768"/>
            <a:ext cx="10515600" cy="1690573"/>
          </a:xfrm>
        </p:spPr>
        <p:txBody>
          <a:bodyPr>
            <a:normAutofit/>
          </a:bodyPr>
          <a:lstStyle/>
          <a:p>
            <a:pPr marL="0" indent="0" algn="ctr">
              <a:buNone/>
            </a:pPr>
            <a:r>
              <a:rPr lang="ru-RU" sz="2400" dirty="0">
                <a:latin typeface="Bahnschrift Condensed" panose="020B0502040204020203" pitchFamily="34" charset="0"/>
              </a:rPr>
              <a:t>Презентация составлена и озвучена продакт-менеджером компании АО «</a:t>
            </a:r>
            <a:r>
              <a:rPr lang="ru-RU" sz="2400" dirty="0" err="1">
                <a:latin typeface="Bahnschrift Condensed" panose="020B0502040204020203" pitchFamily="34" charset="0"/>
              </a:rPr>
              <a:t>Фармасинтез</a:t>
            </a:r>
            <a:r>
              <a:rPr lang="ru-RU" sz="2400" dirty="0">
                <a:latin typeface="Bahnschrift Condensed" panose="020B0502040204020203" pitchFamily="34" charset="0"/>
              </a:rPr>
              <a:t>» Узбекистан, </a:t>
            </a:r>
            <a:r>
              <a:rPr lang="ru-RU" sz="2400" dirty="0" err="1">
                <a:latin typeface="Bahnschrift Condensed" panose="020B0502040204020203" pitchFamily="34" charset="0"/>
              </a:rPr>
              <a:t>Таджиевым</a:t>
            </a:r>
            <a:r>
              <a:rPr lang="ru-RU" sz="2400" dirty="0">
                <a:latin typeface="Bahnschrift Condensed" panose="020B0502040204020203" pitchFamily="34" charset="0"/>
              </a:rPr>
              <a:t> </a:t>
            </a:r>
            <a:r>
              <a:rPr lang="ru-RU" sz="2400" dirty="0" err="1">
                <a:latin typeface="Bahnschrift Condensed" panose="020B0502040204020203" pitchFamily="34" charset="0"/>
              </a:rPr>
              <a:t>Диёрбеком</a:t>
            </a:r>
            <a:r>
              <a:rPr lang="ru-RU" sz="2400" dirty="0">
                <a:latin typeface="Bahnschrift Condensed" panose="020B0502040204020203" pitchFamily="34" charset="0"/>
              </a:rPr>
              <a:t> </a:t>
            </a:r>
            <a:r>
              <a:rPr lang="ru-RU" sz="2400" dirty="0" err="1">
                <a:latin typeface="Bahnschrift Condensed" panose="020B0502040204020203" pitchFamily="34" charset="0"/>
              </a:rPr>
              <a:t>Акмаловичем</a:t>
            </a:r>
            <a:r>
              <a:rPr lang="ru-RU" sz="2400" dirty="0">
                <a:latin typeface="Bahnschrift Condensed" panose="020B0502040204020203" pitchFamily="34" charset="0"/>
              </a:rPr>
              <a:t>. Распространение данного материала без разрешения правообладателя является нарушением авторских прав.</a:t>
            </a:r>
          </a:p>
        </p:txBody>
      </p:sp>
      <p:pic>
        <p:nvPicPr>
          <p:cNvPr id="5" name="Рисунок 4">
            <a:extLst>
              <a:ext uri="{FF2B5EF4-FFF2-40B4-BE49-F238E27FC236}">
                <a16:creationId xmlns:a16="http://schemas.microsoft.com/office/drawing/2014/main" id="{6EF5AD5E-9229-DAFD-F01F-F96F81B37B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2425" y="5005812"/>
            <a:ext cx="3767145" cy="1084359"/>
          </a:xfrm>
          <a:prstGeom prst="rect">
            <a:avLst/>
          </a:prstGeom>
        </p:spPr>
      </p:pic>
      <p:sp>
        <p:nvSpPr>
          <p:cNvPr id="7" name="TextBox 6">
            <a:extLst>
              <a:ext uri="{FF2B5EF4-FFF2-40B4-BE49-F238E27FC236}">
                <a16:creationId xmlns:a16="http://schemas.microsoft.com/office/drawing/2014/main" id="{6FD54C32-45CB-7454-354E-381C30A3086E}"/>
              </a:ext>
            </a:extLst>
          </p:cNvPr>
          <p:cNvSpPr txBox="1"/>
          <p:nvPr/>
        </p:nvSpPr>
        <p:spPr>
          <a:xfrm>
            <a:off x="9775596" y="6246368"/>
            <a:ext cx="2250937" cy="369332"/>
          </a:xfrm>
          <a:prstGeom prst="rect">
            <a:avLst/>
          </a:prstGeom>
          <a:noFill/>
        </p:spPr>
        <p:txBody>
          <a:bodyPr wrap="none" rtlCol="0">
            <a:spAutoFit/>
          </a:bodyPr>
          <a:lstStyle/>
          <a:p>
            <a:r>
              <a:rPr lang="ru-RU" dirty="0">
                <a:latin typeface="Bahnschrift Light Condensed" panose="020B0502040204020203" pitchFamily="34" charset="0"/>
              </a:rPr>
              <a:t>4 курс серии презентаций.</a:t>
            </a:r>
          </a:p>
        </p:txBody>
      </p:sp>
      <p:sp>
        <p:nvSpPr>
          <p:cNvPr id="9" name="Овал 8">
            <a:extLst>
              <a:ext uri="{FF2B5EF4-FFF2-40B4-BE49-F238E27FC236}">
                <a16:creationId xmlns:a16="http://schemas.microsoft.com/office/drawing/2014/main" id="{3032B52B-2166-49C7-0DC5-35F7BF6ACF05}"/>
              </a:ext>
            </a:extLst>
          </p:cNvPr>
          <p:cNvSpPr/>
          <p:nvPr/>
        </p:nvSpPr>
        <p:spPr>
          <a:xfrm>
            <a:off x="4870514" y="1155539"/>
            <a:ext cx="2450969" cy="2450969"/>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986125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DA5B378A-4885-C932-C6CD-A9BF1AE1CC32}"/>
              </a:ext>
            </a:extLst>
          </p:cNvPr>
          <p:cNvSpPr>
            <a:spLocks noGrp="1"/>
          </p:cNvSpPr>
          <p:nvPr>
            <p:ph idx="1"/>
          </p:nvPr>
        </p:nvSpPr>
        <p:spPr>
          <a:xfrm>
            <a:off x="838200" y="1112192"/>
            <a:ext cx="10515600" cy="5569961"/>
          </a:xfrm>
        </p:spPr>
        <p:txBody>
          <a:bodyPr>
            <a:normAutofit/>
          </a:bodyPr>
          <a:lstStyle/>
          <a:p>
            <a:r>
              <a:rPr lang="ru-RU" dirty="0">
                <a:latin typeface="Bahnschrift Condensed" panose="020B0502040204020203" pitchFamily="34" charset="0"/>
              </a:rPr>
              <a:t>Актуализации медицинской проблемы и ключевого сообщения являются центральным компонентом воздействия на врача для побуждения его к изменению своей терапевтической практики.</a:t>
            </a:r>
            <a:endParaRPr lang="en-US" dirty="0">
              <a:latin typeface="Bahnschrift Condensed" panose="020B0502040204020203" pitchFamily="34" charset="0"/>
            </a:endParaRPr>
          </a:p>
          <a:p>
            <a:r>
              <a:rPr lang="ru-RU" dirty="0">
                <a:latin typeface="Bahnschrift Condensed" panose="020B0502040204020203" pitchFamily="34" charset="0"/>
              </a:rPr>
              <a:t>Его вопросы: КОГО (каких пациентов) — ПОЧЕМУ (по какой причине) — КАК (схемы приема, дозировки и т. д.) следует переключить на продвигаемый препарат.</a:t>
            </a:r>
          </a:p>
          <a:p>
            <a:r>
              <a:rPr lang="ru-RU" dirty="0">
                <a:latin typeface="Bahnschrift Condensed" panose="020B0502040204020203" pitchFamily="34" charset="0"/>
              </a:rPr>
              <a:t>Поскольку современный человек находится в постоянно нарастающем потоке информации, его сознание просто вынуждено действовать очень избирательно, отражая все «лишнее» и воспринимая лишь то, что может представлять для него повышенный интерес. </a:t>
            </a:r>
          </a:p>
          <a:p>
            <a:r>
              <a:rPr lang="ru-RU" dirty="0">
                <a:latin typeface="Bahnschrift Condensed" panose="020B0502040204020203" pitchFamily="34" charset="0"/>
              </a:rPr>
              <a:t>Врачи, защищаются от бесконечно меняющихся ключевых сообщений и </a:t>
            </a:r>
            <a:r>
              <a:rPr lang="ru-RU" dirty="0" err="1">
                <a:latin typeface="Bahnschrift Condensed" panose="020B0502040204020203" pitchFamily="34" charset="0"/>
              </a:rPr>
              <a:t>ФАБов</a:t>
            </a:r>
            <a:r>
              <a:rPr lang="ru-RU" dirty="0">
                <a:latin typeface="Bahnschrift Condensed" panose="020B0502040204020203" pitchFamily="34" charset="0"/>
              </a:rPr>
              <a:t> медицинских представителей фармкомпаний. Как же сделать так, чтобы ключевое сообщение по продвигаемому нами препарату проникало через эту защиту?</a:t>
            </a:r>
          </a:p>
        </p:txBody>
      </p:sp>
      <p:sp>
        <p:nvSpPr>
          <p:cNvPr id="4" name="TextBox 3">
            <a:extLst>
              <a:ext uri="{FF2B5EF4-FFF2-40B4-BE49-F238E27FC236}">
                <a16:creationId xmlns:a16="http://schemas.microsoft.com/office/drawing/2014/main" id="{25D91A63-B3FA-4386-1815-A04C21811B2C}"/>
              </a:ext>
            </a:extLst>
          </p:cNvPr>
          <p:cNvSpPr txBox="1"/>
          <p:nvPr/>
        </p:nvSpPr>
        <p:spPr>
          <a:xfrm>
            <a:off x="1014883" y="432079"/>
            <a:ext cx="4591321" cy="584775"/>
          </a:xfrm>
          <a:prstGeom prst="rect">
            <a:avLst/>
          </a:prstGeom>
          <a:noFill/>
        </p:spPr>
        <p:txBody>
          <a:bodyPr wrap="none" rtlCol="0">
            <a:spAutoFit/>
          </a:bodyPr>
          <a:lstStyle/>
          <a:p>
            <a:r>
              <a:rPr lang="ru-RU" sz="3200" dirty="0">
                <a:latin typeface="Bahnschrift Condensed" panose="020B0502040204020203" pitchFamily="34" charset="0"/>
              </a:rPr>
              <a:t>Защита от ключевых сообщений</a:t>
            </a:r>
          </a:p>
        </p:txBody>
      </p:sp>
      <p:pic>
        <p:nvPicPr>
          <p:cNvPr id="5" name="defense-position-defensive-stance">
            <a:hlinkClick r:id="" action="ppaction://media"/>
            <a:extLst>
              <a:ext uri="{FF2B5EF4-FFF2-40B4-BE49-F238E27FC236}">
                <a16:creationId xmlns:a16="http://schemas.microsoft.com/office/drawing/2014/main" id="{6D902100-7D17-8279-98ED-AA8B5968B889}"/>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6023090" y="185895"/>
            <a:ext cx="1881559" cy="1059228"/>
          </a:xfrm>
          <a:prstGeom prst="rect">
            <a:avLst/>
          </a:prstGeom>
        </p:spPr>
      </p:pic>
    </p:spTree>
    <p:extLst>
      <p:ext uri="{BB962C8B-B14F-4D97-AF65-F5344CB8AC3E}">
        <p14:creationId xmlns:p14="http://schemas.microsoft.com/office/powerpoint/2010/main" val="2129716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432"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686FB2B-48A9-B403-DFF3-CC398C1EC7C1}"/>
              </a:ext>
            </a:extLst>
          </p:cNvPr>
          <p:cNvSpPr>
            <a:spLocks noGrp="1"/>
          </p:cNvSpPr>
          <p:nvPr>
            <p:ph type="title"/>
          </p:nvPr>
        </p:nvSpPr>
        <p:spPr>
          <a:xfrm>
            <a:off x="727668" y="18255"/>
            <a:ext cx="10515600" cy="1325563"/>
          </a:xfrm>
        </p:spPr>
        <p:txBody>
          <a:bodyPr/>
          <a:lstStyle/>
          <a:p>
            <a:r>
              <a:rPr lang="ru-RU" dirty="0">
                <a:latin typeface="Bahnschrift Condensed" panose="020B0502040204020203" pitchFamily="34" charset="0"/>
              </a:rPr>
              <a:t>Каким должно быть ключевое сообщение?</a:t>
            </a:r>
          </a:p>
        </p:txBody>
      </p:sp>
      <p:sp>
        <p:nvSpPr>
          <p:cNvPr id="3" name="Объект 2">
            <a:extLst>
              <a:ext uri="{FF2B5EF4-FFF2-40B4-BE49-F238E27FC236}">
                <a16:creationId xmlns:a16="http://schemas.microsoft.com/office/drawing/2014/main" id="{CF879E20-54E5-2F12-456C-E137369257AA}"/>
              </a:ext>
            </a:extLst>
          </p:cNvPr>
          <p:cNvSpPr>
            <a:spLocks noGrp="1"/>
          </p:cNvSpPr>
          <p:nvPr>
            <p:ph idx="1"/>
          </p:nvPr>
        </p:nvSpPr>
        <p:spPr>
          <a:xfrm>
            <a:off x="838200" y="1534684"/>
            <a:ext cx="10515600" cy="4624955"/>
          </a:xfrm>
        </p:spPr>
        <p:txBody>
          <a:bodyPr>
            <a:normAutofit fontScale="92500" lnSpcReduction="10000"/>
          </a:bodyPr>
          <a:lstStyle/>
          <a:p>
            <a:r>
              <a:rPr lang="ru-RU" sz="2400" dirty="0">
                <a:latin typeface="Bahnschrift Condensed" panose="020B0502040204020203" pitchFamily="34" charset="0"/>
              </a:rPr>
              <a:t>1. Достаточно банальным, но в то же время по-прежнему актуальным является требование релевантности ключевого сообщения врачу целевой группы. Другими словами, нужно быть уверенным, что подготовленное вами ключевое сообщение будет правильно воспринято специалистом.</a:t>
            </a:r>
          </a:p>
          <a:p>
            <a:endParaRPr lang="ru-RU" sz="2400" dirty="0">
              <a:latin typeface="Bahnschrift Condensed" panose="020B0502040204020203" pitchFamily="34" charset="0"/>
            </a:endParaRPr>
          </a:p>
          <a:p>
            <a:r>
              <a:rPr lang="ru-RU" sz="2400" dirty="0">
                <a:latin typeface="Bahnschrift Condensed" panose="020B0502040204020203" pitchFamily="34" charset="0"/>
              </a:rPr>
              <a:t>2. В условиях многообразия лекарственных препаратов, наличия на рынке большого количества аналогов и дженериков ключевое сообщение должно содержать отстройку от конкурентов, позволяющее врачу уяснить уникальность данного препарата. Это достаточно легко проверить: если в ключевое сообщение можно вместо нашего препарата вставить название конкурента, а смысл при этом не изменится, то такое ключевое сообщение, как правило, не работает.</a:t>
            </a:r>
          </a:p>
          <a:p>
            <a:endParaRPr lang="ru-RU" sz="2400" dirty="0">
              <a:latin typeface="Bahnschrift Condensed" panose="020B0502040204020203" pitchFamily="34" charset="0"/>
            </a:endParaRPr>
          </a:p>
          <a:p>
            <a:r>
              <a:rPr lang="ru-RU" sz="2400" dirty="0">
                <a:latin typeface="Bahnschrift Condensed" panose="020B0502040204020203" pitchFamily="34" charset="0"/>
              </a:rPr>
              <a:t>3. Чтобы быть эффективным, ключевое сообщение должно содержать одну мысль (= один тезис). Почему это важно, нетрудно понять, если вы постараетесь одной ракеткой отбить два-три летящих в вас теннисных мячика. Вряд ли вам удастся отбить одновременно больше чем один мячик. Так же обстоит вопрос и с ключевым сообщением: врач одномоментно способен понять и осмыслить не более одной мысли или одного тезиса.</a:t>
            </a:r>
          </a:p>
        </p:txBody>
      </p:sp>
      <p:pic>
        <p:nvPicPr>
          <p:cNvPr id="4" name="confused-white-persian-guardian">
            <a:hlinkClick r:id="" action="ppaction://media"/>
            <a:extLst>
              <a:ext uri="{FF2B5EF4-FFF2-40B4-BE49-F238E27FC236}">
                <a16:creationId xmlns:a16="http://schemas.microsoft.com/office/drawing/2014/main" id="{3558A3EE-57E0-06F6-94AB-D8DB276F9981}"/>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9405256" y="104530"/>
            <a:ext cx="1334721" cy="1334721"/>
          </a:xfrm>
          <a:prstGeom prst="rect">
            <a:avLst/>
          </a:prstGeom>
        </p:spPr>
      </p:pic>
    </p:spTree>
    <p:extLst>
      <p:ext uri="{BB962C8B-B14F-4D97-AF65-F5344CB8AC3E}">
        <p14:creationId xmlns:p14="http://schemas.microsoft.com/office/powerpoint/2010/main" val="1231789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02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D66F8620-4628-B48D-6260-613F169077AB}"/>
              </a:ext>
            </a:extLst>
          </p:cNvPr>
          <p:cNvSpPr>
            <a:spLocks noGrp="1"/>
          </p:cNvSpPr>
          <p:nvPr>
            <p:ph idx="1"/>
          </p:nvPr>
        </p:nvSpPr>
        <p:spPr>
          <a:xfrm>
            <a:off x="838200" y="884255"/>
            <a:ext cx="10515600" cy="5865464"/>
          </a:xfrm>
        </p:spPr>
        <p:txBody>
          <a:bodyPr>
            <a:normAutofit fontScale="85000" lnSpcReduction="20000"/>
          </a:bodyPr>
          <a:lstStyle/>
          <a:p>
            <a:r>
              <a:rPr lang="ru-RU" dirty="0">
                <a:latin typeface="Bahnschrift Condensed" panose="020B0502040204020203" pitchFamily="34" charset="0"/>
              </a:rPr>
              <a:t>4. Ключевое сообщение должно быть привязано к конкретной медицинской проблеме и связанной с ней группой пациентов, то есть должно быть направлено в очень конкретный сегмент терапевтической практики врача, его «ментальной карты».</a:t>
            </a:r>
          </a:p>
          <a:p>
            <a:endParaRPr lang="ru-RU" dirty="0">
              <a:latin typeface="Bahnschrift Condensed" panose="020B0502040204020203" pitchFamily="34" charset="0"/>
            </a:endParaRPr>
          </a:p>
          <a:p>
            <a:r>
              <a:rPr lang="ru-RU" dirty="0">
                <a:latin typeface="Bahnschrift Condensed" panose="020B0502040204020203" pitchFamily="34" charset="0"/>
              </a:rPr>
              <a:t>5. Несмотря на свою достаточно сложную структуру, ключевое сообщение должно быть максимально простым по своему грамматическому и лексическому составу. Мы считаем, что это должно быть простое (односоставное) предложение, состоящее не более чем из 10—15 слов, чего уже достаточно трудно добиться, принимая во внимание большое количество специальных медицинских терминов, описывающих механизм действия препарат или фокусную </a:t>
            </a:r>
            <a:r>
              <a:rPr lang="ru-RU" dirty="0" err="1">
                <a:latin typeface="Bahnschrift Condensed" panose="020B0502040204020203" pitchFamily="34" charset="0"/>
              </a:rPr>
              <a:t>пациентскую</a:t>
            </a:r>
            <a:r>
              <a:rPr lang="ru-RU" dirty="0">
                <a:latin typeface="Bahnschrift Condensed" panose="020B0502040204020203" pitchFamily="34" charset="0"/>
              </a:rPr>
              <a:t> группу.</a:t>
            </a:r>
          </a:p>
          <a:p>
            <a:endParaRPr lang="ru-RU" dirty="0">
              <a:latin typeface="Bahnschrift Condensed" panose="020B0502040204020203" pitchFamily="34" charset="0"/>
            </a:endParaRPr>
          </a:p>
          <a:p>
            <a:r>
              <a:rPr lang="ru-RU" dirty="0">
                <a:latin typeface="Bahnschrift Condensed" panose="020B0502040204020203" pitchFamily="34" charset="0"/>
              </a:rPr>
              <a:t>6. Вот почему особенно важно помимо содержания ключевого сообщения уделить внимание его форме и эмоциональной окрашенности, повышающей восприимчивость клиентов нашему сообщению. В развитие данного пожелания скажем, что подключение к восприятию правого полушария, отвечающего за обработку образов и эмоциональное восприятие информации, позволяет на порядок увеличить запоминаемость ключевого сообщения врачом. Нестандартный подход, необычная форма подачи ключевого сообщения, например, наличие в нем рифмы, может на длительное время внедрить его в сознание нашего клиента.</a:t>
            </a:r>
          </a:p>
        </p:txBody>
      </p:sp>
    </p:spTree>
    <p:extLst>
      <p:ext uri="{BB962C8B-B14F-4D97-AF65-F5344CB8AC3E}">
        <p14:creationId xmlns:p14="http://schemas.microsoft.com/office/powerpoint/2010/main" val="1466125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86B955F-E6DD-F082-8947-74AF8F771133}"/>
              </a:ext>
            </a:extLst>
          </p:cNvPr>
          <p:cNvSpPr>
            <a:spLocks noGrp="1"/>
          </p:cNvSpPr>
          <p:nvPr>
            <p:ph type="title"/>
          </p:nvPr>
        </p:nvSpPr>
        <p:spPr/>
        <p:txBody>
          <a:bodyPr/>
          <a:lstStyle/>
          <a:p>
            <a:r>
              <a:rPr lang="ru-RU" dirty="0">
                <a:latin typeface="Bahnschrift Condensed" panose="020B0502040204020203" pitchFamily="34" charset="0"/>
              </a:rPr>
              <a:t>Простые примеры:</a:t>
            </a:r>
          </a:p>
        </p:txBody>
      </p:sp>
      <p:sp>
        <p:nvSpPr>
          <p:cNvPr id="3" name="Объект 2">
            <a:extLst>
              <a:ext uri="{FF2B5EF4-FFF2-40B4-BE49-F238E27FC236}">
                <a16:creationId xmlns:a16="http://schemas.microsoft.com/office/drawing/2014/main" id="{02A36677-F1F9-AAA5-53CC-DB442E2CE953}"/>
              </a:ext>
            </a:extLst>
          </p:cNvPr>
          <p:cNvSpPr>
            <a:spLocks noGrp="1"/>
          </p:cNvSpPr>
          <p:nvPr>
            <p:ph idx="1"/>
          </p:nvPr>
        </p:nvSpPr>
        <p:spPr>
          <a:xfrm>
            <a:off x="838200" y="1439126"/>
            <a:ext cx="5760563" cy="4351338"/>
          </a:xfrm>
        </p:spPr>
        <p:txBody>
          <a:bodyPr/>
          <a:lstStyle/>
          <a:p>
            <a:r>
              <a:rPr lang="ru-RU" dirty="0" err="1">
                <a:highlight>
                  <a:srgbClr val="00FF00"/>
                </a:highlight>
                <a:latin typeface="Bahnschrift Condensed" panose="020B0502040204020203" pitchFamily="34" charset="0"/>
              </a:rPr>
              <a:t>Сатерекс</a:t>
            </a:r>
            <a:r>
              <a:rPr lang="ru-RU" dirty="0">
                <a:highlight>
                  <a:srgbClr val="00FF00"/>
                </a:highlight>
                <a:latin typeface="Bahnschrift Condensed" panose="020B0502040204020203" pitchFamily="34" charset="0"/>
              </a:rPr>
              <a:t> – диабету конец!</a:t>
            </a:r>
          </a:p>
          <a:p>
            <a:r>
              <a:rPr lang="ru-RU" dirty="0" err="1">
                <a:highlight>
                  <a:srgbClr val="00FF00"/>
                </a:highlight>
                <a:latin typeface="Bahnschrift Condensed" panose="020B0502040204020203" pitchFamily="34" charset="0"/>
              </a:rPr>
              <a:t>Сатарекс</a:t>
            </a:r>
            <a:r>
              <a:rPr lang="ru-RU" dirty="0">
                <a:highlight>
                  <a:srgbClr val="00FF00"/>
                </a:highlight>
                <a:latin typeface="Bahnschrift Condensed" panose="020B0502040204020203" pitchFamily="34" charset="0"/>
              </a:rPr>
              <a:t> – можно плов, конфеты и кекс!</a:t>
            </a:r>
          </a:p>
          <a:p>
            <a:r>
              <a:rPr lang="ru-RU" dirty="0" err="1">
                <a:highlight>
                  <a:srgbClr val="00FF00"/>
                </a:highlight>
                <a:latin typeface="Bahnschrift Condensed" panose="020B0502040204020203" pitchFamily="34" charset="0"/>
              </a:rPr>
              <a:t>Элгравир</a:t>
            </a:r>
            <a:r>
              <a:rPr lang="ru-RU" dirty="0">
                <a:highlight>
                  <a:srgbClr val="00FF00"/>
                </a:highlight>
                <a:latin typeface="Bahnschrift Condensed" panose="020B0502040204020203" pitchFamily="34" charset="0"/>
              </a:rPr>
              <a:t> в печень – вирус не вечен!</a:t>
            </a:r>
          </a:p>
          <a:p>
            <a:r>
              <a:rPr lang="ru-RU" dirty="0" err="1">
                <a:highlight>
                  <a:srgbClr val="00FF00"/>
                </a:highlight>
                <a:latin typeface="Bahnschrift Condensed" panose="020B0502040204020203" pitchFamily="34" charset="0"/>
              </a:rPr>
              <a:t>Элгравир</a:t>
            </a:r>
            <a:r>
              <a:rPr lang="ru-RU" dirty="0">
                <a:highlight>
                  <a:srgbClr val="00FF00"/>
                </a:highlight>
                <a:latin typeface="Bahnschrift Condensed" panose="020B0502040204020203" pitchFamily="34" charset="0"/>
              </a:rPr>
              <a:t> -  вирус не ожидал такой турнир!</a:t>
            </a:r>
          </a:p>
          <a:p>
            <a:endParaRPr lang="ru-RU" dirty="0">
              <a:latin typeface="Bahnschrift Condensed" panose="020B0502040204020203" pitchFamily="34" charset="0"/>
            </a:endParaRPr>
          </a:p>
          <a:p>
            <a:r>
              <a:rPr lang="ru-RU" dirty="0" err="1">
                <a:highlight>
                  <a:srgbClr val="FFFF00"/>
                </a:highlight>
                <a:latin typeface="Bahnschrift Condensed" panose="020B0502040204020203" pitchFamily="34" charset="0"/>
              </a:rPr>
              <a:t>Элгравир</a:t>
            </a:r>
            <a:r>
              <a:rPr lang="ru-RU" dirty="0">
                <a:highlight>
                  <a:srgbClr val="FFFF00"/>
                </a:highlight>
                <a:latin typeface="Bahnschrift Condensed" panose="020B0502040204020203" pitchFamily="34" charset="0"/>
              </a:rPr>
              <a:t> – гепатит победит!</a:t>
            </a:r>
          </a:p>
          <a:p>
            <a:r>
              <a:rPr lang="ru-RU" dirty="0" err="1">
                <a:highlight>
                  <a:srgbClr val="FFFF00"/>
                </a:highlight>
                <a:latin typeface="Bahnschrift Condensed" panose="020B0502040204020203" pitchFamily="34" charset="0"/>
              </a:rPr>
              <a:t>Сатерекс</a:t>
            </a:r>
            <a:r>
              <a:rPr lang="ru-RU" dirty="0">
                <a:highlight>
                  <a:srgbClr val="FFFF00"/>
                </a:highlight>
                <a:latin typeface="Bahnschrift Condensed" panose="020B0502040204020203" pitchFamily="34" charset="0"/>
              </a:rPr>
              <a:t> – сахар побьём!</a:t>
            </a:r>
          </a:p>
        </p:txBody>
      </p:sp>
      <p:pic>
        <p:nvPicPr>
          <p:cNvPr id="4" name="sportbedrijf-sportbedrijf-rotterdam">
            <a:hlinkClick r:id="" action="ppaction://media"/>
            <a:extLst>
              <a:ext uri="{FF2B5EF4-FFF2-40B4-BE49-F238E27FC236}">
                <a16:creationId xmlns:a16="http://schemas.microsoft.com/office/drawing/2014/main" id="{70747342-62C9-B73A-DC56-F0EE6E9CFDCA}"/>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6598762" y="990599"/>
            <a:ext cx="4882299" cy="4882299"/>
          </a:xfrm>
          <a:prstGeom prst="rect">
            <a:avLst/>
          </a:prstGeom>
        </p:spPr>
      </p:pic>
      <p:sp>
        <p:nvSpPr>
          <p:cNvPr id="5" name="TextBox 4">
            <a:extLst>
              <a:ext uri="{FF2B5EF4-FFF2-40B4-BE49-F238E27FC236}">
                <a16:creationId xmlns:a16="http://schemas.microsoft.com/office/drawing/2014/main" id="{C1A98A35-26AC-7D82-D961-4DEC12AD95F4}"/>
              </a:ext>
            </a:extLst>
          </p:cNvPr>
          <p:cNvSpPr txBox="1"/>
          <p:nvPr/>
        </p:nvSpPr>
        <p:spPr>
          <a:xfrm>
            <a:off x="838200" y="6121370"/>
            <a:ext cx="7250703" cy="400110"/>
          </a:xfrm>
          <a:prstGeom prst="rect">
            <a:avLst/>
          </a:prstGeom>
          <a:noFill/>
        </p:spPr>
        <p:txBody>
          <a:bodyPr wrap="none" rtlCol="0">
            <a:spAutoFit/>
          </a:bodyPr>
          <a:lstStyle/>
          <a:p>
            <a:r>
              <a:rPr lang="ru-RU" sz="2000" dirty="0">
                <a:latin typeface="Bahnschrift Condensed" panose="020B0502040204020203" pitchFamily="34" charset="0"/>
              </a:rPr>
              <a:t>*Такой подход может осесть в памяти врача или аптекаря с первого произношения!</a:t>
            </a:r>
          </a:p>
        </p:txBody>
      </p:sp>
    </p:spTree>
    <p:extLst>
      <p:ext uri="{BB962C8B-B14F-4D97-AF65-F5344CB8AC3E}">
        <p14:creationId xmlns:p14="http://schemas.microsoft.com/office/powerpoint/2010/main" val="2515276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04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E123BCA-C442-491A-A6BF-75A9CED5AB02}"/>
              </a:ext>
            </a:extLst>
          </p:cNvPr>
          <p:cNvSpPr>
            <a:spLocks noGrp="1"/>
          </p:cNvSpPr>
          <p:nvPr>
            <p:ph type="title"/>
          </p:nvPr>
        </p:nvSpPr>
        <p:spPr/>
        <p:txBody>
          <a:bodyPr/>
          <a:lstStyle/>
          <a:p>
            <a:r>
              <a:rPr lang="ru-RU" dirty="0">
                <a:latin typeface="Bahnschrift Light Condensed" panose="020B0502040204020203" pitchFamily="34" charset="0"/>
              </a:rPr>
              <a:t>Работа над ошибками:</a:t>
            </a:r>
          </a:p>
        </p:txBody>
      </p:sp>
      <p:sp>
        <p:nvSpPr>
          <p:cNvPr id="3" name="Объект 2">
            <a:extLst>
              <a:ext uri="{FF2B5EF4-FFF2-40B4-BE49-F238E27FC236}">
                <a16:creationId xmlns:a16="http://schemas.microsoft.com/office/drawing/2014/main" id="{0A49DFB7-F394-5D73-869C-19E72F5F2508}"/>
              </a:ext>
            </a:extLst>
          </p:cNvPr>
          <p:cNvSpPr>
            <a:spLocks noGrp="1"/>
          </p:cNvSpPr>
          <p:nvPr>
            <p:ph idx="1"/>
          </p:nvPr>
        </p:nvSpPr>
        <p:spPr/>
        <p:txBody>
          <a:bodyPr>
            <a:normAutofit fontScale="92500" lnSpcReduction="10000"/>
          </a:bodyPr>
          <a:lstStyle/>
          <a:p>
            <a:r>
              <a:rPr lang="ru-RU" dirty="0">
                <a:latin typeface="Bahnschrift Light Condensed" panose="020B0502040204020203" pitchFamily="34" charset="0"/>
              </a:rPr>
              <a:t>В предыдущем слайде, мы кратко поняли, какие ключевые сообщения могут нам помочь, но в данных примерах напрочь отсутствует понятие решения проблемы для врача, нет точечного обращения к ментальной карте враче, данные девизы/лозунги скорее послужат объяснением простым людям, но не врачам. Поэтому необходимость в создании ключевых сообщений, решающий медицинскую проблему, а так же быть эмоциональным и запоминающимся является для нас первоочередной задачей.</a:t>
            </a:r>
          </a:p>
          <a:p>
            <a:r>
              <a:rPr lang="ru-RU" dirty="0">
                <a:latin typeface="Bahnschrift Light Condensed" panose="020B0502040204020203" pitchFamily="34" charset="0"/>
              </a:rPr>
              <a:t>Пример: </a:t>
            </a:r>
            <a:r>
              <a:rPr lang="ru-RU" dirty="0" err="1">
                <a:latin typeface="Bahnschrift Light Condensed" panose="020B0502040204020203" pitchFamily="34" charset="0"/>
              </a:rPr>
              <a:t>Сатерекс</a:t>
            </a:r>
            <a:r>
              <a:rPr lang="ru-RU" dirty="0">
                <a:latin typeface="Bahnschrift Light Condensed" panose="020B0502040204020203" pitchFamily="34" charset="0"/>
              </a:rPr>
              <a:t> от завтрака до обеда – дешевле, безопаснее, эффективнее и удобнее в лечении сахарного диабета.</a:t>
            </a:r>
          </a:p>
          <a:p>
            <a:r>
              <a:rPr lang="ru-RU" dirty="0">
                <a:latin typeface="Bahnschrift Light Condensed" panose="020B0502040204020203" pitchFamily="34" charset="0"/>
              </a:rPr>
              <a:t>В данном примере мы даём врачу несколько понятий: 1) Дешевле, а значит доступнее большему кругу пациентов. 2) Безопаснее, а значит врач может доверять нашему препарату. 3)  Эффективнее – </a:t>
            </a:r>
            <a:r>
              <a:rPr lang="ru-RU" dirty="0" err="1">
                <a:latin typeface="Bahnschrift Light Condensed" panose="020B0502040204020203" pitchFamily="34" charset="0"/>
              </a:rPr>
              <a:t>сопостовляем</a:t>
            </a:r>
            <a:r>
              <a:rPr lang="ru-RU" dirty="0">
                <a:latin typeface="Bahnschrift Light Condensed" panose="020B0502040204020203" pitchFamily="34" charset="0"/>
              </a:rPr>
              <a:t> с конкурентами. 4) Удобнее – прием 1 раз в день, не забудет и не нужно устраивать сложные схемы приёма.</a:t>
            </a:r>
          </a:p>
          <a:p>
            <a:endParaRPr lang="ru-RU" dirty="0">
              <a:latin typeface="Bahnschrift Light Condensed" panose="020B0502040204020203" pitchFamily="34" charset="0"/>
            </a:endParaRPr>
          </a:p>
        </p:txBody>
      </p:sp>
      <p:pic>
        <p:nvPicPr>
          <p:cNvPr id="4" name="eureka-john-barrymore">
            <a:hlinkClick r:id="" action="ppaction://media"/>
            <a:extLst>
              <a:ext uri="{FF2B5EF4-FFF2-40B4-BE49-F238E27FC236}">
                <a16:creationId xmlns:a16="http://schemas.microsoft.com/office/drawing/2014/main" id="{1D4A7729-A444-2313-C969-3202AB7888AA}"/>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5437073" y="372268"/>
            <a:ext cx="1965325" cy="1311275"/>
          </a:xfrm>
          <a:prstGeom prst="rect">
            <a:avLst/>
          </a:prstGeom>
        </p:spPr>
      </p:pic>
    </p:spTree>
    <p:extLst>
      <p:ext uri="{BB962C8B-B14F-4D97-AF65-F5344CB8AC3E}">
        <p14:creationId xmlns:p14="http://schemas.microsoft.com/office/powerpoint/2010/main" val="854560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90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60AFED7-A7E2-D03B-8375-7CB20F8CA3EB}"/>
              </a:ext>
            </a:extLst>
          </p:cNvPr>
          <p:cNvSpPr>
            <a:spLocks noGrp="1"/>
          </p:cNvSpPr>
          <p:nvPr>
            <p:ph type="title"/>
          </p:nvPr>
        </p:nvSpPr>
        <p:spPr>
          <a:xfrm>
            <a:off x="838199" y="-191056"/>
            <a:ext cx="10515600" cy="1325563"/>
          </a:xfrm>
        </p:spPr>
        <p:txBody>
          <a:bodyPr/>
          <a:lstStyle/>
          <a:p>
            <a:r>
              <a:rPr lang="ru-RU" dirty="0">
                <a:latin typeface="Bahnschrift Light Condensed" panose="020B0502040204020203" pitchFamily="34" charset="0"/>
              </a:rPr>
              <a:t>«ФАБ» - что это такое?</a:t>
            </a:r>
          </a:p>
        </p:txBody>
      </p:sp>
      <p:sp>
        <p:nvSpPr>
          <p:cNvPr id="3" name="Объект 2">
            <a:extLst>
              <a:ext uri="{FF2B5EF4-FFF2-40B4-BE49-F238E27FC236}">
                <a16:creationId xmlns:a16="http://schemas.microsoft.com/office/drawing/2014/main" id="{BB000E29-6743-AE29-71F1-40964AC0DEC7}"/>
              </a:ext>
            </a:extLst>
          </p:cNvPr>
          <p:cNvSpPr>
            <a:spLocks noGrp="1"/>
          </p:cNvSpPr>
          <p:nvPr>
            <p:ph idx="1"/>
          </p:nvPr>
        </p:nvSpPr>
        <p:spPr>
          <a:xfrm>
            <a:off x="376286" y="931256"/>
            <a:ext cx="5865092" cy="5658080"/>
          </a:xfrm>
        </p:spPr>
        <p:txBody>
          <a:bodyPr>
            <a:normAutofit fontScale="92500"/>
          </a:bodyPr>
          <a:lstStyle/>
          <a:p>
            <a:r>
              <a:rPr lang="ru-RU" sz="3600" dirty="0">
                <a:latin typeface="Bahnschrift Light Condensed" panose="020B0502040204020203" pitchFamily="34" charset="0"/>
              </a:rPr>
              <a:t>ФАБ (сокращение от английских слов </a:t>
            </a:r>
            <a:r>
              <a:rPr lang="ru-RU" sz="3600" dirty="0" err="1">
                <a:latin typeface="Bahnschrift Light Condensed" panose="020B0502040204020203" pitchFamily="34" charset="0"/>
              </a:rPr>
              <a:t>Feature</a:t>
            </a:r>
            <a:r>
              <a:rPr lang="ru-RU" sz="3600" dirty="0">
                <a:latin typeface="Bahnschrift Light Condensed" panose="020B0502040204020203" pitchFamily="34" charset="0"/>
              </a:rPr>
              <a:t> — </a:t>
            </a:r>
            <a:r>
              <a:rPr lang="ru-RU" sz="3600" dirty="0" err="1">
                <a:latin typeface="Bahnschrift Light Condensed" panose="020B0502040204020203" pitchFamily="34" charset="0"/>
              </a:rPr>
              <a:t>Advantage</a:t>
            </a:r>
            <a:r>
              <a:rPr lang="ru-RU" sz="3600" dirty="0">
                <a:latin typeface="Bahnschrift Light Condensed" panose="020B0502040204020203" pitchFamily="34" charset="0"/>
              </a:rPr>
              <a:t> — </a:t>
            </a:r>
            <a:r>
              <a:rPr lang="ru-RU" sz="3600" dirty="0" err="1">
                <a:latin typeface="Bahnschrift Light Condensed" panose="020B0502040204020203" pitchFamily="34" charset="0"/>
              </a:rPr>
              <a:t>Benefit</a:t>
            </a:r>
            <a:r>
              <a:rPr lang="ru-RU" sz="3600" dirty="0">
                <a:latin typeface="Bahnschrift Light Condensed" panose="020B0502040204020203" pitchFamily="34" charset="0"/>
              </a:rPr>
              <a:t>: свойство — преимущество — выгода) представляет собой технический прием для проведения презентации продвигаемого препарата, который содержит логическую связку между свойствами — преимуществами (или ключевыми сообщениями) и вытекающей из этого выгодой для клиента(врача).</a:t>
            </a:r>
          </a:p>
          <a:p>
            <a:endParaRPr lang="ru-RU" sz="3600" dirty="0">
              <a:latin typeface="Bahnschrift Light Condensed" panose="020B0502040204020203" pitchFamily="34" charset="0"/>
            </a:endParaRPr>
          </a:p>
        </p:txBody>
      </p:sp>
      <p:pic>
        <p:nvPicPr>
          <p:cNvPr id="1026" name="Picture 2">
            <a:extLst>
              <a:ext uri="{FF2B5EF4-FFF2-40B4-BE49-F238E27FC236}">
                <a16:creationId xmlns:a16="http://schemas.microsoft.com/office/drawing/2014/main" id="{FAB52BFD-9D4D-03D2-BB6E-D1A958162F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1378" y="1743958"/>
            <a:ext cx="5732467" cy="3016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0098654"/>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7459</TotalTime>
  <Words>2875</Words>
  <Application>Microsoft Office PowerPoint</Application>
  <PresentationFormat>Широкоэкранный</PresentationFormat>
  <Paragraphs>131</Paragraphs>
  <Slides>31</Slides>
  <Notes>0</Notes>
  <HiddenSlides>0</HiddenSlides>
  <MMClips>8</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31</vt:i4>
      </vt:variant>
    </vt:vector>
  </HeadingPairs>
  <TitlesOfParts>
    <vt:vector size="37" baseType="lpstr">
      <vt:lpstr>Arial</vt:lpstr>
      <vt:lpstr>Bahnschrift Condensed</vt:lpstr>
      <vt:lpstr>Bahnschrift Light Condensed</vt:lpstr>
      <vt:lpstr>Calibri</vt:lpstr>
      <vt:lpstr>Calibri Light</vt:lpstr>
      <vt:lpstr>Тема Office</vt:lpstr>
      <vt:lpstr>7емь секретов управления лояльностью клиента на высококонкурентных рынках. На примере фармацевтического рынка.</vt:lpstr>
      <vt:lpstr>Ключевое сообщение, ФАБ, выгоды, техника работы с промоционным материалом</vt:lpstr>
      <vt:lpstr>Ключевое сообщение</vt:lpstr>
      <vt:lpstr>Презентация PowerPoint</vt:lpstr>
      <vt:lpstr>Каким должно быть ключевое сообщение?</vt:lpstr>
      <vt:lpstr>Презентация PowerPoint</vt:lpstr>
      <vt:lpstr>Простые примеры:</vt:lpstr>
      <vt:lpstr>Работа над ошибками:</vt:lpstr>
      <vt:lpstr>«ФАБ» - что это такое?</vt:lpstr>
      <vt:lpstr>Как связаны ключевые сообщений и ФАБ?</vt:lpstr>
      <vt:lpstr>Презентация PowerPoint</vt:lpstr>
      <vt:lpstr>Пример:</vt:lpstr>
      <vt:lpstr>Презентация PowerPoint</vt:lpstr>
      <vt:lpstr>Презентация PowerPoint</vt:lpstr>
      <vt:lpstr>Презентация PowerPoint</vt:lpstr>
      <vt:lpstr>Презентация PowerPoint</vt:lpstr>
      <vt:lpstr>Презентация PowerPoint</vt:lpstr>
      <vt:lpstr>«Ступеньки» визита.</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7. Промоционные материалы, подготовленные для обоснования: </vt:lpstr>
      <vt:lpstr>*К.О.Т – анализ «Сатерекс»</vt:lpstr>
      <vt:lpstr>Спасибо за внимание!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PHARMASYNTEZ</dc:creator>
  <cp:lastModifiedBy>PHARMASYNTEZ</cp:lastModifiedBy>
  <cp:revision>10</cp:revision>
  <dcterms:created xsi:type="dcterms:W3CDTF">2024-11-14T10:12:32Z</dcterms:created>
  <dcterms:modified xsi:type="dcterms:W3CDTF">2024-12-25T11:09:37Z</dcterms:modified>
</cp:coreProperties>
</file>