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27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261E3-E373-4D49-8809-65DE3657230E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0265D-BBB6-412C-9C0B-0C25566F0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6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4BC67-1DE8-A76C-3739-C47A1FF8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347376-3008-853F-00F9-CB722BC8B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0759D-08A8-7BC9-06F4-5672C34A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93CB1-5178-BEA7-78C3-6E6CC6F2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35BC38-78A3-CB85-7E41-B7B1E680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60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48DD-BC40-29AD-B284-B0887F56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2F4111-97BF-8D6A-6F6B-1AB2B3A6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A18D2-B2B2-D80E-4952-63BB8C8D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11A80-38F5-EF1A-4997-386C627F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B9620-D657-0546-6FA4-CF142A69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2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F63AFE-086C-5797-CCCD-6439943E5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94718-8B24-36DE-C574-BF7ADB0B6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D76D2-662A-0BD2-2557-1F557823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D490D-C559-82F6-A5DB-92097E91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344FB-88DF-3E03-06D4-99B92061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16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95BBB-D8F9-7026-D2FA-AB5AAED4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EB23E-E9E3-EB1C-8B01-D5F4945D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C6E85-0FCA-D13A-29E5-00BECB0D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8C657A-D574-83B1-7FF6-07C139F4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7C655A-AB8D-9F2B-2843-CBB65629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88396-A17A-1AED-AF59-35FBCB5F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9FAA1F-BFDF-9D4E-31FF-173DC7B1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93D5B-7A6D-0086-288D-C45F539B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70149-E6BE-F2E7-4450-0E44096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E6E1F5-9A5B-6F6E-6371-AF41D259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8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A9112-976A-4BAA-437D-9D8B1A8E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8D966-34F6-2AB0-F0D0-A86DED17A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67DEB7-0C89-6262-BEC6-2D3A8566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83B1C1-BFF3-1605-544A-F19E03FD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31EA07-05B5-B632-E951-F6D2FFD5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24A745-5702-5DB3-EAAC-60058130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46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6F742-03EE-B8D5-DD33-60A2AC0F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D3771B-7B48-C692-30C8-4154758A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4353A7-188F-435F-63EF-99F853C4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AD9719-A143-0245-42FA-C2B0EB84B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8B8D58-5E56-ED9E-A257-26F41CF4E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9B0711-4930-C6BB-2D06-72D6F4F7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103EC9-FFBB-8DFD-15CC-814A5373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263AEE-BB00-DE36-F0F7-C813E546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80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376BC-0FBF-7C57-04C9-AE8094FF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04876D-7304-E0FA-6CD3-77C90B54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925F5-20A7-6C70-029A-CFD30CFA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1F6296-5AA6-0D29-56E0-2F17A57F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005FC3-C150-D3AA-BEC7-9F62680C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197B1D-6E1C-89DA-1EF8-EE4F854C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3EF1F7-C981-5299-C4A5-845D7056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C7AEB-602A-20F3-FD5A-38DF9354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9B042-6C87-E4A5-FEAD-6669A271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4E2E2A-EDAB-7C51-151D-B538A46B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BB7429-6223-3FAB-DDA6-6988871A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DB016F-31A5-1415-DCD1-C410EF57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601DE5-E9B6-EA17-7379-A57C8505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D5020-B068-F11B-6533-71F487BD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047E47-E2DD-5EC6-9490-F5F51E132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3839CA-ABB9-FC3F-06C4-40FF87C1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3727FA-AD87-A543-E29D-55ED2799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7EB2A-782B-9FFD-80ED-525985E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CDD73E-F8BE-48AD-56A2-33315223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54E1E-2098-3E47-7B11-BE6DC61D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190193-2330-15F5-6DB7-A92D8F6CE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96221-7472-2AA2-5566-EB21158DD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54DB-05DF-47C9-BE8B-E86EB4283F9D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1FAAE8-5E9B-1FC2-8A09-3003B0D6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18096B-D2C1-5B27-CB4D-E40B291B3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D50A-880B-4250-B0FA-DC974AD37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8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26A7A-12CA-54F7-96CC-099BC377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16" y="1967682"/>
            <a:ext cx="4516224" cy="2651452"/>
          </a:xfrm>
        </p:spPr>
        <p:txBody>
          <a:bodyPr>
            <a:normAutofit fontScale="90000"/>
          </a:bodyPr>
          <a:lstStyle/>
          <a:p>
            <a:r>
              <a:rPr lang="ru-RU" sz="153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7</a:t>
            </a:r>
            <a:r>
              <a:rPr lang="ru-RU" sz="153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емь</a:t>
            </a:r>
            <a:r>
              <a:rPr lang="ru-RU" dirty="0">
                <a:latin typeface="Bahnschrift Condensed" panose="020B0502040204020203" pitchFamily="34" charset="0"/>
              </a:rPr>
              <a:t> секретов управления лояльностью клиента на высококонкурентных рынках.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На примере фармацевтического рынка.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01298-652F-C055-1879-0EC0C2D8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9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09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E6D04-9DD1-A97F-D2FE-0B38A8AC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84"/>
            <a:ext cx="10515600" cy="974251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Другой взгляд на работу с врачом.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9722C-5191-D7FF-2481-3D87BE8B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603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В отношении компании, продвигающих препараты врачу, есть признаки модели продаж В2В (Business </a:t>
            </a:r>
            <a:r>
              <a:rPr lang="ru-RU" dirty="0" err="1">
                <a:latin typeface="Bahnschrift Light Condensed" panose="020B0502040204020203" pitchFamily="34" charset="0"/>
              </a:rPr>
              <a:t>to</a:t>
            </a:r>
            <a:r>
              <a:rPr lang="ru-RU" dirty="0">
                <a:latin typeface="Bahnschrift Light Condensed" panose="020B0502040204020203" pitchFamily="34" charset="0"/>
              </a:rPr>
              <a:t> Business). Business </a:t>
            </a:r>
            <a:r>
              <a:rPr lang="ru-RU" dirty="0" err="1">
                <a:latin typeface="Bahnschrift Light Condensed" panose="020B0502040204020203" pitchFamily="34" charset="0"/>
              </a:rPr>
              <a:t>to</a:t>
            </a:r>
            <a:r>
              <a:rPr lang="ru-RU" dirty="0">
                <a:latin typeface="Bahnschrift Light Condensed" panose="020B0502040204020203" pitchFamily="34" charset="0"/>
              </a:rPr>
              <a:t> Business в переводе с английского дословно означает «бизнес для бизнеса» — когда компании предлагают свой товар для осуществления бизнеса другими компаниями. 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Почему эта модель близка к выстраиванию отношений с врачом? Ведь врач, как правило, не покупает препараты себе и не является непосредственным пользователем продукции. Препараты — это его рабочий инструмент, с помощью которого он осуществляет свою деятельность, добивается терапевтического результата, получает признание своих профессиональных заслуг со стороны пациентов и работодателя.</a:t>
            </a:r>
          </a:p>
        </p:txBody>
      </p:sp>
      <p:pic>
        <p:nvPicPr>
          <p:cNvPr id="4" name="big-business-bbb">
            <a:hlinkClick r:id="" action="ppaction://media"/>
            <a:extLst>
              <a:ext uri="{FF2B5EF4-FFF2-40B4-BE49-F238E27FC236}">
                <a16:creationId xmlns:a16="http://schemas.microsoft.com/office/drawing/2014/main" id="{CF87540C-E2E9-33CB-014B-3AA336BA0B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22054" y="5037860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B49FF-2CF2-6913-22C9-EF625EBB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Классическая модель визита: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CF416-C393-BB70-3166-2455BEA4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06" y="1825625"/>
            <a:ext cx="4528794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Модель разделена на 3 части, до, во время и после. 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Самым важным при использовании данной модели, является подготовка к визиту заранее, узнать врача, категоризировать его и расшифровать его ментальную карту.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656106-9FEE-061C-24E7-37D770ED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5" y="1825625"/>
            <a:ext cx="56292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1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719D5-A0A5-87DF-33B0-13228A42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SMART – </a:t>
            </a:r>
            <a:r>
              <a:rPr lang="ru-RU" dirty="0">
                <a:latin typeface="Bahnschrift Light Condensed" panose="020B0502040204020203" pitchFamily="34" charset="0"/>
              </a:rPr>
              <a:t>визит.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B5DD19-EC62-69A6-BFD6-1BABDAC6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05" y="1584389"/>
            <a:ext cx="8530422" cy="464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50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17F2D4-2BB2-7D22-285B-6C7AA771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446"/>
            <a:ext cx="10515600" cy="58855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Bahnschrift Light Condensed" panose="020B0502040204020203" pitchFamily="34" charset="0"/>
              </a:rPr>
              <a:t>Цель визита:</a:t>
            </a:r>
          </a:p>
          <a:p>
            <a:pPr marL="0" indent="0">
              <a:buNone/>
            </a:pPr>
            <a:r>
              <a:rPr lang="ru-RU" sz="3200" b="1" dirty="0">
                <a:highlight>
                  <a:srgbClr val="FFFF00"/>
                </a:highlight>
                <a:latin typeface="Bahnschrift Light Condensed" panose="020B0502040204020203" pitchFamily="34" charset="0"/>
              </a:rPr>
              <a:t>S</a:t>
            </a:r>
            <a:r>
              <a:rPr lang="ru-RU" sz="3200" dirty="0">
                <a:latin typeface="Bahnschrift Light Condensed" panose="020B0502040204020203" pitchFamily="34" charset="0"/>
              </a:rPr>
              <a:t>   Убедить врача назначать препарат </a:t>
            </a:r>
            <a:r>
              <a:rPr lang="ru-RU" sz="3200" dirty="0" err="1">
                <a:latin typeface="Bahnschrift Light Condensed" panose="020B0502040204020203" pitchFamily="34" charset="0"/>
              </a:rPr>
              <a:t>Сатерекс</a:t>
            </a:r>
            <a:r>
              <a:rPr lang="ru-RU" sz="3200" dirty="0">
                <a:latin typeface="Bahnschrift Light Condensed" panose="020B0502040204020203" pitchFamily="34" charset="0"/>
              </a:rPr>
              <a:t> как альтернативу текущим комбинациям </a:t>
            </a:r>
            <a:r>
              <a:rPr lang="ru-RU" sz="3200" dirty="0" err="1">
                <a:latin typeface="Bahnschrift Light Condensed" panose="020B0502040204020203" pitchFamily="34" charset="0"/>
              </a:rPr>
              <a:t>Вилдаглиптин</a:t>
            </a:r>
            <a:r>
              <a:rPr lang="ru-RU" sz="3200" dirty="0">
                <a:latin typeface="Bahnschrift Light Condensed" panose="020B0502040204020203" pitchFamily="34" charset="0"/>
              </a:rPr>
              <a:t> + </a:t>
            </a:r>
            <a:r>
              <a:rPr lang="ru-RU" sz="3200" dirty="0" err="1">
                <a:latin typeface="Bahnschrift Light Condensed" panose="020B0502040204020203" pitchFamily="34" charset="0"/>
              </a:rPr>
              <a:t>Метформин</a:t>
            </a:r>
            <a:r>
              <a:rPr lang="ru-RU" sz="3200" dirty="0">
                <a:latin typeface="Bahnschrift Light Condensed" panose="020B0502040204020203" pitchFamily="34" charset="0"/>
              </a:rPr>
              <a:t> и </a:t>
            </a:r>
            <a:r>
              <a:rPr lang="ru-RU" sz="3200" dirty="0" err="1">
                <a:latin typeface="Bahnschrift Light Condensed" panose="020B0502040204020203" pitchFamily="34" charset="0"/>
              </a:rPr>
              <a:t>Ситаглиптин</a:t>
            </a:r>
            <a:r>
              <a:rPr lang="ru-RU" sz="3200" dirty="0">
                <a:latin typeface="Bahnschrift Light Condensed" panose="020B0502040204020203" pitchFamily="34" charset="0"/>
              </a:rPr>
              <a:t> + </a:t>
            </a:r>
            <a:r>
              <a:rPr lang="ru-RU" sz="3200" dirty="0" err="1">
                <a:latin typeface="Bahnschrift Light Condensed" panose="020B0502040204020203" pitchFamily="34" charset="0"/>
              </a:rPr>
              <a:t>Метформин</a:t>
            </a:r>
            <a:r>
              <a:rPr lang="ru-RU" sz="3200" dirty="0">
                <a:latin typeface="Bahnschrift Light Condensed" panose="020B0502040204020203" pitchFamily="34" charset="0"/>
              </a:rPr>
              <a:t> для пациентов с сахарным диабетом 2 типа.</a:t>
            </a:r>
            <a:br>
              <a:rPr lang="ru-RU" sz="3200" dirty="0">
                <a:latin typeface="Bahnschrift Light Condensed" panose="020B0502040204020203" pitchFamily="34" charset="0"/>
              </a:rPr>
            </a:br>
            <a:r>
              <a:rPr lang="ru-RU" sz="3200" b="1" dirty="0">
                <a:highlight>
                  <a:srgbClr val="FFFF00"/>
                </a:highlight>
                <a:latin typeface="Bahnschrift Light Condensed" panose="020B0502040204020203" pitchFamily="34" charset="0"/>
              </a:rPr>
              <a:t>M</a:t>
            </a:r>
            <a:r>
              <a:rPr lang="ru-RU" sz="3200" dirty="0">
                <a:latin typeface="Bahnschrift Light Condensed" panose="020B0502040204020203" pitchFamily="34" charset="0"/>
              </a:rPr>
              <a:t>   Добиться назначения </a:t>
            </a:r>
            <a:r>
              <a:rPr lang="ru-RU" sz="3200" dirty="0" err="1">
                <a:latin typeface="Bahnschrift Light Condensed" panose="020B0502040204020203" pitchFamily="34" charset="0"/>
              </a:rPr>
              <a:t>Сатерекса</a:t>
            </a:r>
            <a:r>
              <a:rPr lang="ru-RU" sz="3200" dirty="0">
                <a:latin typeface="Bahnschrift Light Condensed" panose="020B0502040204020203" pitchFamily="34" charset="0"/>
              </a:rPr>
              <a:t> 10 пациентам с сахарным диабетом 2 типа в течение 1 месяца.</a:t>
            </a:r>
            <a:br>
              <a:rPr lang="ru-RU" sz="3200" dirty="0">
                <a:latin typeface="Bahnschrift Light Condensed" panose="020B0502040204020203" pitchFamily="34" charset="0"/>
              </a:rPr>
            </a:br>
            <a:r>
              <a:rPr lang="ru-RU" sz="3200" b="1" dirty="0">
                <a:highlight>
                  <a:srgbClr val="FFFF00"/>
                </a:highlight>
                <a:latin typeface="Bahnschrift Light Condensed" panose="020B0502040204020203" pitchFamily="34" charset="0"/>
              </a:rPr>
              <a:t>A</a:t>
            </a:r>
            <a:r>
              <a:rPr lang="ru-RU" sz="3200" dirty="0">
                <a:latin typeface="Bahnschrift Light Condensed" panose="020B0502040204020203" pitchFamily="34" charset="0"/>
              </a:rPr>
              <a:t>   Продемонстрировать преимущества </a:t>
            </a:r>
            <a:r>
              <a:rPr lang="ru-RU" sz="3200" dirty="0" err="1">
                <a:latin typeface="Bahnschrift Light Condensed" panose="020B0502040204020203" pitchFamily="34" charset="0"/>
              </a:rPr>
              <a:t>Сатерекса</a:t>
            </a:r>
            <a:r>
              <a:rPr lang="ru-RU" sz="3200" dirty="0">
                <a:latin typeface="Bahnschrift Light Condensed" panose="020B0502040204020203" pitchFamily="34" charset="0"/>
              </a:rPr>
              <a:t> перед конкурентами, основываясь на научных данных и потребностях врача.</a:t>
            </a:r>
            <a:br>
              <a:rPr lang="ru-RU" sz="3200" dirty="0">
                <a:latin typeface="Bahnschrift Light Condensed" panose="020B0502040204020203" pitchFamily="34" charset="0"/>
              </a:rPr>
            </a:br>
            <a:r>
              <a:rPr lang="ru-RU" sz="3200" b="1" dirty="0">
                <a:highlight>
                  <a:srgbClr val="FFFF00"/>
                </a:highlight>
                <a:latin typeface="Bahnschrift Light Condensed" panose="020B0502040204020203" pitchFamily="34" charset="0"/>
              </a:rPr>
              <a:t>R</a:t>
            </a:r>
            <a:r>
              <a:rPr lang="ru-RU" sz="3200" dirty="0">
                <a:latin typeface="Bahnschrift Light Condensed" panose="020B0502040204020203" pitchFamily="34" charset="0"/>
              </a:rPr>
              <a:t>   </a:t>
            </a:r>
            <a:r>
              <a:rPr lang="ru-RU" sz="3200" dirty="0" err="1">
                <a:latin typeface="Bahnschrift Light Condensed" panose="020B0502040204020203" pitchFamily="34" charset="0"/>
              </a:rPr>
              <a:t>Сатерекс</a:t>
            </a:r>
            <a:r>
              <a:rPr lang="ru-RU" sz="3200" dirty="0">
                <a:latin typeface="Bahnschrift Light Condensed" panose="020B0502040204020203" pitchFamily="34" charset="0"/>
              </a:rPr>
              <a:t> имеет потенциал для повышения приверженности пациентов и улучшения контроля гликемии.</a:t>
            </a:r>
            <a:br>
              <a:rPr lang="ru-RU" sz="3200" dirty="0">
                <a:latin typeface="Bahnschrift Light Condensed" panose="020B0502040204020203" pitchFamily="34" charset="0"/>
              </a:rPr>
            </a:br>
            <a:r>
              <a:rPr lang="ru-RU" sz="3200" b="1" dirty="0">
                <a:highlight>
                  <a:srgbClr val="FFFF00"/>
                </a:highlight>
                <a:latin typeface="Bahnschrift Light Condensed" panose="020B0502040204020203" pitchFamily="34" charset="0"/>
              </a:rPr>
              <a:t>T</a:t>
            </a:r>
            <a:r>
              <a:rPr lang="ru-RU" sz="3200" dirty="0">
                <a:latin typeface="Bahnschrift Light Condensed" panose="020B0502040204020203" pitchFamily="34" charset="0"/>
              </a:rPr>
              <a:t>   Результат должен быть достигнут в течение 30 дней после визита.</a:t>
            </a:r>
          </a:p>
          <a:p>
            <a:endParaRPr lang="ru-RU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2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5096-743B-20E9-AC54-9A583BC6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238026"/>
            <a:ext cx="10901313" cy="6049651"/>
          </a:xfrm>
        </p:spPr>
        <p:txBody>
          <a:bodyPr>
            <a:normAutofit fontScale="92500" lnSpcReduction="10000"/>
          </a:bodyPr>
          <a:lstStyle/>
          <a:p>
            <a:r>
              <a:rPr lang="ru-RU" sz="3200" b="1" dirty="0">
                <a:latin typeface="Bahnschrift Light Condensed" panose="020B0502040204020203" pitchFamily="34" charset="0"/>
              </a:rPr>
              <a:t>Этапы визита </a:t>
            </a:r>
            <a:r>
              <a:rPr lang="en-US" sz="3200" b="1" dirty="0">
                <a:latin typeface="Bahnschrift Light Condensed" panose="020B0502040204020203" pitchFamily="34" charset="0"/>
              </a:rPr>
              <a:t>SMART</a:t>
            </a:r>
            <a:r>
              <a:rPr lang="ru-RU" sz="3200" b="1" dirty="0">
                <a:latin typeface="Bahnschrift Light Condensed" panose="020B0502040204020203" pitchFamily="34" charset="0"/>
              </a:rPr>
              <a:t>:</a:t>
            </a:r>
          </a:p>
          <a:p>
            <a:r>
              <a:rPr lang="ru-RU" sz="3200" b="1" dirty="0">
                <a:latin typeface="Bahnschrift Light Condensed" panose="020B0502040204020203" pitchFamily="34" charset="0"/>
              </a:rPr>
              <a:t>1. Подготовка: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 Light Condensed" panose="020B0502040204020203" pitchFamily="34" charset="0"/>
              </a:rPr>
              <a:t>Изучите профиль врача (предпочтения, опыт, уровень лояльности).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 Light Condensed" panose="020B0502040204020203" pitchFamily="34" charset="0"/>
              </a:rPr>
              <a:t>Подготовьте материалы (исследования, буклеты,</a:t>
            </a:r>
            <a:r>
              <a:rPr lang="en-US" sz="3200" dirty="0">
                <a:latin typeface="Bahnschrift Light Condensed" panose="020B0502040204020203" pitchFamily="34" charset="0"/>
              </a:rPr>
              <a:t> </a:t>
            </a:r>
            <a:r>
              <a:rPr lang="ru-RU" sz="3200" dirty="0">
                <a:latin typeface="Bahnschrift Light Condensed" panose="020B0502040204020203" pitchFamily="34" charset="0"/>
              </a:rPr>
              <a:t>блокноты/ручки).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 Light Condensed" panose="020B0502040204020203" pitchFamily="34" charset="0"/>
              </a:rPr>
              <a:t>Продумайте ответы на возможные вопросы о препарате.</a:t>
            </a:r>
          </a:p>
          <a:p>
            <a:r>
              <a:rPr lang="ru-RU" sz="3200" b="1" dirty="0">
                <a:latin typeface="Bahnschrift Light Condensed" panose="020B0502040204020203" pitchFamily="34" charset="0"/>
              </a:rPr>
              <a:t>2. Введение (2 минуты):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 Light Condensed" panose="020B0502040204020203" pitchFamily="34" charset="0"/>
              </a:rPr>
              <a:t>Поприветствуйте врача, уточните, есть ли у него 5 минут.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 Light Condensed" panose="020B0502040204020203" pitchFamily="34" charset="0"/>
              </a:rPr>
              <a:t>Напомните о целях вашего визита и почему он может быть полезен для его практики.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i="1" dirty="0">
                <a:latin typeface="Bahnschrift Light Condensed" panose="020B0502040204020203" pitchFamily="34" charset="0"/>
              </a:rPr>
              <a:t>Пример:</a:t>
            </a:r>
            <a:br>
              <a:rPr lang="ru-RU" sz="3000" dirty="0">
                <a:latin typeface="Bahnschrift Light Condensed" panose="020B0502040204020203" pitchFamily="34" charset="0"/>
              </a:rPr>
            </a:br>
            <a:r>
              <a:rPr lang="ru-RU" sz="3000" dirty="0">
                <a:latin typeface="Bahnschrift Light Condensed" panose="020B0502040204020203" pitchFamily="34" charset="0"/>
              </a:rPr>
              <a:t>"Доктор, я хотел бы поделиться информацией о новом препарате для лечения сахарного диабета 2 типа — </a:t>
            </a:r>
            <a:r>
              <a:rPr lang="ru-RU" sz="3000" dirty="0" err="1">
                <a:latin typeface="Bahnschrift Light Condensed" panose="020B0502040204020203" pitchFamily="34" charset="0"/>
              </a:rPr>
              <a:t>Сатерексе</a:t>
            </a:r>
            <a:r>
              <a:rPr lang="ru-RU" sz="3000" dirty="0">
                <a:latin typeface="Bahnschrift Light Condensed" panose="020B0502040204020203" pitchFamily="34" charset="0"/>
              </a:rPr>
              <a:t>. Он может стать отличной альтернативой вашим текущим назначениям для определенной группы пациентов."</a:t>
            </a:r>
            <a:endParaRPr lang="ru-RU" sz="4300" dirty="0">
              <a:latin typeface="Bahnschrift Light Condensed" panose="020B0502040204020203" pitchFamily="34" charset="0"/>
            </a:endParaRPr>
          </a:p>
          <a:p>
            <a:endParaRPr lang="ru-RU" sz="4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5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ЯНУВИЯ в Ташкенте, описание, применение">
            <a:extLst>
              <a:ext uri="{FF2B5EF4-FFF2-40B4-BE49-F238E27FC236}">
                <a16:creationId xmlns:a16="http://schemas.microsoft.com/office/drawing/2014/main" id="{BFDF1FAA-133C-93FE-623F-1A9DD04DE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47" y="938758"/>
            <a:ext cx="2805848" cy="28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7BE73D8-F441-362A-2821-C21FB0FA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53" y="347981"/>
            <a:ext cx="10515600" cy="5913012"/>
          </a:xfrm>
        </p:spPr>
        <p:txBody>
          <a:bodyPr/>
          <a:lstStyle/>
          <a:p>
            <a:r>
              <a:rPr lang="ru-RU" b="1" dirty="0">
                <a:latin typeface="Bahnschrift Light Condensed" panose="020B0502040204020203" pitchFamily="34" charset="0"/>
              </a:rPr>
              <a:t>3. Презентация (5 минут):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Сравните </a:t>
            </a:r>
            <a:r>
              <a:rPr lang="ru-RU" dirty="0" err="1">
                <a:latin typeface="Bahnschrift Light Condensed" panose="020B0502040204020203" pitchFamily="34" charset="0"/>
              </a:rPr>
              <a:t>Сатерекс</a:t>
            </a:r>
            <a:r>
              <a:rPr lang="ru-RU" dirty="0">
                <a:latin typeface="Bahnschrift Light Condensed" panose="020B0502040204020203" pitchFamily="34" charset="0"/>
              </a:rPr>
              <a:t> с </a:t>
            </a:r>
            <a:r>
              <a:rPr lang="ru-RU" dirty="0" err="1">
                <a:latin typeface="Bahnschrift Light Condensed" panose="020B0502040204020203" pitchFamily="34" charset="0"/>
              </a:rPr>
              <a:t>Вилдаглиптином</a:t>
            </a:r>
            <a:r>
              <a:rPr lang="ru-RU" dirty="0">
                <a:latin typeface="Bahnschrift Light Condensed" panose="020B0502040204020203" pitchFamily="34" charset="0"/>
              </a:rPr>
              <a:t> и </a:t>
            </a:r>
            <a:r>
              <a:rPr lang="ru-RU" dirty="0" err="1">
                <a:latin typeface="Bahnschrift Light Condensed" panose="020B0502040204020203" pitchFamily="34" charset="0"/>
              </a:rPr>
              <a:t>Ситаглиптином</a:t>
            </a:r>
            <a:r>
              <a:rPr lang="ru-RU" dirty="0">
                <a:latin typeface="Bahnschrift Light Condensed" panose="020B0502040204020203" pitchFamily="34" charset="0"/>
              </a:rPr>
              <a:t> по ключевым параметрам: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 Condensed" panose="020B0502040204020203" pitchFamily="34" charset="0"/>
              </a:rPr>
              <a:t>Эффективность:</a:t>
            </a:r>
            <a:r>
              <a:rPr lang="ru-RU" dirty="0">
                <a:latin typeface="Bahnschrift Light Condensed" panose="020B0502040204020203" pitchFamily="34" charset="0"/>
              </a:rPr>
              <a:t> Упомяните результаты клинических исследований.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 Condensed" panose="020B0502040204020203" pitchFamily="34" charset="0"/>
              </a:rPr>
              <a:t>Безопасность:</a:t>
            </a:r>
            <a:r>
              <a:rPr lang="ru-RU" dirty="0">
                <a:latin typeface="Bahnschrift Light Condensed" panose="020B0502040204020203" pitchFamily="34" charset="0"/>
              </a:rPr>
              <a:t> Минимум побочных эффектов.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 Condensed" panose="020B0502040204020203" pitchFamily="34" charset="0"/>
              </a:rPr>
              <a:t>Цена:</a:t>
            </a:r>
            <a:r>
              <a:rPr lang="ru-RU" dirty="0">
                <a:latin typeface="Bahnschrift Light Condensed" panose="020B0502040204020203" pitchFamily="34" charset="0"/>
              </a:rPr>
              <a:t> Привлекательная стоимость для пациентов.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 Condensed" panose="020B0502040204020203" pitchFamily="34" charset="0"/>
              </a:rPr>
              <a:t>Удобство:</a:t>
            </a:r>
            <a:r>
              <a:rPr lang="ru-RU" dirty="0">
                <a:latin typeface="Bahnschrift Light Condensed" panose="020B0502040204020203" pitchFamily="34" charset="0"/>
              </a:rPr>
              <a:t> Простота приема.</a:t>
            </a:r>
          </a:p>
          <a:p>
            <a:endParaRPr lang="ru-RU" i="1" dirty="0">
              <a:latin typeface="Bahnschrift Light Condensed" panose="020B0502040204020203" pitchFamily="34" charset="0"/>
            </a:endParaRPr>
          </a:p>
          <a:p>
            <a:endParaRPr lang="ru-RU" i="1" dirty="0">
              <a:latin typeface="Bahnschrift Light Condensed" panose="020B0502040204020203" pitchFamily="34" charset="0"/>
            </a:endParaRPr>
          </a:p>
          <a:p>
            <a:r>
              <a:rPr lang="ru-RU" i="1" dirty="0">
                <a:latin typeface="Bahnschrift Light Condensed" panose="020B0502040204020203" pitchFamily="34" charset="0"/>
              </a:rPr>
              <a:t>Пример: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"</a:t>
            </a:r>
            <a:r>
              <a:rPr lang="ru-RU" dirty="0" err="1">
                <a:latin typeface="Bahnschrift Light Condensed" panose="020B0502040204020203" pitchFamily="34" charset="0"/>
              </a:rPr>
              <a:t>Сатерекс</a:t>
            </a:r>
            <a:r>
              <a:rPr lang="ru-RU" dirty="0">
                <a:latin typeface="Bahnschrift Light Condensed" panose="020B0502040204020203" pitchFamily="34" charset="0"/>
              </a:rPr>
              <a:t>, основанный на действующем веществе </a:t>
            </a:r>
            <a:r>
              <a:rPr lang="ru-RU" dirty="0" err="1">
                <a:latin typeface="Bahnschrift Light Condensed" panose="020B0502040204020203" pitchFamily="34" charset="0"/>
              </a:rPr>
              <a:t>Гозоглиптин</a:t>
            </a:r>
            <a:r>
              <a:rPr lang="ru-RU" dirty="0">
                <a:latin typeface="Bahnschrift Light Condensed" panose="020B0502040204020203" pitchFamily="34" charset="0"/>
              </a:rPr>
              <a:t>, обладает сопоставимой эффективностью с </a:t>
            </a:r>
            <a:r>
              <a:rPr lang="ru-RU" dirty="0" err="1">
                <a:latin typeface="Bahnschrift Light Condensed" panose="020B0502040204020203" pitchFamily="34" charset="0"/>
              </a:rPr>
              <a:t>Вилдаглиптином</a:t>
            </a:r>
            <a:r>
              <a:rPr lang="ru-RU" dirty="0">
                <a:latin typeface="Bahnschrift Light Condensed" panose="020B0502040204020203" pitchFamily="34" charset="0"/>
              </a:rPr>
              <a:t> и </a:t>
            </a:r>
            <a:r>
              <a:rPr lang="ru-RU" dirty="0" err="1">
                <a:latin typeface="Bahnschrift Light Condensed" panose="020B0502040204020203" pitchFamily="34" charset="0"/>
              </a:rPr>
              <a:t>Ситаглиптином</a:t>
            </a:r>
            <a:r>
              <a:rPr lang="ru-RU" dirty="0">
                <a:latin typeface="Bahnschrift Light Condensed" panose="020B0502040204020203" pitchFamily="34" charset="0"/>
              </a:rPr>
              <a:t>, но при этом более доступен по цене, что может улучшить приверженность ваших пациентов к лечению."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8196" name="Picture 4" descr="Вилдаглиптин-СЗ таблетки 50 мг 30 шт - купить, цена и отзывы, Вилдаглиптин-СЗ  таблетки 50 мг 30 шт инструкция по применению, дешевые аналоги, описание,  заказать в Москве с доставкой на дом">
            <a:extLst>
              <a:ext uri="{FF2B5EF4-FFF2-40B4-BE49-F238E27FC236}">
                <a16:creationId xmlns:a16="http://schemas.microsoft.com/office/drawing/2014/main" id="{F9BED40E-1E1C-4127-C544-247224F3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15" y="2201411"/>
            <a:ext cx="2958193" cy="29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7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0B84-A0A4-6D75-D09D-63AC2A60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3" y="344129"/>
            <a:ext cx="10557387" cy="5832834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>
                <a:latin typeface="Bahnschrift Light Condensed" panose="020B0502040204020203" pitchFamily="34" charset="0"/>
              </a:rPr>
              <a:t>4. Анализ потребностей врача (3 минуты):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Задайте вопросы, чтобы понять предпочтения врача: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"Какие основные трудности вы сталкиваетесь при лечении пациентов с диабетом 2 типа?"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"Как часто пациенты жалуются на стоимость препаратов?"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"Что наиболее важно для вас при выборе препаратов этой группы?"</a:t>
            </a:r>
          </a:p>
          <a:p>
            <a:r>
              <a:rPr lang="ru-RU" b="1" dirty="0">
                <a:latin typeface="Bahnschrift Light Condensed" panose="020B0502040204020203" pitchFamily="34" charset="0"/>
              </a:rPr>
              <a:t>5. Предложение (3 минуты):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Предложите использовать </a:t>
            </a:r>
            <a:r>
              <a:rPr lang="ru-RU" dirty="0" err="1">
                <a:latin typeface="Bahnschrift Light Condensed" panose="020B0502040204020203" pitchFamily="34" charset="0"/>
              </a:rPr>
              <a:t>Сатерекс</a:t>
            </a:r>
            <a:r>
              <a:rPr lang="ru-RU" dirty="0">
                <a:latin typeface="Bahnschrift Light Condensed" panose="020B0502040204020203" pitchFamily="34" charset="0"/>
              </a:rPr>
              <a:t> для 10 пациентов в ближайший месяц, подчеркнув выгоды: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"Доктор, предлагаю попробовать назначить </a:t>
            </a:r>
            <a:r>
              <a:rPr lang="ru-RU" dirty="0" err="1">
                <a:latin typeface="Bahnschrift Light Condensed" panose="020B0502040204020203" pitchFamily="34" charset="0"/>
              </a:rPr>
              <a:t>Сатерекс</a:t>
            </a:r>
            <a:r>
              <a:rPr lang="ru-RU" dirty="0">
                <a:latin typeface="Bahnschrift Light Condensed" panose="020B0502040204020203" pitchFamily="34" charset="0"/>
              </a:rPr>
              <a:t> 10 вашим пациентам в течение месяца, чтобы оценить его эффективность и удобство в реальной практике</a:t>
            </a:r>
            <a:r>
              <a:rPr lang="en-US" dirty="0">
                <a:latin typeface="Bahnschrift Light Condensed" panose="020B0502040204020203" pitchFamily="34" charset="0"/>
              </a:rPr>
              <a:t>?</a:t>
            </a:r>
            <a:r>
              <a:rPr lang="ru-RU" dirty="0">
                <a:latin typeface="Bahnschrift Light Condensed" panose="020B0502040204020203" pitchFamily="34" charset="0"/>
              </a:rPr>
              <a:t>."</a:t>
            </a:r>
          </a:p>
          <a:p>
            <a:r>
              <a:rPr lang="ru-RU" b="1" dirty="0">
                <a:latin typeface="Bahnschrift Light Condensed" panose="020B0502040204020203" pitchFamily="34" charset="0"/>
              </a:rPr>
              <a:t>6. Завершение (2 минуты):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Подведите итоги визита.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Договоритесь о следующей встрече для обсуждения результатов.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Bahnschrift Light Condensed" panose="020B0502040204020203" pitchFamily="34" charset="0"/>
              </a:rPr>
              <a:t>Оставьте материалы и контактные данные.</a:t>
            </a:r>
          </a:p>
          <a:p>
            <a:r>
              <a:rPr lang="ru-RU" i="1" dirty="0">
                <a:latin typeface="Bahnschrift Light Condensed" panose="020B0502040204020203" pitchFamily="34" charset="0"/>
              </a:rPr>
              <a:t>Пример: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"Доктор, благодарю за время. Давайте встретимся через месяц, чтобы обсудить ваши впечатления о препарате."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5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851FD-E777-B627-9C2C-21C6C5AC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 </a:t>
            </a:r>
            <a:r>
              <a:rPr lang="ru-RU" dirty="0"/>
              <a:t>технология в </a:t>
            </a:r>
            <a:r>
              <a:rPr lang="en-US" dirty="0"/>
              <a:t>SMART </a:t>
            </a:r>
            <a:r>
              <a:rPr lang="ru-RU" dirty="0"/>
              <a:t>визите.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ADB03-2416-C912-3011-D6E9D1F7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224" y="1825625"/>
            <a:ext cx="4623062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К цели должен предшествовать качественный анализ статуса врача. Проводите подготовку по определенному алгоритму, чтобы сформировать полезную привычку и использовать весь ресурс подготовки. 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Этот инструмент называется SOS технология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AC38077-4113-762E-1FB9-C7007933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6" y="1825625"/>
            <a:ext cx="6881642" cy="37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5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50EC8-D510-E747-3603-BCD85C72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Этап подготовки: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05A2C-9A9B-B4AA-8F01-47E10105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1486260"/>
            <a:ext cx="624133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На этапе подготовки критически важно подумать о месте врача на лестнице лояльности и обо всех пяти элементах усиления позиционирования: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  <a:p>
            <a:r>
              <a:rPr lang="ru-RU" dirty="0">
                <a:latin typeface="Bahnschrift Light Condensed" panose="020B0502040204020203" pitchFamily="34" charset="0"/>
              </a:rPr>
              <a:t>1. препарат-донор;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2. медицинская проблема;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3. фокусная группа пациентов — «портрет пациента»;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4. преимущества своего продукта;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5. выгоды от применения продукта не только для пациента, но и для врача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B64FF79-8E45-9ABC-EB83-19F948C6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5" y="1414413"/>
            <a:ext cx="56292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63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0ACCE2-225B-D174-470F-1343D94F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64" y="295523"/>
            <a:ext cx="10770936" cy="5030622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В среднем визит по одному препарату должен быть около 7—8 минут, чтобы качественно проработать все этапы.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92B7FA4-8C53-3146-B181-10756FDD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5326145"/>
            <a:ext cx="5629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7935C48-0B4B-209E-7858-FB8B04F6C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27" y="1178351"/>
            <a:ext cx="7631345" cy="401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2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5420C-D64C-516C-D8F9-C00F5D47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88" y="2475279"/>
            <a:ext cx="4832420" cy="4247068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ahnschrift Condensed" panose="020B0502040204020203" pitchFamily="34" charset="0"/>
              </a:rPr>
              <a:t>Сфокусированный визит, </a:t>
            </a:r>
            <a:r>
              <a:rPr lang="en-US" sz="4800" dirty="0">
                <a:latin typeface="Bahnschrift Condensed" panose="020B0502040204020203" pitchFamily="34" charset="0"/>
              </a:rPr>
              <a:t>SMART – </a:t>
            </a:r>
            <a:r>
              <a:rPr lang="ru-RU" sz="4800" dirty="0">
                <a:latin typeface="Bahnschrift Condensed" panose="020B0502040204020203" pitchFamily="34" charset="0"/>
              </a:rPr>
              <a:t>визит, модели визитов,  элементы усиления позиционирования (ЭУП)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C9D01-8866-592C-1F49-6D533852547B}"/>
              </a:ext>
            </a:extLst>
          </p:cNvPr>
          <p:cNvSpPr txBox="1"/>
          <p:nvPr/>
        </p:nvSpPr>
        <p:spPr>
          <a:xfrm>
            <a:off x="602900" y="1215851"/>
            <a:ext cx="3979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Condensed" panose="020B0502040204020203" pitchFamily="34" charset="0"/>
              </a:rPr>
              <a:t>5 презентация из общего курса</a:t>
            </a:r>
          </a:p>
          <a:p>
            <a:pPr algn="r"/>
            <a:r>
              <a:rPr lang="ru-RU" sz="2800" dirty="0">
                <a:latin typeface="Bahnschrift Condensed" panose="020B0502040204020203" pitchFamily="34" charset="0"/>
              </a:rPr>
              <a:t>Завершающий.</a:t>
            </a:r>
          </a:p>
        </p:txBody>
      </p:sp>
      <p:pic>
        <p:nvPicPr>
          <p:cNvPr id="3" name="Picture 2" descr="сфокусированный медицинский представитель, мультяшный герой, белый фон, без лишних предметов">
            <a:extLst>
              <a:ext uri="{FF2B5EF4-FFF2-40B4-BE49-F238E27FC236}">
                <a16:creationId xmlns:a16="http://schemas.microsoft.com/office/drawing/2014/main" id="{D0AB87EB-5FE5-8BC4-6FB6-FF08971FC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6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BF53FA-3E24-1817-BFD2-2BFD2A80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689"/>
            <a:ext cx="10515600" cy="5310466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Начинается визит с подготовки, целеполагания и планирования визита. Минимальное время на это — 7—10 минут, и это для опытного представителя!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На этап открытия тратится 1—2 минуты. Время на визите сильно зависит от типа клиента, типа личности самого представителя и истории отношений с клиентом.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Наибольшие сложности и споры вызывает этап выявления потребностей / актуализации. Представители многих компаний не любят этот этап, так как серия вопросов часто вызывает негатив и сопротивление у врачей, особенно при неумелом использовании и плохой подготовке.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Представитель старается «проскочить» этот этап как можно быстрее, задав формальные вопросы, и сразу перейти к презентации. Но как мы уже поняли, именно этот этап является наиболее важным в изменении «ментальной карты» врача.</a:t>
            </a:r>
          </a:p>
          <a:p>
            <a:pPr marL="0" indent="0">
              <a:buNone/>
            </a:pP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490C9-A9F1-E183-61AF-23256BF8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Сравнение эффективности 2 моделей визита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F8D8C28-6342-6788-196E-0F23025B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4" y="1690688"/>
            <a:ext cx="7445331" cy="438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7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9B5A3D-1597-076C-D22C-020862A7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12" y="204214"/>
            <a:ext cx="4987564" cy="636626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Во второй модели позиционирования препарата медицинский представитель в шесть раз чаще, чем в первой, упомянул нозологию, для лечения которой он рекомендовал врачу продвигаемый препарат, и в 15 раз (!) чаще — фокусную группу пациентов для применения врачом данного препарата.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  <a:p>
            <a:r>
              <a:rPr lang="ru-RU" dirty="0">
                <a:latin typeface="Bahnschrift Light Condensed" panose="020B0502040204020203" pitchFamily="34" charset="0"/>
              </a:rPr>
              <a:t>При этом продолжительность двух моделей визита практически одинаковая и отличается всего на одну минуту. Но эту минуту по степени значимости как для врача, так и для компании поистине можно назвать ЗОЛОТОЙ, так как именно она позволяет врачу понять, какие изменения он должен внести в свою терапевтическую практику / «ментальную карту», чтобы оптимизировать ее.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936A26-17C4-4F02-3EC3-2BBE8158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07" y="1538876"/>
            <a:ext cx="6031593" cy="355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6AF4C-B43C-53A3-086F-16CA50A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90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НО!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C0328-5484-F854-2074-A2B92E6B0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571"/>
            <a:ext cx="10515600" cy="5769203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«Бесконечные» повторы одних и тех же слов могут навредить медицинскому представителю, ведь врач не глупый и сам все понимает, зачем повторять одно и то же. Ведь в обычном разговоре мы не повторяем по десять раз одни и те же слова и словосочетания.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НО! Профессиональное общение отличается от повседневного именно обоснованным повтором ключевых слов и словосочетаний. При этом еще раз напомним, что индивидуальный визит как форма </a:t>
            </a:r>
            <a:r>
              <a:rPr lang="ru-RU" dirty="0" err="1">
                <a:latin typeface="Bahnschrift Light Condensed" panose="020B0502040204020203" pitchFamily="34" charset="0"/>
              </a:rPr>
              <a:t>промоционной</a:t>
            </a:r>
            <a:r>
              <a:rPr lang="ru-RU" dirty="0">
                <a:latin typeface="Bahnschrift Light Condensed" panose="020B0502040204020203" pitchFamily="34" charset="0"/>
              </a:rPr>
              <a:t> работы, по существу, является разновидностью рекламной деятельности фармкомпаний, направленной на специальную аудиторию — врачей и проводимой специально подготовленными специалистами — медицинскими представителями. 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От частоты использования в рекламе ключевых смысловых слов напрямую зависит ее результативность! Значит, частотность использования в ходе индивидуального визита ключевых элементов позиционирования препарата: фокусной группы пациентов — медицинской проблемы врача — ключевых сообщений — должна быть высокой (отличаться от привычной в несколько раз!)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5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00DC00-E304-3111-068A-EA0737FE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788" y="1310327"/>
            <a:ext cx="4887012" cy="4543720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Мы с полной уверенностью и знанием дела можем заявить, что в современных условиях в ситуации высококонкурентного рынка лекарственных препаратов только «сфокусированный визит» может быть эффективным инструментом реализации маркетинговой стратегии компании, который может привести к изменениям в лояльности / «ментальной карте» врача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3B86DD5-4BDF-18A9-BE28-F04732DB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3871"/>
            <a:ext cx="6430781" cy="309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56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96BAA-663D-AD3F-FC01-2603C1E6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Что вы должны уметь в завершении цикла из 5 презентаций: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65BB7-E923-F8E9-55A9-7DFF4B2C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1. Уметь составлять «МЕНТАЛЬНУЮ КАРТУ» врача.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2. Уметь строить ПЛАНОГРАММУ развития лояльности врача.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3. Находить и выбирать ПРЕПАРАТ-ДОНОР, связанную с ним МЕДИЦИНСКУЮ ПРОБЛЕМУ для врача и ФОКУСНУЮ ГРУППУ ПАЦИЕНТОВ.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4. Перед представлением преимуществ своего препарата уметь АКТУАЛИЗИРИРОВАТЬ проблему для врача через цепочку вопросов или специальное ключевое сообщение.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5. Обеспечивать ПОВТОРЫ связки «медицинская проблема + препарат-донор + фокусная группа пациентов» в ходе визита к врачу.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6. Составлять ключевое сообщение которое обязательно должно быть усилено ВЫГОДОЙ для врача от продвигаемого препарата.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7. Ключевые сообщения для врача (актуализация и представление препарата) должны быть ДОКАЗАНЫ/ОЦИФРОВАНЫ и ВИЗУАЛИЗИРОВАНЫ.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2672147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20366-B9C8-EC3F-0A4F-10A2AC35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Завершение цикла серии презентаций: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A97AD-0516-34F6-3F46-047CECEE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21"/>
            <a:ext cx="10515600" cy="4351338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В завершение, я могу добавить, только то, что если информация переданная мною Вам представителям компании было полезным и для себя вы поняли и избрали несколько способов и методов которые помогли Вам в вашей работе, я буду только искренне рад.  В данных презентациях было использовано материала из клинических исследований </a:t>
            </a:r>
            <a:r>
              <a:rPr lang="ru-RU" dirty="0" err="1">
                <a:latin typeface="Bahnschrift Light Condensed" panose="020B0502040204020203" pitchFamily="34" charset="0"/>
              </a:rPr>
              <a:t>Гозоглиптина</a:t>
            </a:r>
            <a:r>
              <a:rPr lang="ru-RU" dirty="0">
                <a:latin typeface="Bahnschrift Light Condensed" panose="020B0502040204020203" pitchFamily="34" charset="0"/>
              </a:rPr>
              <a:t>, книга Фармацевтический Маркетинг и Конкуренция фармацевтического рынка, так же из других книг данного направления.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0F9904-5B1C-D465-29A8-973B309B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3" y="4308049"/>
            <a:ext cx="1699838" cy="2372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21D0B-51E0-1902-083E-998C91BA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265" y="4308049"/>
            <a:ext cx="1699838" cy="24021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564109-75C1-D1E0-13EC-227915F0B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77" y="4308049"/>
            <a:ext cx="1550962" cy="24839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19618C-1A0C-8BF6-B8CA-97E952B3E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509" y="4308049"/>
            <a:ext cx="4229845" cy="23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99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67C58-0649-9C19-A80D-69903EA8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588" y="194005"/>
            <a:ext cx="4374823" cy="961534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BA076-9C95-E72C-0810-35DE47F2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0768"/>
            <a:ext cx="10515600" cy="1690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latin typeface="Bahnschrift Condensed" panose="020B0502040204020203" pitchFamily="34" charset="0"/>
              </a:rPr>
              <a:t>Презентация составлена и озвучена продакт-менеджером компании АО «</a:t>
            </a:r>
            <a:r>
              <a:rPr lang="ru-RU" sz="2400" dirty="0" err="1">
                <a:latin typeface="Bahnschrift Condensed" panose="020B0502040204020203" pitchFamily="34" charset="0"/>
              </a:rPr>
              <a:t>Фармасинтез</a:t>
            </a:r>
            <a:r>
              <a:rPr lang="ru-RU" sz="2400" dirty="0">
                <a:latin typeface="Bahnschrift Condensed" panose="020B0502040204020203" pitchFamily="34" charset="0"/>
              </a:rPr>
              <a:t>» Узбекистан, </a:t>
            </a:r>
            <a:r>
              <a:rPr lang="ru-RU" sz="2400" dirty="0" err="1">
                <a:latin typeface="Bahnschrift Condensed" panose="020B0502040204020203" pitchFamily="34" charset="0"/>
              </a:rPr>
              <a:t>Таджиевым</a:t>
            </a:r>
            <a:r>
              <a:rPr lang="ru-RU" sz="2400" dirty="0"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latin typeface="Bahnschrift Condensed" panose="020B0502040204020203" pitchFamily="34" charset="0"/>
              </a:rPr>
              <a:t>Диёрбеком</a:t>
            </a:r>
            <a:r>
              <a:rPr lang="ru-RU" sz="2400" dirty="0"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latin typeface="Bahnschrift Condensed" panose="020B0502040204020203" pitchFamily="34" charset="0"/>
              </a:rPr>
              <a:t>Акмаловичем</a:t>
            </a:r>
            <a:r>
              <a:rPr lang="ru-RU" sz="2400" dirty="0">
                <a:latin typeface="Bahnschrift Condensed" panose="020B0502040204020203" pitchFamily="34" charset="0"/>
              </a:rPr>
              <a:t>. Распространение данного материала без разрешения правообладателя является нарушением авторских прав.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5AD5E-9229-DAFD-F01F-F96F81B3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25" y="5005812"/>
            <a:ext cx="3767145" cy="1084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54C32-45CB-7454-354E-381C30A3086E}"/>
              </a:ext>
            </a:extLst>
          </p:cNvPr>
          <p:cNvSpPr txBox="1"/>
          <p:nvPr/>
        </p:nvSpPr>
        <p:spPr>
          <a:xfrm>
            <a:off x="9775596" y="62463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5 курс серии презентаций.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32B52B-2166-49C7-0DC5-35F7BF6ACF05}"/>
              </a:ext>
            </a:extLst>
          </p:cNvPr>
          <p:cNvSpPr/>
          <p:nvPr/>
        </p:nvSpPr>
        <p:spPr>
          <a:xfrm>
            <a:off x="4870514" y="1155539"/>
            <a:ext cx="2450969" cy="245096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2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: влево-вправо 8">
            <a:extLst>
              <a:ext uri="{FF2B5EF4-FFF2-40B4-BE49-F238E27FC236}">
                <a16:creationId xmlns:a16="http://schemas.microsoft.com/office/drawing/2014/main" id="{BECDB05F-E5AD-844B-8179-55CF122AE9ED}"/>
              </a:ext>
            </a:extLst>
          </p:cNvPr>
          <p:cNvSpPr/>
          <p:nvPr/>
        </p:nvSpPr>
        <p:spPr>
          <a:xfrm>
            <a:off x="4421244" y="3462810"/>
            <a:ext cx="3327661" cy="281390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060D2-FA8C-1775-B657-20445228A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738"/>
            <a:ext cx="10515600" cy="3198862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Какие бы гениальные маркетинговые стратегии ни выстраивали маркетологи, все их усилия разбиваются о несовершенство моделей коммуникации на визите к клиенту.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В данной презентации мы рассмотрим несколько моделей коммуникации, их сильные и слабые стороны и представим читателям преимущества нашей модели.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В процессе работы в компаниях и с компаниями мы встречали самые разные модели визита (классический, короткий, динамический, консультативный и др.) и техники продаж (</a:t>
            </a:r>
            <a:r>
              <a:rPr lang="ru-RU" dirty="0" err="1">
                <a:latin typeface="Bahnschrift Light Condensed" panose="020B0502040204020203" pitchFamily="34" charset="0"/>
              </a:rPr>
              <a:t>ассертивные</a:t>
            </a:r>
            <a:r>
              <a:rPr lang="ru-RU" dirty="0">
                <a:latin typeface="Bahnschrift Light Condensed" panose="020B0502040204020203" pitchFamily="34" charset="0"/>
              </a:rPr>
              <a:t>, эмоциональные, </a:t>
            </a:r>
            <a:r>
              <a:rPr lang="ru-RU" dirty="0" err="1">
                <a:latin typeface="Bahnschrift Light Condensed" panose="020B0502040204020203" pitchFamily="34" charset="0"/>
              </a:rPr>
              <a:t>push</a:t>
            </a:r>
            <a:r>
              <a:rPr lang="ru-RU" dirty="0">
                <a:latin typeface="Bahnschrift Light Condensed" panose="020B0502040204020203" pitchFamily="34" charset="0"/>
              </a:rPr>
              <a:t>- и </a:t>
            </a:r>
            <a:r>
              <a:rPr lang="ru-RU" dirty="0" err="1">
                <a:latin typeface="Bahnschrift Light Condensed" panose="020B0502040204020203" pitchFamily="34" charset="0"/>
              </a:rPr>
              <a:t>pull</a:t>
            </a:r>
            <a:r>
              <a:rPr lang="ru-RU" dirty="0">
                <a:latin typeface="Bahnschrift Light Condensed" panose="020B0502040204020203" pitchFamily="34" charset="0"/>
              </a:rPr>
              <a:t>-продажи).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E555C-E7E8-C4CB-3D25-CDB7E5994586}"/>
              </a:ext>
            </a:extLst>
          </p:cNvPr>
          <p:cNvSpPr txBox="1"/>
          <p:nvPr/>
        </p:nvSpPr>
        <p:spPr>
          <a:xfrm>
            <a:off x="1100682" y="3883844"/>
            <a:ext cx="254268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Bahnschrift Light Condensed" panose="020B0502040204020203" pitchFamily="34" charset="0"/>
              </a:rPr>
              <a:t>Push</a:t>
            </a:r>
            <a:endParaRPr lang="ru-RU" sz="115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A65D4-5742-AD60-A63C-14DAA82D562A}"/>
              </a:ext>
            </a:extLst>
          </p:cNvPr>
          <p:cNvSpPr txBox="1"/>
          <p:nvPr/>
        </p:nvSpPr>
        <p:spPr>
          <a:xfrm>
            <a:off x="8731575" y="3883844"/>
            <a:ext cx="20746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Bahnschrift Light Condensed" panose="020B0502040204020203" pitchFamily="34" charset="0"/>
              </a:rPr>
              <a:t>Pull</a:t>
            </a:r>
            <a:endParaRPr lang="ru-RU" sz="11500" dirty="0">
              <a:latin typeface="Bahnschrift Ligh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C136E-D521-EA89-C72B-9162D24A6502}"/>
              </a:ext>
            </a:extLst>
          </p:cNvPr>
          <p:cNvSpPr txBox="1"/>
          <p:nvPr/>
        </p:nvSpPr>
        <p:spPr>
          <a:xfrm>
            <a:off x="5634976" y="3883844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Bahnschrift Light Condensed" panose="020B0502040204020203" pitchFamily="34" charset="0"/>
              </a:rPr>
              <a:t>&amp;</a:t>
            </a:r>
            <a:endParaRPr lang="ru-RU" sz="115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FA0D6-43FD-4914-4E59-F4FF8D57C9D5}"/>
              </a:ext>
            </a:extLst>
          </p:cNvPr>
          <p:cNvSpPr txBox="1"/>
          <p:nvPr/>
        </p:nvSpPr>
        <p:spPr>
          <a:xfrm>
            <a:off x="838200" y="5741303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 Condensed" panose="020B0502040204020203" pitchFamily="34" charset="0"/>
              </a:rPr>
              <a:t>Толкать, оказывать давление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F027F-5541-0657-730E-38693F63F66D}"/>
              </a:ext>
            </a:extLst>
          </p:cNvPr>
          <p:cNvSpPr txBox="1"/>
          <p:nvPr/>
        </p:nvSpPr>
        <p:spPr>
          <a:xfrm>
            <a:off x="8806915" y="5741302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 Condensed" panose="020B0502040204020203" pitchFamily="34" charset="0"/>
              </a:rPr>
              <a:t>Тянуть, понимать</a:t>
            </a:r>
          </a:p>
        </p:txBody>
      </p:sp>
    </p:spTree>
    <p:extLst>
      <p:ext uri="{BB962C8B-B14F-4D97-AF65-F5344CB8AC3E}">
        <p14:creationId xmlns:p14="http://schemas.microsoft.com/office/powerpoint/2010/main" val="13752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CE777-1E70-EFCF-4C5F-509CDDE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Push and Pull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5CB69-E94D-CEFB-A76F-565E5C75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9487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В модели №1 (</a:t>
            </a:r>
            <a:r>
              <a:rPr lang="ru-RU" dirty="0" err="1">
                <a:latin typeface="Bahnschrift Light Condensed" panose="020B0502040204020203" pitchFamily="34" charset="0"/>
              </a:rPr>
              <a:t>push</a:t>
            </a:r>
            <a:r>
              <a:rPr lang="ru-RU" dirty="0">
                <a:latin typeface="Bahnschrift Light Condensed" panose="020B0502040204020203" pitchFamily="34" charset="0"/>
              </a:rPr>
              <a:t>, от англ. «толкай») акцент в коммуникации делается на рассказ (презентацию) о товаре, его «выдающихся» качествах и «неоспоримых» преимуществах. В данной модели мотив покупки клиента основан больше на эмоциональном восприятии продукта, и если продукт понравится, то клиент может его приобрести без особых сомнений, особенно если цена вопроса невелика.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В модели №2 (</a:t>
            </a:r>
            <a:r>
              <a:rPr lang="en-US" dirty="0">
                <a:latin typeface="Bahnschrift Light Condensed" panose="020B0502040204020203" pitchFamily="34" charset="0"/>
              </a:rPr>
              <a:t>pull, </a:t>
            </a:r>
            <a:r>
              <a:rPr lang="ru-RU" dirty="0">
                <a:latin typeface="Bahnschrift Light Condensed" panose="020B0502040204020203" pitchFamily="34" charset="0"/>
              </a:rPr>
              <a:t>от англ. «тянуть») мы акцентируем внимание клиента на решение медицинской проблемы,  но для начала ее нужно найти и далее привязать наш продукт к решению данной проблемы, неважно, цена, эффективность, доступность или иные качества нашего продукта.</a:t>
            </a:r>
          </a:p>
        </p:txBody>
      </p:sp>
      <p:pic>
        <p:nvPicPr>
          <p:cNvPr id="4" name="1">
            <a:hlinkClick r:id="" action="ppaction://media"/>
            <a:extLst>
              <a:ext uri="{FF2B5EF4-FFF2-40B4-BE49-F238E27FC236}">
                <a16:creationId xmlns:a16="http://schemas.microsoft.com/office/drawing/2014/main" id="{BAB9075E-B885-18F7-219D-2F7A5336E1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28785" y="181416"/>
            <a:ext cx="1617406" cy="2021428"/>
          </a:xfrm>
          <a:prstGeom prst="rect">
            <a:avLst/>
          </a:prstGeom>
        </p:spPr>
      </p:pic>
      <p:pic>
        <p:nvPicPr>
          <p:cNvPr id="5" name="2">
            <a:hlinkClick r:id="" action="ppaction://media"/>
            <a:extLst>
              <a:ext uri="{FF2B5EF4-FFF2-40B4-BE49-F238E27FC236}">
                <a16:creationId xmlns:a16="http://schemas.microsoft.com/office/drawing/2014/main" id="{B38027F0-AC75-259E-342E-6FF7D06F925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23193" y="217225"/>
            <a:ext cx="1985619" cy="19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5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7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593FFE5-B491-46DE-DE50-5AB15923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04" y="661003"/>
            <a:ext cx="10066992" cy="55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96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EE2C638-2DFC-64C2-BECF-F0846086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2" y="775381"/>
            <a:ext cx="6488043" cy="23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615A0-8CF1-9D92-513C-564363F3ACFA}"/>
              </a:ext>
            </a:extLst>
          </p:cNvPr>
          <p:cNvSpPr txBox="1"/>
          <p:nvPr/>
        </p:nvSpPr>
        <p:spPr>
          <a:xfrm>
            <a:off x="697584" y="138846"/>
            <a:ext cx="10678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Bahnschrift Light Condensed" panose="020B0502040204020203" pitchFamily="34" charset="0"/>
              </a:rPr>
              <a:t>Виды товаров.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D35C7-371E-9F7D-0EBF-4D610C71F70D}"/>
              </a:ext>
            </a:extLst>
          </p:cNvPr>
          <p:cNvSpPr txBox="1"/>
          <p:nvPr/>
        </p:nvSpPr>
        <p:spPr>
          <a:xfrm>
            <a:off x="7587561" y="723620"/>
            <a:ext cx="41011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latin typeface="Bahnschrift Light Condensed" panose="020B0502040204020203" pitchFamily="34" charset="0"/>
              </a:rPr>
              <a:t>Создание ценности в процессе коммуникации и построения отношений с клиентом — важное умение каждого представителя </a:t>
            </a:r>
            <a:r>
              <a:rPr lang="ru-RU" dirty="0">
                <a:latin typeface="Bahnschrift Light Condensed" panose="020B0502040204020203" pitchFamily="34" charset="0"/>
              </a:rPr>
              <a:t>(история </a:t>
            </a:r>
            <a:r>
              <a:rPr lang="en-US" dirty="0" err="1">
                <a:latin typeface="Bahnschrift Light Condensed" panose="020B0502040204020203" pitchFamily="34" charset="0"/>
              </a:rPr>
              <a:t>Pfiezer</a:t>
            </a:r>
            <a:r>
              <a:rPr lang="en-US" dirty="0">
                <a:latin typeface="Bahnschrift Light Condensed" panose="020B0502040204020203" pitchFamily="34" charset="0"/>
              </a:rPr>
              <a:t> 1998 </a:t>
            </a:r>
            <a:r>
              <a:rPr lang="ru-RU" dirty="0">
                <a:latin typeface="Bahnschrift Light Condensed" panose="020B0502040204020203" pitchFamily="34" charset="0"/>
              </a:rPr>
              <a:t>год в РФ)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2B0A98-76F5-2868-30DE-7158079C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1" y="3091755"/>
            <a:ext cx="6488043" cy="30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9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2EBD2-D10E-01F0-FA32-AA947F14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Ценность?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BDD64-6618-201C-6E8A-7A304417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Так что же такое ценность препарата для врача? Это польза, которую получит врач от включения какого-либо препарата в свою практику за минусом той цены, которую он вынужден заплатить за изменение своей привычки. Но как же так? Ведь врач не платит в прямом смысле за препарат! Казалось бы, что ему стоит порекомендовать кому-то из многочисленных пациентов новый препарат? Но мы уже говорили в предшествующих главах, что поменять привычку, сформированную, как правило, годами, очень непросто. Для этого нужны серьезные основания, временные ресурсы и волевые усилия.</a:t>
            </a: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ru-RU" dirty="0">
                <a:latin typeface="Bahnschrift Light Condensed" panose="020B0502040204020203" pitchFamily="34" charset="0"/>
              </a:rPr>
              <a:t>Если вы не смогли создать ценность вашего продукта в результате вашего визита к врачу, то одним из маркеров является фраза: </a:t>
            </a:r>
            <a:r>
              <a:rPr lang="ru-RU" dirty="0">
                <a:highlight>
                  <a:srgbClr val="FFFF00"/>
                </a:highlight>
                <a:latin typeface="Bahnschrift Light Condensed" panose="020B0502040204020203" pitchFamily="34" charset="0"/>
              </a:rPr>
              <a:t>«Оставьте </a:t>
            </a:r>
            <a:r>
              <a:rPr lang="ru-RU" dirty="0" err="1">
                <a:highlight>
                  <a:srgbClr val="FFFF00"/>
                </a:highlight>
                <a:latin typeface="Bahnschrift Light Condensed" panose="020B0502040204020203" pitchFamily="34" charset="0"/>
              </a:rPr>
              <a:t>лефлет</a:t>
            </a:r>
            <a:r>
              <a:rPr lang="ru-RU" dirty="0">
                <a:highlight>
                  <a:srgbClr val="FFFF00"/>
                </a:highlight>
                <a:latin typeface="Bahnschrift Light Condensed" panose="020B0502040204020203" pitchFamily="34" charset="0"/>
              </a:rPr>
              <a:t>, я сам/а посмотрю.»</a:t>
            </a:r>
          </a:p>
        </p:txBody>
      </p:sp>
    </p:spTree>
    <p:extLst>
      <p:ext uri="{BB962C8B-B14F-4D97-AF65-F5344CB8AC3E}">
        <p14:creationId xmlns:p14="http://schemas.microsoft.com/office/powerpoint/2010/main" val="420482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A98A1-C8B7-2B19-1F63-AD72CDE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В чем выражается ценность?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4E26F8-E491-FB31-09C7-632B64FF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20" y="1759957"/>
            <a:ext cx="7210670" cy="46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y-precious">
            <a:hlinkClick r:id="" action="ppaction://media"/>
            <a:extLst>
              <a:ext uri="{FF2B5EF4-FFF2-40B4-BE49-F238E27FC236}">
                <a16:creationId xmlns:a16="http://schemas.microsoft.com/office/drawing/2014/main" id="{9B1FEDAC-DEB3-CCD7-F352-4BA8D3E73C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H="1">
            <a:off x="7522588" y="2024570"/>
            <a:ext cx="3959258" cy="40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D5BA0B-2A5F-65B3-5171-9E9999D7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1" y="3852387"/>
            <a:ext cx="10515600" cy="2755802"/>
          </a:xfrm>
        </p:spPr>
        <p:txBody>
          <a:bodyPr/>
          <a:lstStyle/>
          <a:p>
            <a:r>
              <a:rPr lang="ru-RU" i="1" dirty="0">
                <a:latin typeface="Bahnschrift Light Condensed" panose="020B0502040204020203" pitchFamily="34" charset="0"/>
              </a:rPr>
              <a:t>Чуткость к интересам клиента, к его личности имеет более высокую ценность в глазах клиентов. Тут начинают действовать все правила эффективной коммуникации и механизмы влияния, такие как «принцип взаимного обмена», «симпатия», «обязательность и последовательность», </a:t>
            </a:r>
          </a:p>
          <a:p>
            <a:pPr marL="0" indent="0" algn="r">
              <a:buNone/>
            </a:pPr>
            <a:r>
              <a:rPr lang="ru-RU" i="1" dirty="0">
                <a:latin typeface="Bahnschrift Light Condensed" panose="020B0502040204020203" pitchFamily="34" charset="0"/>
              </a:rPr>
              <a:t>Р. </a:t>
            </a:r>
            <a:r>
              <a:rPr lang="ru-RU" i="1" dirty="0" err="1">
                <a:latin typeface="Bahnschrift Light Condensed" panose="020B0502040204020203" pitchFamily="34" charset="0"/>
              </a:rPr>
              <a:t>Чалдини</a:t>
            </a:r>
            <a:r>
              <a:rPr lang="ru-RU" i="1" dirty="0">
                <a:latin typeface="Bahnschrift Light Condensed" panose="020B0502040204020203" pitchFamily="34" charset="0"/>
              </a:rPr>
              <a:t> «Психология влияния».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52228-510A-C4FD-0854-816A601008CA}"/>
              </a:ext>
            </a:extLst>
          </p:cNvPr>
          <p:cNvSpPr txBox="1"/>
          <p:nvPr/>
        </p:nvSpPr>
        <p:spPr>
          <a:xfrm>
            <a:off x="1170494" y="459113"/>
            <a:ext cx="100206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Light Condensed" panose="020B0502040204020203" pitchFamily="34" charset="0"/>
              </a:rPr>
              <a:t>Выводы: </a:t>
            </a:r>
          </a:p>
          <a:p>
            <a:r>
              <a:rPr lang="ru-RU" sz="2800" dirty="0">
                <a:latin typeface="Bahnschrift Light Condensed" panose="020B0502040204020203" pitchFamily="34" charset="0"/>
              </a:rPr>
              <a:t>Оставить </a:t>
            </a:r>
            <a:r>
              <a:rPr lang="ru-RU" sz="2800" dirty="0" err="1">
                <a:latin typeface="Bahnschrift Light Condensed" panose="020B0502040204020203" pitchFamily="34" charset="0"/>
              </a:rPr>
              <a:t>лефлет</a:t>
            </a:r>
            <a:r>
              <a:rPr lang="ru-RU" sz="2800" dirty="0">
                <a:latin typeface="Bahnschrift Light Condensed" panose="020B0502040204020203" pitchFamily="34" charset="0"/>
              </a:rPr>
              <a:t> и выйти – бесполезно.</a:t>
            </a:r>
          </a:p>
          <a:p>
            <a:r>
              <a:rPr lang="ru-RU" sz="2800" dirty="0">
                <a:latin typeface="Bahnschrift Light Condensed" panose="020B0502040204020203" pitchFamily="34" charset="0"/>
              </a:rPr>
              <a:t>Не узнавать проблему клиент (врача) и предлагать что либо – бесполезно.</a:t>
            </a:r>
          </a:p>
          <a:p>
            <a:r>
              <a:rPr lang="ru-RU" sz="2800" dirty="0">
                <a:latin typeface="Bahnschrift Light Condensed" panose="020B0502040204020203" pitchFamily="34" charset="0"/>
              </a:rPr>
              <a:t>Не категоризировать врача – бессмысленно.</a:t>
            </a:r>
            <a:br>
              <a:rPr lang="ru-RU" sz="2800" dirty="0">
                <a:latin typeface="Bahnschrift Light Condensed" panose="020B0502040204020203" pitchFamily="34" charset="0"/>
              </a:rPr>
            </a:br>
            <a:r>
              <a:rPr lang="ru-RU" sz="2800" dirty="0">
                <a:latin typeface="Bahnschrift Light Condensed" panose="020B0502040204020203" pitchFamily="34" charset="0"/>
              </a:rPr>
              <a:t>Не узнавать ментальную карту врача – «мартышкин труд».</a:t>
            </a:r>
          </a:p>
          <a:p>
            <a:r>
              <a:rPr lang="ru-RU" sz="2800" dirty="0">
                <a:latin typeface="Bahnschrift Light Condensed" panose="020B0502040204020203" pitchFamily="34" charset="0"/>
              </a:rPr>
              <a:t>Работать без плана – работать впустую.</a:t>
            </a:r>
          </a:p>
          <a:p>
            <a:r>
              <a:rPr lang="ru-RU" sz="2800" dirty="0">
                <a:latin typeface="Bahnschrift Light Condensed" panose="020B0502040204020203" pitchFamily="34" charset="0"/>
              </a:rPr>
              <a:t>Не знать свой продукт – не знать как 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3154206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8809</TotalTime>
  <Words>1886</Words>
  <Application>Microsoft Office PowerPoint</Application>
  <PresentationFormat>Широкоэкранный</PresentationFormat>
  <Paragraphs>107</Paragraphs>
  <Slides>27</Slides>
  <Notes>0</Notes>
  <HiddenSlides>0</HiddenSlides>
  <MMClips>4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Bahnschrift Condensed</vt:lpstr>
      <vt:lpstr>Bahnschrift Light Condensed</vt:lpstr>
      <vt:lpstr>Calibri</vt:lpstr>
      <vt:lpstr>Calibri Light</vt:lpstr>
      <vt:lpstr>Тема Office</vt:lpstr>
      <vt:lpstr>7емь секретов управления лояльностью клиента на высококонкурентных рынках. На примере фармацевтического рынка.</vt:lpstr>
      <vt:lpstr>Сфокусированный визит, SMART – визит, модели визитов,  элементы усиления позиционирования (ЭУП)</vt:lpstr>
      <vt:lpstr>Презентация PowerPoint</vt:lpstr>
      <vt:lpstr>Push and Pull</vt:lpstr>
      <vt:lpstr>Презентация PowerPoint</vt:lpstr>
      <vt:lpstr>Презентация PowerPoint</vt:lpstr>
      <vt:lpstr>Ценность?</vt:lpstr>
      <vt:lpstr>В чем выражается ценность?</vt:lpstr>
      <vt:lpstr>Презентация PowerPoint</vt:lpstr>
      <vt:lpstr>Другой взгляд на работу с врачом.</vt:lpstr>
      <vt:lpstr>Классическая модель визита:</vt:lpstr>
      <vt:lpstr>SMART – визит.</vt:lpstr>
      <vt:lpstr>Презентация PowerPoint</vt:lpstr>
      <vt:lpstr>Презентация PowerPoint</vt:lpstr>
      <vt:lpstr>Презентация PowerPoint</vt:lpstr>
      <vt:lpstr>Презентация PowerPoint</vt:lpstr>
      <vt:lpstr>SOS технология в SMART визите.</vt:lpstr>
      <vt:lpstr>Этап подготовки:</vt:lpstr>
      <vt:lpstr>Презентация PowerPoint</vt:lpstr>
      <vt:lpstr>Презентация PowerPoint</vt:lpstr>
      <vt:lpstr>Сравнение эффективности 2 моделей визита</vt:lpstr>
      <vt:lpstr>Презентация PowerPoint</vt:lpstr>
      <vt:lpstr>НО!</vt:lpstr>
      <vt:lpstr>Презентация PowerPoint</vt:lpstr>
      <vt:lpstr>Что вы должны уметь в завершении цикла из 5 презентаций:</vt:lpstr>
      <vt:lpstr>Завершение цикла серии презентаций: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PHARMASYNTEZ</dc:creator>
  <cp:lastModifiedBy>PHARMASYNTEZ</cp:lastModifiedBy>
  <cp:revision>11</cp:revision>
  <dcterms:created xsi:type="dcterms:W3CDTF">2024-11-14T10:12:32Z</dcterms:created>
  <dcterms:modified xsi:type="dcterms:W3CDTF">2024-12-26T09:40:17Z</dcterms:modified>
</cp:coreProperties>
</file>