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29:39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1074 24575,'922'0'0,"-839"-1"0,1-4 0,-1-5 0,97-26 0,-66 4 0,0-6 0,111-58 0,-139 51 0,84-62 0,413-253 0,-525 329 0,111-36 0,66-1 0,-113 35 0,145-34 0,5 31 0,-265 36 0,370-27 0,12 13 0,-384 15 0,-5 1 0,-12 5 0,-21 5 0,-15 0 0,29-9 0,1 2 0,-1 1 0,1 0 0,-31 18 0,31-13 0,-19 12 0,1 2 0,-47 42 0,24-11 0,-102 102 0,114-103 0,43-49 0,6-7 0,7-8 0,1-5 0,-1-2 0,0 1 0,-1-2 0,0 1 0,10-35 0,-10 29 0,0 0 0,1 1 0,14-23 0,-4 16-1365,-1 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47:5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503 487 24575,'-7'-1'0,"1"-1"0,-1 0 0,1 0 0,0-1 0,0 1 0,0-1 0,0-1 0,0 1 0,1-1 0,-1 0 0,-8-9 0,8 8 0,-17-16 0,1-1 0,-36-47 0,18 20 0,-202-199 0,227 232 0,1 3 0,13 15 0,5 12 0,41 89-1365,-31-68-5461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49:39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49:42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37:24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0 677 24575,'24'-5'0,"27"-6"0,47-6 0,54-10 0,59-9 0,64-13 0,67-3 0,45-7-1816,39-8 1816,22 3 0,2 3 0,-19 3 0,-45 0 0,-64 12 0,-82 7-5889,-82 12 5403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37:25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24575,'0'1'0,"0"0"0,1 0 0,-1 0 0,1 0 0,-1 0 0,1 0 0,-1 0 0,1 0 0,0 0 0,-1-1 0,1 1 0,0 0 0,0 0 0,0-1 0,-1 1 0,1-1 0,0 1 0,0 0 0,0-1 0,0 0 0,0 1 0,0-1 0,0 0 0,0 1 0,0-1 0,0 0 0,1 0 0,-1 0 0,0 0 0,1 0 0,2 1 0,403 72 0,-98-21 0,-254-41 0,784 176 0,130 134 95,-17 48-1918,-687-257-2976,117 45 3955,-294-125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37:28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1209 187 24575,'-560'-41'0,"5"-54"0,534 90 0,-36-13 0,42 8 0,15 10 0,0 0 0,0 0 0,0-1 0,0 1 0,0 0 0,0 0 0,0 0 0,0-1 0,0 1 0,0 0 0,0 0 0,0 0 0,0-1 0,0 1 0,0 0 0,0 0 0,0 0 0,0-1 0,0 1 0,0 0 0,0 0 0,0 0 0,0-1 0,0 1 0,0 0 0,0 0 0,1 0 0,-1-1 0,0 1 0,0 0 0,0 0 0,0 0 0,0 0 0,1 0 0,-1-1 0,0 1 0,0 0 0,0 0 0,1 0 0,-1 0 0,0 0 0,1 0 0,4-2 0,1 0 0,-1 0 0,1 1 0,0 0 0,0 0 0,0 0 0,0 1 0,6 0 0,62 4 0,-46-1 0,420 44 0,-41-2 0,-371-42 0,-6 0 0,40 0 0,-62-3 0,0-1 0,0 0 0,0 0 0,0-1 0,0 1 0,-1-2 0,1 1 0,0-1 0,12-7 0,-10 4 0,-7 3 0,1 0 0,0 1 0,0 0 0,0 0 0,0 0 0,1 0 0,5-1 0,-10 3 0,0 0 0,1 0 0,-1 0 0,0 0 0,1 0 0,-1 0 0,0 0 0,1 0 0,-1 0 0,0 0 0,1 1 0,-1-1 0,0 0 0,1 0 0,-1 0 0,0 0 0,0 1 0,1-1 0,-1 0 0,0 0 0,0 1 0,1-1 0,-1 0 0,0 0 0,0 1 0,0-1 0,0 0 0,1 0 0,-1 1 0,0-1 0,0 0 0,0 1 0,0-1 0,0 0 0,0 1 0,0-1 0,0 0 0,0 1 0,0-1 0,0 0 0,0 1 0,0-1 0,0 0 0,0 1 0,0-1 0,0 0 0,-1 1 0,1-1 0,0 0 0,0 1 0,0-1 0,0 0 0,-1 0 0,1 1 0,0-1 0,0 0 0,-1 1 0,-13 24 0,-38 54-177,-4-2 0,-3-3-1,-71 68 1,-223 188-5637,205-196 5319,98-88-678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37:29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1676 565 24575,'-7'-4'0,"1"0"0,0 0 0,0-1 0,1 1 0,0-1 0,-1-1 0,-4-6 0,-3-2 0,-48-48-1696,-2 4 0,-3 2 0,-144-93 0,164 120 1615,8 7 384,1-1 0,1-2 0,-53-49 0,83 66 3782,12 7-2724,17 11-1154,46 33-207,80 66 0,-80-56 0,153 139 0,-42-33 0,-164-146 0,-4-4 0,-1 0 0,0 1 0,13 14 0,-23-23 0,-1 0 0,1-1 0,-1 1 0,1-1 0,-1 1 0,1 0 0,-1-1 0,1 1 0,-1 0 0,0 0 0,1-1 0,-1 1 0,0 0 0,1 0 0,-1-1 0,0 1 0,0 0 0,0 0 0,0 0 0,0-1 0,0 1 0,0 0 0,0 0 0,0 0 0,-1-1 0,1 1 0,0 0 0,0 0 0,-1 0 0,1-1 0,0 1 0,-1 0 0,1-1 0,-1 1 0,1 0 0,-1 0 0,-2 1 0,-1 0 0,1 1 0,-1-2 0,1 1 0,-1 0 0,1-1 0,-6 2 0,-31 8-802,0-1-1,-62 6 1,-96 1-2895,103-11 3017,-896 124-2399,896-115 2899,-64 10 2032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37:33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24575,'4'0'0,"0"0"0,0 0 0,0 1 0,0 0 0,0 0 0,0 0 0,0 0 0,0 0 0,-1 1 0,1 0 0,0 0 0,4 3 0,1 2 0,0 1 0,15 17 0,-4-4 0,162 170 0,58 57 0,184 135 0,-338-312 0,66 50 0,-130-104-19,0 2-1,-2 1 1,25 29-1,-12-12-1267,0-3-5539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37:35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 0 24575,'-1'184'-2390,"-27"200"1,17-308 1299,-3-2-1,-3 1 1,-4-2 0,-3-1 0,-46 98 0,47-123 1791,11-18 1069,-1-1 0,-2 0 0,-1-1-1,-1-1 1,-38 44 0,47-61-1770,1-1 0,0 1 0,1 0 0,0 0 0,0 1 0,1 0 0,-8 20 0,5-5 0,1 0 0,-4 30 0,5-30-1365,0-6-5461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37:36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24575,'0'9'0,"0"23"0,0 19 0,0 16 0,0 10-8503,14 7 8503,14 13 1719,8 4-1719,6 3 0,11-6 0,1-10 0,-9-6 0,-2-3 6784,-4-9-6784,-9-13 0,-4-15 0,-7-16-8191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0:37:37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1507 1 24575,'-117'104'0,"-236"263"0,221-228 0,61-65 0,-3-3 0,-4-3 0,-130 88 0,-228 132-1365,399-263-5461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38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3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83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507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402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127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493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23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35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9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21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70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73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82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21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3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D4495C-B484-4925-9460-A68534252E9C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BCC7-9A38-4194-831B-D5A82079E6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788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harmasynte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image" Target="../media/image7.png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20.png"/><Relationship Id="rId10" Type="http://schemas.openxmlformats.org/officeDocument/2006/relationships/image" Target="../media/image14.png"/><Relationship Id="rId19" Type="http://schemas.openxmlformats.org/officeDocument/2006/relationships/customXml" Target="../ink/ink9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Relationship Id="rId22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503BD-994B-F89B-8750-273FEA64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543" y="1085223"/>
            <a:ext cx="8825658" cy="1755678"/>
          </a:xfrm>
        </p:spPr>
        <p:txBody>
          <a:bodyPr/>
          <a:lstStyle/>
          <a:p>
            <a:r>
              <a:rPr lang="ru-RU" b="1" dirty="0" err="1"/>
              <a:t>Эторелекс</a:t>
            </a:r>
            <a:r>
              <a:rPr lang="ru-RU" b="1" dirty="0"/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79E07-CE9B-9785-A981-E001935FA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40901"/>
            <a:ext cx="9389400" cy="86142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Bahnschrift" panose="020B0502040204020203" pitchFamily="34" charset="0"/>
              </a:rPr>
              <a:t>свобода движений, без боли и ограничений!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51AFCD-6CA6-99B7-648C-055E7655B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516661"/>
            <a:ext cx="9525000" cy="25812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554B2E-6E7B-F9F1-E6CE-669FF4641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AE0E4F-AA26-E50B-82B7-2759F0605DBC}"/>
              </a:ext>
            </a:extLst>
          </p:cNvPr>
          <p:cNvSpPr txBox="1"/>
          <p:nvPr/>
        </p:nvSpPr>
        <p:spPr>
          <a:xfrm>
            <a:off x="1194543" y="6097936"/>
            <a:ext cx="1000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презентации: </a:t>
            </a:r>
            <a:r>
              <a:rPr lang="ru-RU" dirty="0" err="1"/>
              <a:t>Таджиев</a:t>
            </a:r>
            <a:r>
              <a:rPr lang="ru-RU" dirty="0"/>
              <a:t> Д.А. Продукт-менеджер компании АО «</a:t>
            </a:r>
            <a:r>
              <a:rPr lang="ru-RU" dirty="0" err="1"/>
              <a:t>Фармасинтез</a:t>
            </a:r>
            <a:r>
              <a:rPr lang="ru-RU" dirty="0"/>
              <a:t>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BFE93-FC4C-D2F3-E5C1-78D867054C3B}"/>
              </a:ext>
            </a:extLst>
          </p:cNvPr>
          <p:cNvSpPr txBox="1"/>
          <p:nvPr/>
        </p:nvSpPr>
        <p:spPr>
          <a:xfrm>
            <a:off x="4743994" y="6435616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Ташкент 2024</a:t>
            </a:r>
          </a:p>
        </p:txBody>
      </p:sp>
    </p:spTree>
    <p:extLst>
      <p:ext uri="{BB962C8B-B14F-4D97-AF65-F5344CB8AC3E}">
        <p14:creationId xmlns:p14="http://schemas.microsoft.com/office/powerpoint/2010/main" val="253615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B03D0-04EF-6D14-818B-3FA8FA46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91944"/>
            <a:ext cx="9404723" cy="1400530"/>
          </a:xfrm>
        </p:spPr>
        <p:txBody>
          <a:bodyPr/>
          <a:lstStyle/>
          <a:p>
            <a:r>
              <a:rPr lang="ru-RU" dirty="0"/>
              <a:t>Показания к применению препарата </a:t>
            </a:r>
            <a:r>
              <a:rPr lang="ru-RU" dirty="0" err="1"/>
              <a:t>Эторелекс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4CA3D-BA7A-4187-8719-8FD008A6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49864"/>
            <a:ext cx="10176945" cy="4360984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Основные показания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Остеоартрит</a:t>
            </a:r>
            <a:r>
              <a:rPr lang="ru-RU" dirty="0"/>
              <a:t>: </a:t>
            </a:r>
            <a:r>
              <a:rPr lang="ru-RU" dirty="0" err="1"/>
              <a:t>Эторелекс</a:t>
            </a:r>
            <a:r>
              <a:rPr lang="ru-RU" dirty="0"/>
              <a:t> применяется для облегчения боли и воспаления при остеоартрите. Остеоартрит характеризуется постепенным разрушением суставного хряща и воспалением суставных тканей.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Ревматоидный артрит</a:t>
            </a:r>
            <a:r>
              <a:rPr lang="ru-RU" dirty="0"/>
              <a:t>: Препарат используется для симптоматического лечения ревматоидного артрита — хронического воспалительного заболевания, поражающего суставы и другие органы.</a:t>
            </a:r>
          </a:p>
          <a:p>
            <a:pPr>
              <a:buFont typeface="+mj-lt"/>
              <a:buAutoNum type="arabicPeriod"/>
            </a:pPr>
            <a:r>
              <a:rPr lang="ru-RU" b="1" dirty="0" err="1"/>
              <a:t>Анкилозирующий</a:t>
            </a:r>
            <a:r>
              <a:rPr lang="ru-RU" b="1" dirty="0"/>
              <a:t> спондилит</a:t>
            </a:r>
            <a:r>
              <a:rPr lang="ru-RU" dirty="0"/>
              <a:t>: Это воспалительное заболевание, поражающее в основном позвоночник и приводящее к постепенной потере подвижности позвоночника. </a:t>
            </a:r>
            <a:r>
              <a:rPr lang="ru-RU" dirty="0" err="1"/>
              <a:t>Эторелекс</a:t>
            </a:r>
            <a:r>
              <a:rPr lang="ru-RU" dirty="0"/>
              <a:t> помогает снижать воспаление и улучшать качество жизни у пациентов с </a:t>
            </a:r>
            <a:r>
              <a:rPr lang="ru-RU" dirty="0" err="1"/>
              <a:t>анкилозирующим</a:t>
            </a:r>
            <a:r>
              <a:rPr lang="ru-RU" dirty="0"/>
              <a:t> спондилитом.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Острая боль</a:t>
            </a:r>
            <a:r>
              <a:rPr lang="ru-RU" dirty="0"/>
              <a:t>: Включает в себя различные виды острой боли, такие как зубная боль и послеоперационная боль. </a:t>
            </a:r>
            <a:r>
              <a:rPr lang="ru-RU" dirty="0" err="1"/>
              <a:t>Эторелекс</a:t>
            </a:r>
            <a:r>
              <a:rPr lang="ru-RU" dirty="0"/>
              <a:t> облегчает боль и помогает пациентам быстрее восстанавливаться после операций.</a:t>
            </a:r>
          </a:p>
          <a:p>
            <a:r>
              <a:rPr lang="ru-RU" b="1" dirty="0"/>
              <a:t>Дополнительные показания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Профилактика и лечение подагрического артрита</a:t>
            </a:r>
            <a:r>
              <a:rPr lang="ru-RU" dirty="0"/>
              <a:t>: Это форма артрита, вызванная отложением мочевой кислоты в суставах, что приводит к воспалению и боли. </a:t>
            </a:r>
            <a:r>
              <a:rPr lang="ru-RU" dirty="0" err="1"/>
              <a:t>Эторелекс</a:t>
            </a:r>
            <a:r>
              <a:rPr lang="ru-RU" dirty="0"/>
              <a:t> может быть применен как часть комплексного лечения для снижения воспаления и болевого синдрома при подагрическом артрите.</a:t>
            </a:r>
          </a:p>
          <a:p>
            <a:r>
              <a:rPr lang="ru-RU" dirty="0"/>
              <a:t>Эти показания основаны на клинических исследованиях и практическом опыте использования препарата, подтверждающих его эффективность в указанных случаях.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8102F4-174E-7BC6-C18D-CE2A5C25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49AF6-3128-E093-BAC0-9522AEE6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Дозировка и способ применения препарата </a:t>
            </a:r>
            <a:r>
              <a:rPr lang="ru-RU" b="1" dirty="0" err="1"/>
              <a:t>Эторелекс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2E648E-C251-C5E7-5A05-7791BDC7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994763"/>
            <a:ext cx="5450870" cy="4552034"/>
          </a:xfrm>
        </p:spPr>
        <p:txBody>
          <a:bodyPr>
            <a:normAutofit/>
          </a:bodyPr>
          <a:lstStyle/>
          <a:p>
            <a:r>
              <a:rPr lang="ru-RU" sz="1400" b="1" dirty="0"/>
              <a:t>Остеоартрит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Дозировка</a:t>
            </a:r>
            <a:r>
              <a:rPr lang="ru-RU" sz="1400" dirty="0"/>
              <a:t>: 30-60 мг один раз в день.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Способ применения</a:t>
            </a:r>
            <a:r>
              <a:rPr lang="ru-RU" sz="1400" dirty="0"/>
              <a:t>: Препарат принимается внутрь, независимо от приема пищи.</a:t>
            </a:r>
          </a:p>
          <a:p>
            <a:r>
              <a:rPr lang="ru-RU" sz="1400" b="1" dirty="0"/>
              <a:t>Подагрический артрит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Дозировка</a:t>
            </a:r>
            <a:r>
              <a:rPr lang="ru-RU" sz="1400" dirty="0"/>
              <a:t>: 120 мг один раз в день.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Продолжительность курса лечения</a:t>
            </a:r>
            <a:r>
              <a:rPr lang="ru-RU" sz="1400" dirty="0"/>
              <a:t>: Не более 8 дней.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Способ применения</a:t>
            </a:r>
            <a:r>
              <a:rPr lang="ru-RU" sz="1400" dirty="0"/>
              <a:t>: Препарат принимается внутрь, независимо от приема пищи.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Пациенты с почечной недостаточностью</a:t>
            </a:r>
            <a:r>
              <a:rPr lang="ru-RU" sz="1400" dirty="0"/>
              <a:t>: Рекомендуется оценка функции почек перед началом лечения и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коррекция дозировки в соответствии с уровнем креатинина в крови.</a:t>
            </a:r>
          </a:p>
          <a:p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13E47F-0DD1-5F9C-E453-2AF89124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88F0BD17-5035-196C-0A0E-B3BE3C34C252}"/>
              </a:ext>
            </a:extLst>
          </p:cNvPr>
          <p:cNvSpPr txBox="1">
            <a:spLocks/>
          </p:cNvSpPr>
          <p:nvPr/>
        </p:nvSpPr>
        <p:spPr>
          <a:xfrm>
            <a:off x="6305702" y="1866810"/>
            <a:ext cx="5450870" cy="4552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1400" b="1" dirty="0"/>
              <a:t>Ревматоидный артрит и </a:t>
            </a:r>
            <a:r>
              <a:rPr lang="ru-RU" sz="1400" b="1" dirty="0" err="1"/>
              <a:t>анкилозирующий</a:t>
            </a:r>
            <a:r>
              <a:rPr lang="ru-RU" sz="1400" b="1" dirty="0"/>
              <a:t> спондилит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Дозировка</a:t>
            </a:r>
            <a:r>
              <a:rPr lang="ru-RU" sz="1400" dirty="0"/>
              <a:t>: 60-90 мг один раз в день.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Способ применения</a:t>
            </a:r>
            <a:r>
              <a:rPr lang="ru-RU" sz="1400" dirty="0"/>
              <a:t>: Препарат принимается внутрь, независимо от приема пищи.</a:t>
            </a:r>
            <a:endParaRPr lang="ru-RU" sz="1600" dirty="0"/>
          </a:p>
          <a:p>
            <a:r>
              <a:rPr lang="ru-RU" sz="1600" b="1" dirty="0"/>
              <a:t>Острая боль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/>
              <a:t>Дозировка</a:t>
            </a:r>
            <a:r>
              <a:rPr lang="ru-RU" sz="1600" dirty="0"/>
              <a:t>: 90 мг один раз в день.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/>
              <a:t>Способ применения</a:t>
            </a:r>
            <a:r>
              <a:rPr lang="ru-RU" sz="1600" dirty="0"/>
              <a:t>: Препарат принимается внутрь, независимо от приема пищи.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/>
              <a:t>Способ применения</a:t>
            </a:r>
            <a:r>
              <a:rPr lang="ru-RU" sz="1600" dirty="0"/>
              <a:t>: Препарат принимается внутрь, независимо от приема пищи.</a:t>
            </a:r>
          </a:p>
          <a:p>
            <a:r>
              <a:rPr lang="ru-RU" sz="1600" b="1" dirty="0"/>
              <a:t>Дополнительные рекомендации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/>
              <a:t>Пожилые пациенты</a:t>
            </a:r>
            <a:r>
              <a:rPr lang="ru-RU" sz="1600" dirty="0"/>
              <a:t>: Дозировка может потребовать коррекции в зависимости от состояния почек и печени.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086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A8BB3-51E0-6FCD-724F-6E96EB34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таргетные группы врачей: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B9FD08-1506-AD49-864E-C82A22ED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853248"/>
            <a:ext cx="10363200" cy="4395151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ru-RU" sz="2400" b="1" dirty="0"/>
              <a:t>Ревматологи</a:t>
            </a:r>
            <a:r>
              <a:rPr lang="ru-RU" sz="2400" dirty="0"/>
              <a:t>: Специализируются на диагностике и лечении ревматических заболеваний, таких как ревматоидный артрит и </a:t>
            </a:r>
            <a:r>
              <a:rPr lang="ru-RU" sz="2400" dirty="0" err="1"/>
              <a:t>анкилозирующий</a:t>
            </a:r>
            <a:r>
              <a:rPr lang="ru-RU" sz="2400" dirty="0"/>
              <a:t> спондилит.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Травматологи-ортопеды</a:t>
            </a:r>
            <a:r>
              <a:rPr lang="ru-RU" sz="2400" dirty="0"/>
              <a:t>: Занимаются лечением травм и заболеваний опорно-двигательного аппарата, включая остеоартрит.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Врачи общей практики</a:t>
            </a:r>
            <a:r>
              <a:rPr lang="ru-RU" sz="2400" dirty="0"/>
              <a:t>: Они часто сталкиваются с пациентами, страдающими от различных форм боли и воспаления, включая острый и хронический болевой синдром.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Акушеры-гинекологи</a:t>
            </a:r>
            <a:r>
              <a:rPr lang="ru-RU" sz="2400" dirty="0"/>
              <a:t>: Могут назначать </a:t>
            </a:r>
            <a:r>
              <a:rPr lang="ru-RU" sz="2400" dirty="0" err="1"/>
              <a:t>Эторелекс</a:t>
            </a:r>
            <a:r>
              <a:rPr lang="ru-RU" sz="2400" dirty="0"/>
              <a:t> для облегчения воспаления и болевых ощущений у пациенток с гинекологическими заболеваниями или после хирургических вмешательств.</a:t>
            </a:r>
          </a:p>
          <a:p>
            <a:pPr>
              <a:buFont typeface="+mj-lt"/>
              <a:buAutoNum type="arabicPeriod"/>
            </a:pPr>
            <a:r>
              <a:rPr lang="ru-RU" sz="2400" b="1" dirty="0"/>
              <a:t>Стоматологи</a:t>
            </a:r>
            <a:r>
              <a:rPr lang="ru-RU" sz="2400" dirty="0"/>
              <a:t>: Применяют препарат для лечения зубной боли после зубных операций или при острых зубных воспалениях.</a:t>
            </a:r>
          </a:p>
          <a:p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90B17D-B734-2CB9-4DAF-0E82B234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2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7B1A5-C66C-320E-4638-76EC5BAE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препарат </a:t>
            </a:r>
            <a:r>
              <a:rPr lang="ru-RU" dirty="0" err="1"/>
              <a:t>Эторелекс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7DBB68-9F45-B37C-606A-0E103028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3248"/>
            <a:ext cx="10480070" cy="464552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ru-RU" sz="1800" b="1" dirty="0"/>
              <a:t>Селективность воздействия</a:t>
            </a:r>
            <a:r>
              <a:rPr lang="ru-RU" sz="1800" dirty="0"/>
              <a:t>: </a:t>
            </a:r>
            <a:r>
              <a:rPr lang="ru-RU" sz="1800" dirty="0" err="1"/>
              <a:t>Эторикоксиб</a:t>
            </a:r>
            <a:r>
              <a:rPr lang="ru-RU" sz="1800" dirty="0"/>
              <a:t> является селективным ингибитором циклооксигеназы-2 (ЦОГ-2), что означает, что он ингибирует только этот фермент, не влияя на циклооксигеназу-1 (ЦОГ-1). Это снижает вероятность развития побочных эффектов, связанных с ЦОГ-1, таких как язвы и кровотечения в желудочно-кишечном тракте.</a:t>
            </a:r>
          </a:p>
          <a:p>
            <a:pPr>
              <a:buFont typeface="+mj-lt"/>
              <a:buAutoNum type="arabicPeriod"/>
            </a:pPr>
            <a:r>
              <a:rPr lang="ru-RU" sz="1800" b="1" dirty="0"/>
              <a:t>Удобство приема</a:t>
            </a:r>
            <a:r>
              <a:rPr lang="ru-RU" sz="1800" dirty="0"/>
              <a:t>: Препарат принимается один раз в день, что обеспечивает удобство для пациентов и повышает их соблюдение лечения.</a:t>
            </a:r>
          </a:p>
          <a:p>
            <a:pPr>
              <a:buFont typeface="+mj-lt"/>
              <a:buAutoNum type="arabicPeriod"/>
            </a:pPr>
            <a:r>
              <a:rPr lang="ru-RU" sz="1800" b="1" dirty="0"/>
              <a:t>Быстрое начало действия</a:t>
            </a:r>
            <a:r>
              <a:rPr lang="ru-RU" sz="1800" dirty="0"/>
              <a:t>: </a:t>
            </a:r>
            <a:r>
              <a:rPr lang="ru-RU" sz="1800" dirty="0" err="1"/>
              <a:t>Эторикоксиб</a:t>
            </a:r>
            <a:r>
              <a:rPr lang="ru-RU" sz="1800" dirty="0"/>
              <a:t> быстро всасывается из желудочно-кишечного тракта, достигая максимальной концентрации в плазме крови уже через 1-2 часа после приема.</a:t>
            </a:r>
          </a:p>
          <a:p>
            <a:pPr>
              <a:buFont typeface="+mj-lt"/>
              <a:buAutoNum type="arabicPeriod"/>
            </a:pPr>
            <a:r>
              <a:rPr lang="ru-RU" sz="1800" b="1" dirty="0"/>
              <a:t>Длительное действие</a:t>
            </a:r>
            <a:r>
              <a:rPr lang="ru-RU" sz="1800" dirty="0"/>
              <a:t>: Препарат обладает длительным периодом полувыведения, что позволяет уменьшить частоту приема до одного раза в день.</a:t>
            </a:r>
          </a:p>
          <a:p>
            <a:pPr>
              <a:buFont typeface="+mj-lt"/>
              <a:buAutoNum type="arabicPeriod"/>
            </a:pPr>
            <a:r>
              <a:rPr lang="ru-RU" sz="1800" b="1" dirty="0"/>
              <a:t>Меньший риск для ЖКТ</a:t>
            </a:r>
            <a:r>
              <a:rPr lang="ru-RU" sz="1800" dirty="0"/>
              <a:t>: Благодаря селективному воздействию на ЦОГ-2, </a:t>
            </a:r>
            <a:r>
              <a:rPr lang="ru-RU" sz="1800" dirty="0" err="1"/>
              <a:t>Эторикоксиб</a:t>
            </a:r>
            <a:r>
              <a:rPr lang="ru-RU" sz="1800" dirty="0"/>
              <a:t> ассоциируется с меньшим риском развития язвенной болезни и кровотечений в сравнении с неселективными НПВП.</a:t>
            </a:r>
          </a:p>
          <a:p>
            <a:pPr>
              <a:buFont typeface="+mj-lt"/>
              <a:buAutoNum type="arabicPeriod"/>
            </a:pPr>
            <a:r>
              <a:rPr lang="ru-RU" sz="1800" b="1" dirty="0"/>
              <a:t>Эффективность в уменьшении боли и воспаления</a:t>
            </a:r>
            <a:r>
              <a:rPr lang="ru-RU" sz="1800" dirty="0"/>
              <a:t>: Препарат демонстрирует высокую эффективность в снижении симптомов боли и воспаления при различных воспалительных заболеваниях суставов.</a:t>
            </a:r>
          </a:p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58505E-952B-E6CE-B78D-C09E40003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CC14A-CA43-A69C-ADAD-43AD79FC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«Миф» о безопасности для гипертоников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C89FD-FB80-C166-162B-09DB402C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Эторикоксиб</a:t>
            </a:r>
            <a:r>
              <a:rPr lang="ru-RU" dirty="0"/>
              <a:t>, как и другие нестероидные противовоспалительные препараты (НПВП), может оказывать влияние на кровяное давление у некоторых пациентов. Влияние на кровяное давление может проявляться следующим образом: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Увеличение кровяного давления</a:t>
            </a:r>
            <a:r>
              <a:rPr lang="ru-RU" dirty="0"/>
              <a:t>: Это связано с задержкой натрия и воды в организме, что может привести к увеличению объема циркулирующей крови и увеличению кровяного давления.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Ухудшение контроля артериальной гипертензии</a:t>
            </a:r>
            <a:r>
              <a:rPr lang="ru-RU" dirty="0"/>
              <a:t>: У пациентов с уже существующей артериальной гипертензией или другими сердечно-сосудистыми заболеваниями </a:t>
            </a:r>
            <a:r>
              <a:rPr lang="ru-RU" dirty="0" err="1"/>
              <a:t>Эторикоксиб</a:t>
            </a:r>
            <a:r>
              <a:rPr lang="ru-RU" dirty="0"/>
              <a:t> может усугублять контроль кровяного давления.</a:t>
            </a:r>
          </a:p>
          <a:p>
            <a:r>
              <a:rPr lang="ru-RU" dirty="0"/>
              <a:t>Однако степень влияния </a:t>
            </a:r>
            <a:r>
              <a:rPr lang="ru-RU" dirty="0" err="1"/>
              <a:t>Эторикоксиба</a:t>
            </a:r>
            <a:r>
              <a:rPr lang="ru-RU" dirty="0"/>
              <a:t> на кровяное давление может быть индивидуальной и зависит от множества факторов, включая дозировку, длительность приема, особенности пациента и наличие сопутствующих заболеваний. Поэтому важно, чтобы врач проводил регулярный мониторинг состояния кровяного давления у пациентов, принимающих </a:t>
            </a:r>
            <a:r>
              <a:rPr lang="ru-RU" dirty="0" err="1"/>
              <a:t>Эторикоксиб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46808E-C010-2CCB-996F-E84E33CB2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8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D8BAC-7DF2-07A9-7405-2BE8B085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Противопоказания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5A344-8173-FE94-2571-00C11B4C4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360714"/>
            <a:ext cx="10210800" cy="4953000"/>
          </a:xfrm>
        </p:spPr>
        <p:txBody>
          <a:bodyPr>
            <a:normAutofit fontScale="62500" lnSpcReduction="20000"/>
          </a:bodyPr>
          <a:lstStyle/>
          <a:p>
            <a:r>
              <a:rPr lang="ru-RU" sz="2300" b="1" dirty="0"/>
              <a:t>Противопоказания</a:t>
            </a:r>
            <a:r>
              <a:rPr lang="ru-RU" sz="2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Аллергия на </a:t>
            </a:r>
            <a:r>
              <a:rPr lang="ru-RU" sz="2300" dirty="0" err="1"/>
              <a:t>Эторикоксиб</a:t>
            </a:r>
            <a:r>
              <a:rPr lang="ru-RU" sz="2300" dirty="0"/>
              <a:t> или другие компоненты препарата.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Тяжелая почечная или печеночная недостаточность.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Беременность и кормление грудью.</a:t>
            </a:r>
          </a:p>
          <a:p>
            <a:r>
              <a:rPr lang="ru-RU" sz="2300" b="1" dirty="0"/>
              <a:t>Предостережения</a:t>
            </a:r>
            <a:r>
              <a:rPr lang="ru-RU" sz="2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Сердечно-сосудистые заболевания.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Гипертония.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Длительное применение.</a:t>
            </a:r>
          </a:p>
          <a:p>
            <a:r>
              <a:rPr lang="ru-RU" sz="2300" b="1" dirty="0"/>
              <a:t>Побочные эффекты</a:t>
            </a:r>
          </a:p>
          <a:p>
            <a:r>
              <a:rPr lang="ru-RU" sz="2300" b="1" dirty="0"/>
              <a:t>Частые</a:t>
            </a:r>
            <a:r>
              <a:rPr lang="ru-RU" sz="2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Головная боль, головокружение.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Повышенное артериальное давление.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Тошнота, диспепсия.</a:t>
            </a:r>
          </a:p>
          <a:p>
            <a:r>
              <a:rPr lang="ru-RU" sz="2300" b="1" dirty="0"/>
              <a:t>Редкие</a:t>
            </a:r>
            <a:r>
              <a:rPr lang="ru-RU" sz="2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Аллергические реакции.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300" dirty="0"/>
              <a:t>Повышение уровня печеночных ферментов.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DC800A-D578-6B3F-8BDC-2D9A57182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9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1760-945C-E0B5-5AA1-EC048300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2" y="169689"/>
            <a:ext cx="9404723" cy="1400530"/>
          </a:xfrm>
        </p:spPr>
        <p:txBody>
          <a:bodyPr/>
          <a:lstStyle/>
          <a:p>
            <a:r>
              <a:rPr lang="ru-RU" dirty="0"/>
              <a:t>Конкуренты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878B8-211F-FCFE-08F8-0F49B7FF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64772"/>
            <a:ext cx="9957554" cy="5170714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ЦОГ-2 селективные: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CELECOXIB</a:t>
            </a:r>
            <a:r>
              <a:rPr lang="ru-RU" dirty="0"/>
              <a:t>– официальных данных о ввозе в Узбекистан – нет.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REFECOXIB</a:t>
            </a:r>
            <a:r>
              <a:rPr lang="ru-RU" dirty="0"/>
              <a:t> - официальных данных о ввозе в Узбекистан – нет.</a:t>
            </a:r>
          </a:p>
          <a:p>
            <a:r>
              <a:rPr lang="ru-RU" dirty="0"/>
              <a:t>Неселективные НПВП:</a:t>
            </a:r>
          </a:p>
          <a:p>
            <a:r>
              <a:rPr lang="en-US" dirty="0"/>
              <a:t>ACECLOFENAC – </a:t>
            </a:r>
            <a:r>
              <a:rPr lang="ru-RU" dirty="0" err="1"/>
              <a:t>Аэртал</a:t>
            </a:r>
            <a:r>
              <a:rPr lang="ru-RU" dirty="0"/>
              <a:t> таблетки и </a:t>
            </a:r>
            <a:r>
              <a:rPr lang="ru-RU" dirty="0" err="1"/>
              <a:t>Диклотол</a:t>
            </a:r>
            <a:r>
              <a:rPr lang="ru-RU" dirty="0"/>
              <a:t> таблетки</a:t>
            </a:r>
            <a:endParaRPr lang="en-US" dirty="0"/>
          </a:p>
          <a:p>
            <a:r>
              <a:rPr lang="en-US" dirty="0"/>
              <a:t>DEXKETOPROFEN TROMETAMOL</a:t>
            </a:r>
            <a:r>
              <a:rPr lang="ru-RU" dirty="0"/>
              <a:t> – </a:t>
            </a:r>
            <a:r>
              <a:rPr lang="ru-RU" dirty="0" err="1"/>
              <a:t>Зумм</a:t>
            </a:r>
            <a:r>
              <a:rPr lang="ru-RU" dirty="0"/>
              <a:t> таблетки и </a:t>
            </a:r>
            <a:r>
              <a:rPr lang="ru-RU" dirty="0" err="1"/>
              <a:t>Сертофен</a:t>
            </a:r>
            <a:r>
              <a:rPr lang="ru-RU" dirty="0"/>
              <a:t> таблетки</a:t>
            </a:r>
            <a:endParaRPr lang="en-US" dirty="0"/>
          </a:p>
          <a:p>
            <a:r>
              <a:rPr lang="en-US" dirty="0"/>
              <a:t>DICLOFENAC</a:t>
            </a:r>
            <a:r>
              <a:rPr lang="ru-RU" dirty="0"/>
              <a:t> – Диклофенак таблетки.</a:t>
            </a:r>
            <a:endParaRPr lang="en-US" dirty="0"/>
          </a:p>
          <a:p>
            <a:r>
              <a:rPr lang="en-US" dirty="0"/>
              <a:t>ETORICOXIB</a:t>
            </a:r>
            <a:r>
              <a:rPr lang="ru-RU" dirty="0"/>
              <a:t> – </a:t>
            </a:r>
            <a:r>
              <a:rPr lang="ru-RU" dirty="0" err="1"/>
              <a:t>Костарокс</a:t>
            </a:r>
            <a:r>
              <a:rPr lang="ru-RU" dirty="0"/>
              <a:t> таблетки. </a:t>
            </a:r>
            <a:endParaRPr lang="en-US" dirty="0"/>
          </a:p>
          <a:p>
            <a:r>
              <a:rPr lang="en-US" dirty="0"/>
              <a:t>FLURBIPROFEN</a:t>
            </a:r>
            <a:r>
              <a:rPr lang="ru-RU" dirty="0"/>
              <a:t> – </a:t>
            </a:r>
            <a:r>
              <a:rPr lang="ru-RU" dirty="0" err="1"/>
              <a:t>Зералго</a:t>
            </a:r>
            <a:r>
              <a:rPr lang="ru-RU" dirty="0"/>
              <a:t> таблетки.</a:t>
            </a:r>
            <a:endParaRPr lang="en-US" dirty="0"/>
          </a:p>
          <a:p>
            <a:r>
              <a:rPr lang="en-US" dirty="0"/>
              <a:t>IBUPROFEN</a:t>
            </a:r>
            <a:r>
              <a:rPr lang="ru-RU" dirty="0"/>
              <a:t> – </a:t>
            </a:r>
            <a:r>
              <a:rPr lang="ru-RU" dirty="0" err="1"/>
              <a:t>Бруфен</a:t>
            </a:r>
            <a:r>
              <a:rPr lang="ru-RU" dirty="0"/>
              <a:t> </a:t>
            </a:r>
            <a:r>
              <a:rPr lang="ru-RU" dirty="0" err="1"/>
              <a:t>ретард</a:t>
            </a:r>
            <a:r>
              <a:rPr lang="ru-RU" dirty="0"/>
              <a:t> таблетки , Ибупрофен таблетки и МИГ таблетки.</a:t>
            </a:r>
            <a:endParaRPr lang="en-US" dirty="0"/>
          </a:p>
          <a:p>
            <a:r>
              <a:rPr lang="en-US" dirty="0"/>
              <a:t>KETOPROFEN</a:t>
            </a:r>
            <a:r>
              <a:rPr lang="ru-RU" dirty="0"/>
              <a:t> – </a:t>
            </a:r>
            <a:r>
              <a:rPr lang="ru-RU" dirty="0" err="1"/>
              <a:t>Кетонал</a:t>
            </a:r>
            <a:r>
              <a:rPr lang="ru-RU" dirty="0"/>
              <a:t> дуо капсулы, </a:t>
            </a:r>
            <a:r>
              <a:rPr lang="ru-RU" dirty="0" err="1"/>
              <a:t>Кетонал</a:t>
            </a:r>
            <a:r>
              <a:rPr lang="ru-RU" dirty="0"/>
              <a:t> капсул, </a:t>
            </a:r>
            <a:r>
              <a:rPr lang="ru-RU" dirty="0" err="1"/>
              <a:t>Кетонал</a:t>
            </a:r>
            <a:r>
              <a:rPr lang="ru-RU" dirty="0"/>
              <a:t> форте таблетки.</a:t>
            </a:r>
            <a:endParaRPr lang="en-US" dirty="0"/>
          </a:p>
          <a:p>
            <a:r>
              <a:rPr lang="en-US" dirty="0"/>
              <a:t>KETOROLAC TROMETHAMINE</a:t>
            </a:r>
            <a:r>
              <a:rPr lang="ru-RU" dirty="0"/>
              <a:t> – </a:t>
            </a:r>
            <a:r>
              <a:rPr lang="ru-RU" dirty="0" err="1"/>
              <a:t>Кеторол</a:t>
            </a:r>
            <a:r>
              <a:rPr lang="ru-RU" dirty="0"/>
              <a:t> экспресс таблетки. </a:t>
            </a:r>
            <a:endParaRPr lang="en-US" dirty="0"/>
          </a:p>
          <a:p>
            <a:r>
              <a:rPr lang="en-US" dirty="0"/>
              <a:t>LORNOXICAM</a:t>
            </a:r>
            <a:r>
              <a:rPr lang="ru-RU" dirty="0"/>
              <a:t> – </a:t>
            </a:r>
            <a:r>
              <a:rPr lang="ru-RU" dirty="0" err="1"/>
              <a:t>Ксефокам</a:t>
            </a:r>
            <a:r>
              <a:rPr lang="ru-RU" dirty="0"/>
              <a:t> таблетки,  </a:t>
            </a:r>
            <a:r>
              <a:rPr lang="ru-RU" dirty="0" err="1"/>
              <a:t>Ларфикс</a:t>
            </a:r>
            <a:r>
              <a:rPr lang="ru-RU" dirty="0"/>
              <a:t> таблетки. </a:t>
            </a:r>
            <a:endParaRPr lang="en-US" dirty="0"/>
          </a:p>
          <a:p>
            <a:r>
              <a:rPr lang="en-US" dirty="0"/>
              <a:t>MELOXICAM</a:t>
            </a:r>
            <a:r>
              <a:rPr lang="ru-RU" dirty="0"/>
              <a:t> – Камелот таблетки, </a:t>
            </a:r>
            <a:r>
              <a:rPr lang="ru-RU" dirty="0" err="1"/>
              <a:t>Локсидол</a:t>
            </a:r>
            <a:r>
              <a:rPr lang="ru-RU" dirty="0"/>
              <a:t> таблетки, </a:t>
            </a:r>
            <a:r>
              <a:rPr lang="ru-RU" dirty="0" err="1"/>
              <a:t>Ревмоксикам</a:t>
            </a:r>
            <a:r>
              <a:rPr lang="ru-RU" dirty="0"/>
              <a:t> таблетки, </a:t>
            </a:r>
            <a:endParaRPr lang="en-US" dirty="0"/>
          </a:p>
          <a:p>
            <a:r>
              <a:rPr lang="en-US" dirty="0"/>
              <a:t>NAPROXEN – </a:t>
            </a:r>
            <a:r>
              <a:rPr lang="ru-RU" dirty="0"/>
              <a:t>Аксен форт таблетки, </a:t>
            </a:r>
            <a:r>
              <a:rPr lang="ru-RU" dirty="0" err="1"/>
              <a:t>Налгезин</a:t>
            </a:r>
            <a:r>
              <a:rPr lang="ru-RU" dirty="0"/>
              <a:t> таблетки, </a:t>
            </a:r>
            <a:r>
              <a:rPr lang="ru-RU" dirty="0" err="1"/>
              <a:t>Налгезин</a:t>
            </a:r>
            <a:r>
              <a:rPr lang="ru-RU" dirty="0"/>
              <a:t> форте таблетки.</a:t>
            </a:r>
            <a:endParaRPr lang="en-US" dirty="0"/>
          </a:p>
          <a:p>
            <a:r>
              <a:rPr lang="en-US" dirty="0"/>
              <a:t>NIMESULIDE</a:t>
            </a:r>
            <a:r>
              <a:rPr lang="ru-RU" dirty="0"/>
              <a:t> – </a:t>
            </a:r>
            <a:r>
              <a:rPr lang="ru-RU" dirty="0" err="1"/>
              <a:t>Нимид</a:t>
            </a:r>
            <a:r>
              <a:rPr lang="ru-RU" dirty="0"/>
              <a:t> Форте таблетки.</a:t>
            </a:r>
            <a:endParaRPr lang="en-US" dirty="0"/>
          </a:p>
          <a:p>
            <a:r>
              <a:rPr lang="en-US" dirty="0"/>
              <a:t>PARACETAMOL, DICLOFENAC SODIUM – </a:t>
            </a:r>
            <a:r>
              <a:rPr lang="ru-RU" dirty="0" err="1"/>
              <a:t>Адипар</a:t>
            </a:r>
            <a:r>
              <a:rPr lang="ru-RU" dirty="0"/>
              <a:t> таблетки, </a:t>
            </a:r>
            <a:r>
              <a:rPr lang="ru-RU" dirty="0" err="1"/>
              <a:t>Фаниган</a:t>
            </a:r>
            <a:r>
              <a:rPr lang="ru-RU" dirty="0"/>
              <a:t> таблетки, </a:t>
            </a:r>
            <a:r>
              <a:rPr lang="ru-RU" dirty="0" err="1"/>
              <a:t>Фонипар</a:t>
            </a:r>
            <a:r>
              <a:rPr lang="ru-RU" dirty="0"/>
              <a:t> таблетки.</a:t>
            </a:r>
            <a:endParaRPr lang="en-US" dirty="0"/>
          </a:p>
          <a:p>
            <a:r>
              <a:rPr lang="en-US" dirty="0"/>
              <a:t>PARACETAMOL, IBUPROFEN</a:t>
            </a:r>
            <a:r>
              <a:rPr lang="ru-RU" dirty="0"/>
              <a:t> – </a:t>
            </a:r>
            <a:r>
              <a:rPr lang="ru-RU" dirty="0" err="1"/>
              <a:t>Ибуклин</a:t>
            </a:r>
            <a:r>
              <a:rPr lang="ru-RU" dirty="0"/>
              <a:t> Юниор таблетки, 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30C575-0F3D-606A-8D40-F3FE720FF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6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62825-6F8D-700C-CC0F-84512211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011CA-EE3B-318E-C4F7-2771517A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95400"/>
            <a:ext cx="9404723" cy="4952999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Преимущества </a:t>
            </a:r>
            <a:r>
              <a:rPr lang="ru-RU" b="1" dirty="0" err="1"/>
              <a:t>Эторикоксиба</a:t>
            </a: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Селективность</a:t>
            </a:r>
            <a:r>
              <a:rPr lang="ru-RU" dirty="0"/>
              <a:t>: </a:t>
            </a:r>
            <a:r>
              <a:rPr lang="ru-RU" dirty="0" err="1"/>
              <a:t>Эторикоксиб</a:t>
            </a:r>
            <a:r>
              <a:rPr lang="ru-RU" dirty="0"/>
              <a:t> является селективным ингибитором ЦОГ-2, что снижает риск побочных эффектов со стороны ЖКТ по сравнению с неселективными НПВП.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Продолжительность действия</a:t>
            </a:r>
            <a:r>
              <a:rPr lang="ru-RU" dirty="0"/>
              <a:t>: </a:t>
            </a:r>
            <a:r>
              <a:rPr lang="ru-RU" dirty="0" err="1"/>
              <a:t>Эторикоксиб</a:t>
            </a:r>
            <a:r>
              <a:rPr lang="ru-RU" dirty="0"/>
              <a:t> имеет длительный период полувыведения, что позволяет принимать его один раз в день.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Эффективность</a:t>
            </a:r>
            <a:r>
              <a:rPr lang="ru-RU" dirty="0"/>
              <a:t>: Препарат демонстрирует высокую эффективность в снижении воспаления и боли при различных состояниях.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Выбор конкретного НПВП зависит от индивидуальных особенностей пациента, показаний к применению, наличия сопутствующих заболеваний и потенциальных рисков побочных эффектов. </a:t>
            </a:r>
            <a:r>
              <a:rPr lang="ru-RU" dirty="0" err="1"/>
              <a:t>Эторикоксиб</a:t>
            </a:r>
            <a:r>
              <a:rPr lang="ru-RU" dirty="0"/>
              <a:t> обладает рядом преимуществ, таких как селективность и удобство дозирования, которые делают его привлекательным вариантом для многих пациентов.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CCC599-573F-3A32-EE05-2B0FC7EBD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A57C8-966B-4AEA-9363-56C044F7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Благодарю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F9B72-A656-B180-2B95-7BF477FA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41" y="4539341"/>
            <a:ext cx="9298739" cy="2109154"/>
          </a:xfrm>
        </p:spPr>
        <p:txBody>
          <a:bodyPr>
            <a:normAutofit/>
          </a:bodyPr>
          <a:lstStyle/>
          <a:p>
            <a:r>
              <a:rPr lang="ru-RU" dirty="0"/>
              <a:t>Более подробно вы можете ознакомиться с данными препаратом на официальном сайт производителя препарата </a:t>
            </a:r>
            <a:r>
              <a:rPr lang="ru-RU" dirty="0" err="1"/>
              <a:t>Эторелекс</a:t>
            </a:r>
            <a:r>
              <a:rPr lang="ru-RU" dirty="0"/>
              <a:t>.</a:t>
            </a:r>
          </a:p>
          <a:p>
            <a:r>
              <a:rPr lang="en-US" dirty="0">
                <a:hlinkClick r:id="rId2"/>
              </a:rPr>
              <a:t>www.pharmasyntez.com</a:t>
            </a:r>
            <a:endParaRPr lang="ru-RU" dirty="0"/>
          </a:p>
          <a:p>
            <a:pPr marL="0" indent="0">
              <a:buNone/>
            </a:pPr>
            <a:r>
              <a:rPr lang="ru-RU" sz="1600" i="1" dirty="0"/>
              <a:t>Презентация является интеллектуальной собственностью компании АО «</a:t>
            </a:r>
            <a:r>
              <a:rPr lang="ru-RU" sz="1600" i="1" dirty="0" err="1"/>
              <a:t>Фармасинтез</a:t>
            </a:r>
            <a:r>
              <a:rPr lang="ru-RU" sz="1600" i="1" dirty="0"/>
              <a:t>» дальнейшее </a:t>
            </a:r>
            <a:r>
              <a:rPr lang="ru-RU" sz="1600" i="1" dirty="0" err="1"/>
              <a:t>распространие</a:t>
            </a:r>
            <a:r>
              <a:rPr lang="ru-RU" sz="1600" i="1" dirty="0"/>
              <a:t> и использование без разрешения является противозаконным.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4A0400-71D4-30CF-C3F8-0E9CA2180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  <p:pic>
        <p:nvPicPr>
          <p:cNvPr id="10246" name="Picture 6" descr="реалистичный рисунок благодарного врача">
            <a:extLst>
              <a:ext uri="{FF2B5EF4-FFF2-40B4-BE49-F238E27FC236}">
                <a16:creationId xmlns:a16="http://schemas.microsoft.com/office/drawing/2014/main" id="{9CF5E6AC-6B4D-C323-5677-8336830DA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113775"/>
            <a:ext cx="3287485" cy="328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6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14828-A97C-B9AE-C6FD-5723413B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презентации </a:t>
            </a:r>
            <a:br>
              <a:rPr lang="ru-RU" b="1" dirty="0"/>
            </a:br>
            <a:r>
              <a:rPr lang="ru-RU" dirty="0"/>
              <a:t>Ознакомить медицинских представителей с характеристиками, механизмом действия, показаниями и преимуществами </a:t>
            </a:r>
            <a:r>
              <a:rPr lang="ru-RU" dirty="0" err="1"/>
              <a:t>Эторелекса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667200-573B-EB3D-6F66-98A65FD2B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0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1C02C-7BB7-23E3-DCC3-3B4D3746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3AF84-8089-CEA7-05BE-C1A602AF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15852"/>
            <a:ext cx="10779846" cy="529548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Краткий обзор препарата </a:t>
            </a:r>
            <a:r>
              <a:rPr lang="ru-RU" b="1" dirty="0" err="1"/>
              <a:t>Эторелекс</a:t>
            </a:r>
            <a:endParaRPr lang="ru-RU" b="1" dirty="0"/>
          </a:p>
          <a:p>
            <a:r>
              <a:rPr lang="ru-RU" b="1" dirty="0" err="1"/>
              <a:t>Эторелекс</a:t>
            </a:r>
            <a:r>
              <a:rPr lang="ru-RU" dirty="0"/>
              <a:t> — это современный нестероидный противовоспалительный препарат (НПВП), который применяется для облегчения боли и воспаления, связанных с различными заболеваниями суставов и опорно-двигательного аппарата.</a:t>
            </a:r>
          </a:p>
          <a:p>
            <a:r>
              <a:rPr lang="ru-RU" b="1" dirty="0"/>
              <a:t>Основное действующее вещество: </a:t>
            </a:r>
            <a:r>
              <a:rPr lang="ru-RU" b="1" dirty="0" err="1"/>
              <a:t>Эторикоксиб</a:t>
            </a:r>
            <a:endParaRPr lang="ru-RU" b="1" dirty="0"/>
          </a:p>
          <a:p>
            <a:r>
              <a:rPr lang="ru-RU" b="1" dirty="0" err="1"/>
              <a:t>Эторикоксиб</a:t>
            </a:r>
            <a:r>
              <a:rPr lang="ru-RU" dirty="0"/>
              <a:t> — это селективный ингибитор циклооксигеназы-2 (ЦОГ-2), одного из ферментов, участвующих в синтезе простагландинов. Проста-</a:t>
            </a:r>
            <a:r>
              <a:rPr lang="ru-RU" dirty="0" err="1"/>
              <a:t>гландины</a:t>
            </a:r>
            <a:r>
              <a:rPr lang="ru-RU" dirty="0"/>
              <a:t> — это вещества, которые играют ключевую роль в развитии воспаления, боли и лихорадки.</a:t>
            </a:r>
          </a:p>
          <a:p>
            <a:r>
              <a:rPr lang="ru-RU" b="1" dirty="0"/>
              <a:t>Фармакологическое действие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Селективность</a:t>
            </a:r>
            <a:r>
              <a:rPr lang="ru-RU" dirty="0"/>
              <a:t>: </a:t>
            </a:r>
            <a:r>
              <a:rPr lang="ru-RU" dirty="0" err="1"/>
              <a:t>Эторикоксиб</a:t>
            </a:r>
            <a:r>
              <a:rPr lang="ru-RU" dirty="0"/>
              <a:t> преимущественно ингибирует ЦОГ-2, снижая выработку простагландинов, вызывающих воспаление и боль. При этом он минимально воздействует на ЦОГ-1, что уменьшает риск побочных эффектов, связанных с ЖКТ (таких как язвы и кровотечения).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Быстрое начало действия</a:t>
            </a:r>
            <a:r>
              <a:rPr lang="ru-RU" dirty="0"/>
              <a:t>: Препарат быстро всасывается и достигает максимальной концентрации в плазме через 1-2 часа после приема, обеспечивая быстрое облегчение боли.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03B5C3-597D-ACC4-CB20-326BC59E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CE3E19-E6F6-C3D6-FB8D-4E801628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6" y="404989"/>
            <a:ext cx="9447458" cy="6046053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Эторелекс</a:t>
            </a:r>
            <a:r>
              <a:rPr lang="ru-RU" dirty="0"/>
              <a:t> применяется для лечения: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Остеоартрит</a:t>
            </a:r>
            <a:r>
              <a:rPr lang="ru-RU" dirty="0"/>
              <a:t>: Облегчение боли и воспаления, улучшение подвижности суставов.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Ревматоидный артрит</a:t>
            </a:r>
            <a:r>
              <a:rPr lang="ru-RU" dirty="0"/>
              <a:t>: Снижение боли и воспаления, улучшение функции суставов.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Анкилозирующий</a:t>
            </a:r>
            <a:r>
              <a:rPr lang="ru-RU" b="1" dirty="0"/>
              <a:t> спондилит</a:t>
            </a:r>
            <a:r>
              <a:rPr lang="ru-RU" dirty="0"/>
              <a:t>: Облегчение симптомов, улучшение качества жизни.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Острая боль</a:t>
            </a:r>
            <a:r>
              <a:rPr lang="ru-RU" dirty="0"/>
              <a:t>: Включая зубную боль и послеоперационную боль.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Подагрический артрит</a:t>
            </a:r>
            <a:r>
              <a:rPr lang="ru-RU" dirty="0"/>
              <a:t>: Облегчение острых приступов подагры.</a:t>
            </a:r>
          </a:p>
          <a:p>
            <a:r>
              <a:rPr lang="ru-RU" b="1" dirty="0"/>
              <a:t>Дозировка и способ применения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Остеоартрит</a:t>
            </a:r>
            <a:r>
              <a:rPr lang="ru-RU" dirty="0"/>
              <a:t>: 30-60 мг один раз в день.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Ревматоидный артрит и </a:t>
            </a:r>
            <a:r>
              <a:rPr lang="ru-RU" b="1" dirty="0" err="1"/>
              <a:t>анкилозирующий</a:t>
            </a:r>
            <a:r>
              <a:rPr lang="ru-RU" b="1" dirty="0"/>
              <a:t> спондилит</a:t>
            </a:r>
            <a:r>
              <a:rPr lang="ru-RU" dirty="0"/>
              <a:t>: 60-90 мг один раз в день.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Острая боль</a:t>
            </a:r>
            <a:r>
              <a:rPr lang="ru-RU" dirty="0"/>
              <a:t>: 90 мг один раз в день.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Подагрический артрит</a:t>
            </a:r>
            <a:r>
              <a:rPr lang="ru-RU" dirty="0"/>
              <a:t>: 120 мг один раз в день (курс лечения не более 8 дней).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3F205F-90C5-F6BE-F29E-B3379ABCF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778CB-30A6-49BD-3B82-E6419352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действия </a:t>
            </a:r>
            <a:r>
              <a:rPr lang="ru-RU" dirty="0" err="1"/>
              <a:t>Эторелекса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14163-0703-D468-7736-E7919E5D6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578" y="1215851"/>
            <a:ext cx="9686611" cy="5275383"/>
          </a:xfrm>
        </p:spPr>
        <p:txBody>
          <a:bodyPr>
            <a:normAutofit/>
          </a:bodyPr>
          <a:lstStyle/>
          <a:p>
            <a:r>
              <a:rPr lang="ru-RU" sz="2400" dirty="0" err="1"/>
              <a:t>Эторелекс</a:t>
            </a:r>
            <a:r>
              <a:rPr lang="ru-RU" sz="2400" dirty="0"/>
              <a:t> содержит активное вещество </a:t>
            </a:r>
            <a:r>
              <a:rPr lang="ru-RU" sz="2400" dirty="0" err="1"/>
              <a:t>Эторикоксиб</a:t>
            </a:r>
            <a:r>
              <a:rPr lang="ru-RU" sz="2400" dirty="0"/>
              <a:t>, которое является селективным ингибитором циклооксигеназы-2 (ЦОГ-2). ЦОГ-2 — это фермент, участвующий в образовании простагландинов из </a:t>
            </a:r>
            <a:r>
              <a:rPr lang="ru-RU" sz="2400" dirty="0" err="1"/>
              <a:t>арахидоновой</a:t>
            </a:r>
            <a:r>
              <a:rPr lang="ru-RU" sz="2400" dirty="0"/>
              <a:t> кислоты. Простагландины играют ключевую роль в развитии воспалительных процессов, вызывая болевые ощущения, воспаление и повышение температуры.</a:t>
            </a:r>
          </a:p>
          <a:p>
            <a:r>
              <a:rPr lang="ru-RU" sz="2400" dirty="0" err="1"/>
              <a:t>Эторикоксиб</a:t>
            </a:r>
            <a:r>
              <a:rPr lang="ru-RU" sz="2400" dirty="0"/>
              <a:t> специфически блокирует действие ЦОГ-2, что приводит к снижению образования простагландинов в месте воспаления. Это в свою очередь уменьшает воспалительный ответ, облегчает боль и улучшает функцию пораженных тканей и суставов.</a:t>
            </a: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ADA81A-B9EA-8354-19C3-157D154DE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A9000-B287-A32F-3954-5D7FA1D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 о </a:t>
            </a:r>
            <a:r>
              <a:rPr lang="ru-RU" dirty="0" err="1"/>
              <a:t>циклооксигеназах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BFB455-0294-2161-C5C7-EC3576BA6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69" y="1390068"/>
            <a:ext cx="8911422" cy="515997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AC295D-67BA-D2E0-E10D-3CE1550C1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125FC-8AF6-3DA9-00FB-8F3BF689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95212"/>
          </a:xfrm>
        </p:spPr>
        <p:txBody>
          <a:bodyPr/>
          <a:lstStyle/>
          <a:p>
            <a:r>
              <a:rPr lang="ru-RU" dirty="0"/>
              <a:t>Типы механизмов действия НПВП (НПВС)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AE2952-3EFB-FCB5-F3DB-B09809508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853248"/>
            <a:ext cx="5449889" cy="4641991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FBB7E2-D1DD-3C92-B5DA-CBCFA3486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0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Прямоугольник 1056">
            <a:extLst>
              <a:ext uri="{FF2B5EF4-FFF2-40B4-BE49-F238E27FC236}">
                <a16:creationId xmlns:a16="http://schemas.microsoft.com/office/drawing/2014/main" id="{69845EE5-D190-CA49-3A58-86AB1610EDA1}"/>
              </a:ext>
            </a:extLst>
          </p:cNvPr>
          <p:cNvSpPr/>
          <p:nvPr/>
        </p:nvSpPr>
        <p:spPr>
          <a:xfrm>
            <a:off x="4781424" y="2308053"/>
            <a:ext cx="2012382" cy="1240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6" name="Овал 1055">
            <a:extLst>
              <a:ext uri="{FF2B5EF4-FFF2-40B4-BE49-F238E27FC236}">
                <a16:creationId xmlns:a16="http://schemas.microsoft.com/office/drawing/2014/main" id="{0F967189-091F-85C7-139D-AAD97682F04C}"/>
              </a:ext>
            </a:extLst>
          </p:cNvPr>
          <p:cNvSpPr/>
          <p:nvPr/>
        </p:nvSpPr>
        <p:spPr>
          <a:xfrm>
            <a:off x="8871123" y="2740254"/>
            <a:ext cx="1460603" cy="1461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5" name="Овал 1054">
            <a:extLst>
              <a:ext uri="{FF2B5EF4-FFF2-40B4-BE49-F238E27FC236}">
                <a16:creationId xmlns:a16="http://schemas.microsoft.com/office/drawing/2014/main" id="{5E48191E-8086-07C1-1190-A0761251E4D0}"/>
              </a:ext>
            </a:extLst>
          </p:cNvPr>
          <p:cNvSpPr/>
          <p:nvPr/>
        </p:nvSpPr>
        <p:spPr>
          <a:xfrm>
            <a:off x="8853405" y="1278951"/>
            <a:ext cx="1460603" cy="1461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11BB6-AFBE-9E5B-44A7-132FA7F3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Химическая структура</a:t>
            </a:r>
          </a:p>
        </p:txBody>
      </p:sp>
      <p:pic>
        <p:nvPicPr>
          <p:cNvPr id="1026" name="Picture 2" descr="Эторикоксиб — Википедия">
            <a:extLst>
              <a:ext uri="{FF2B5EF4-FFF2-40B4-BE49-F238E27FC236}">
                <a16:creationId xmlns:a16="http://schemas.microsoft.com/office/drawing/2014/main" id="{02496380-DC46-A279-67C2-56C06B2534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41" y="1417786"/>
            <a:ext cx="2762250" cy="220980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A89AF-A206-37DE-A814-36E2A1664800}"/>
              </a:ext>
            </a:extLst>
          </p:cNvPr>
          <p:cNvSpPr txBox="1"/>
          <p:nvPr/>
        </p:nvSpPr>
        <p:spPr>
          <a:xfrm>
            <a:off x="3565413" y="1316334"/>
            <a:ext cx="3566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</a:t>
            </a:r>
            <a:r>
              <a:rPr lang="en-US" sz="2000" dirty="0"/>
              <a:t>18</a:t>
            </a:r>
            <a:r>
              <a:rPr lang="en-US" sz="3600" dirty="0"/>
              <a:t>H</a:t>
            </a:r>
            <a:r>
              <a:rPr lang="en-US" sz="2000" dirty="0"/>
              <a:t>15</a:t>
            </a:r>
            <a:r>
              <a:rPr lang="en-US" sz="3600" dirty="0"/>
              <a:t>CIN</a:t>
            </a:r>
            <a:r>
              <a:rPr lang="en-US" sz="2000" dirty="0"/>
              <a:t>2</a:t>
            </a:r>
            <a:r>
              <a:rPr lang="en-US" sz="3600" dirty="0"/>
              <a:t>O</a:t>
            </a:r>
            <a:r>
              <a:rPr lang="en-US" sz="2000" dirty="0"/>
              <a:t>2</a:t>
            </a:r>
            <a:r>
              <a:rPr lang="en-US" sz="3600" dirty="0"/>
              <a:t>S</a:t>
            </a:r>
            <a:endParaRPr lang="ru-R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9B4EC966-CA3D-CBA3-E068-80F62E04D659}"/>
                  </a:ext>
                </a:extLst>
              </p14:cNvPr>
              <p14:cNvContentPartPr/>
              <p14:nvPr/>
            </p14:nvContentPartPr>
            <p14:xfrm flipV="1">
              <a:off x="3014565" y="3042310"/>
              <a:ext cx="1636622" cy="38669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9B4EC966-CA3D-CBA3-E068-80F62E04D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3008445" y="3036189"/>
                <a:ext cx="1648862" cy="398932"/>
              </a:xfrm>
              <a:prstGeom prst="rect">
                <a:avLst/>
              </a:prstGeom>
            </p:spPr>
          </p:pic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46F968A4-CE6C-E792-856A-32A8D395E1F0}"/>
              </a:ext>
            </a:extLst>
          </p:cNvPr>
          <p:cNvSpPr txBox="1"/>
          <p:nvPr/>
        </p:nvSpPr>
        <p:spPr>
          <a:xfrm>
            <a:off x="4830423" y="2508652"/>
            <a:ext cx="1892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ЦОГ-2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22E673DF-93E7-A718-8159-F198D41CDC34}"/>
              </a:ext>
            </a:extLst>
          </p:cNvPr>
          <p:cNvSpPr txBox="1"/>
          <p:nvPr/>
        </p:nvSpPr>
        <p:spPr>
          <a:xfrm>
            <a:off x="8853405" y="1704149"/>
            <a:ext cx="1607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PGE</a:t>
            </a:r>
            <a:r>
              <a:rPr lang="en-US" sz="2400" dirty="0"/>
              <a:t>2</a:t>
            </a:r>
            <a:endParaRPr lang="ru-RU" sz="40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93BFFDED-AA24-65E8-52FF-CB3DCA25E03F}"/>
              </a:ext>
            </a:extLst>
          </p:cNvPr>
          <p:cNvSpPr txBox="1"/>
          <p:nvPr/>
        </p:nvSpPr>
        <p:spPr>
          <a:xfrm>
            <a:off x="8984085" y="3145098"/>
            <a:ext cx="1249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PGI</a:t>
            </a:r>
            <a:r>
              <a:rPr lang="en-US" sz="2800" dirty="0"/>
              <a:t>1</a:t>
            </a:r>
            <a:endParaRPr lang="ru-RU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45" name="Рукописный ввод 1044">
                <a:extLst>
                  <a:ext uri="{FF2B5EF4-FFF2-40B4-BE49-F238E27FC236}">
                    <a16:creationId xmlns:a16="http://schemas.microsoft.com/office/drawing/2014/main" id="{65C40B94-A3EC-F14A-C419-56ECA87D03FD}"/>
                  </a:ext>
                </a:extLst>
              </p14:cNvPr>
              <p14:cNvContentPartPr/>
              <p14:nvPr/>
            </p14:nvContentPartPr>
            <p14:xfrm>
              <a:off x="6860201" y="2378825"/>
              <a:ext cx="1584360" cy="243720"/>
            </p14:xfrm>
          </p:contentPart>
        </mc:Choice>
        <mc:Fallback xmlns="">
          <p:pic>
            <p:nvPicPr>
              <p:cNvPr id="1045" name="Рукописный ввод 1044">
                <a:extLst>
                  <a:ext uri="{FF2B5EF4-FFF2-40B4-BE49-F238E27FC236}">
                    <a16:creationId xmlns:a16="http://schemas.microsoft.com/office/drawing/2014/main" id="{65C40B94-A3EC-F14A-C419-56ECA87D03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4081" y="2372705"/>
                <a:ext cx="15966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46" name="Рукописный ввод 1045">
                <a:extLst>
                  <a:ext uri="{FF2B5EF4-FFF2-40B4-BE49-F238E27FC236}">
                    <a16:creationId xmlns:a16="http://schemas.microsoft.com/office/drawing/2014/main" id="{0C1E8206-29A0-5363-1225-6E003D907B36}"/>
                  </a:ext>
                </a:extLst>
              </p14:cNvPr>
              <p14:cNvContentPartPr/>
              <p14:nvPr/>
            </p14:nvContentPartPr>
            <p14:xfrm>
              <a:off x="7028964" y="3055188"/>
              <a:ext cx="1547280" cy="479880"/>
            </p14:xfrm>
          </p:contentPart>
        </mc:Choice>
        <mc:Fallback xmlns="">
          <p:pic>
            <p:nvPicPr>
              <p:cNvPr id="1046" name="Рукописный ввод 1045">
                <a:extLst>
                  <a:ext uri="{FF2B5EF4-FFF2-40B4-BE49-F238E27FC236}">
                    <a16:creationId xmlns:a16="http://schemas.microsoft.com/office/drawing/2014/main" id="{0C1E8206-29A0-5363-1225-6E003D907B3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2844" y="3049068"/>
                <a:ext cx="15595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47" name="Рукописный ввод 1046">
                <a:extLst>
                  <a:ext uri="{FF2B5EF4-FFF2-40B4-BE49-F238E27FC236}">
                    <a16:creationId xmlns:a16="http://schemas.microsoft.com/office/drawing/2014/main" id="{1D83AB33-2537-BD05-B484-3E8760029E17}"/>
                  </a:ext>
                </a:extLst>
              </p14:cNvPr>
              <p14:cNvContentPartPr/>
              <p14:nvPr/>
            </p14:nvContentPartPr>
            <p14:xfrm>
              <a:off x="8093201" y="2293865"/>
              <a:ext cx="469440" cy="353160"/>
            </p14:xfrm>
          </p:contentPart>
        </mc:Choice>
        <mc:Fallback xmlns="">
          <p:pic>
            <p:nvPicPr>
              <p:cNvPr id="1047" name="Рукописный ввод 1046">
                <a:extLst>
                  <a:ext uri="{FF2B5EF4-FFF2-40B4-BE49-F238E27FC236}">
                    <a16:creationId xmlns:a16="http://schemas.microsoft.com/office/drawing/2014/main" id="{1D83AB33-2537-BD05-B484-3E8760029E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7081" y="2287745"/>
                <a:ext cx="4816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48" name="Рукописный ввод 1047">
                <a:extLst>
                  <a:ext uri="{FF2B5EF4-FFF2-40B4-BE49-F238E27FC236}">
                    <a16:creationId xmlns:a16="http://schemas.microsoft.com/office/drawing/2014/main" id="{377AE724-B52F-6ACC-D395-412E35AEF52F}"/>
                  </a:ext>
                </a:extLst>
              </p14:cNvPr>
              <p14:cNvContentPartPr/>
              <p14:nvPr/>
            </p14:nvContentPartPr>
            <p14:xfrm>
              <a:off x="8013924" y="3314388"/>
              <a:ext cx="633240" cy="326160"/>
            </p14:xfrm>
          </p:contentPart>
        </mc:Choice>
        <mc:Fallback xmlns="">
          <p:pic>
            <p:nvPicPr>
              <p:cNvPr id="1048" name="Рукописный ввод 1047">
                <a:extLst>
                  <a:ext uri="{FF2B5EF4-FFF2-40B4-BE49-F238E27FC236}">
                    <a16:creationId xmlns:a16="http://schemas.microsoft.com/office/drawing/2014/main" id="{377AE724-B52F-6ACC-D395-412E35AEF5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07804" y="3308268"/>
                <a:ext cx="645480" cy="33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4" name="Группа 1053">
            <a:extLst>
              <a:ext uri="{FF2B5EF4-FFF2-40B4-BE49-F238E27FC236}">
                <a16:creationId xmlns:a16="http://schemas.microsoft.com/office/drawing/2014/main" id="{861C7F25-B33C-A829-3E8C-2C3BC92B2EBE}"/>
              </a:ext>
            </a:extLst>
          </p:cNvPr>
          <p:cNvGrpSpPr/>
          <p:nvPr/>
        </p:nvGrpSpPr>
        <p:grpSpPr>
          <a:xfrm>
            <a:off x="7124325" y="2271851"/>
            <a:ext cx="723600" cy="1168920"/>
            <a:chOff x="7124325" y="3265611"/>
            <a:chExt cx="723600" cy="11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49" name="Рукописный ввод 1048">
                  <a:extLst>
                    <a:ext uri="{FF2B5EF4-FFF2-40B4-BE49-F238E27FC236}">
                      <a16:creationId xmlns:a16="http://schemas.microsoft.com/office/drawing/2014/main" id="{DD037486-9351-8BF7-F0A4-73944DC769AB}"/>
                    </a:ext>
                  </a:extLst>
                </p14:cNvPr>
                <p14:cNvContentPartPr/>
                <p14:nvPr/>
              </p14:nvContentPartPr>
              <p14:xfrm>
                <a:off x="7124325" y="3325731"/>
                <a:ext cx="495720" cy="456840"/>
              </p14:xfrm>
            </p:contentPart>
          </mc:Choice>
          <mc:Fallback xmlns="">
            <p:pic>
              <p:nvPicPr>
                <p:cNvPr id="1049" name="Рукописный ввод 1048">
                  <a:extLst>
                    <a:ext uri="{FF2B5EF4-FFF2-40B4-BE49-F238E27FC236}">
                      <a16:creationId xmlns:a16="http://schemas.microsoft.com/office/drawing/2014/main" id="{DD037486-9351-8BF7-F0A4-73944DC769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18205" y="3319611"/>
                  <a:ext cx="5079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50" name="Рукописный ввод 1049">
                  <a:extLst>
                    <a:ext uri="{FF2B5EF4-FFF2-40B4-BE49-F238E27FC236}">
                      <a16:creationId xmlns:a16="http://schemas.microsoft.com/office/drawing/2014/main" id="{160A9466-6D8C-D64F-7255-ACD7951081AD}"/>
                    </a:ext>
                  </a:extLst>
                </p14:cNvPr>
                <p14:cNvContentPartPr/>
                <p14:nvPr/>
              </p14:nvContentPartPr>
              <p14:xfrm>
                <a:off x="7390005" y="3265611"/>
                <a:ext cx="156240" cy="578160"/>
              </p14:xfrm>
            </p:contentPart>
          </mc:Choice>
          <mc:Fallback xmlns="">
            <p:pic>
              <p:nvPicPr>
                <p:cNvPr id="1050" name="Рукописный ввод 1049">
                  <a:extLst>
                    <a:ext uri="{FF2B5EF4-FFF2-40B4-BE49-F238E27FC236}">
                      <a16:creationId xmlns:a16="http://schemas.microsoft.com/office/drawing/2014/main" id="{160A9466-6D8C-D64F-7255-ACD7951081A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83885" y="3259491"/>
                  <a:ext cx="1684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52" name="Рукописный ввод 1051">
                  <a:extLst>
                    <a:ext uri="{FF2B5EF4-FFF2-40B4-BE49-F238E27FC236}">
                      <a16:creationId xmlns:a16="http://schemas.microsoft.com/office/drawing/2014/main" id="{ABCE3E73-E835-B18A-FB55-CD4969AB36E5}"/>
                    </a:ext>
                  </a:extLst>
                </p14:cNvPr>
                <p14:cNvContentPartPr/>
                <p14:nvPr/>
              </p14:nvContentPartPr>
              <p14:xfrm>
                <a:off x="7495845" y="3969051"/>
                <a:ext cx="155160" cy="419760"/>
              </p14:xfrm>
            </p:contentPart>
          </mc:Choice>
          <mc:Fallback xmlns="">
            <p:pic>
              <p:nvPicPr>
                <p:cNvPr id="1052" name="Рукописный ввод 1051">
                  <a:extLst>
                    <a:ext uri="{FF2B5EF4-FFF2-40B4-BE49-F238E27FC236}">
                      <a16:creationId xmlns:a16="http://schemas.microsoft.com/office/drawing/2014/main" id="{ABCE3E73-E835-B18A-FB55-CD4969AB36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89725" y="3962931"/>
                  <a:ext cx="1674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53" name="Рукописный ввод 1052">
                  <a:extLst>
                    <a:ext uri="{FF2B5EF4-FFF2-40B4-BE49-F238E27FC236}">
                      <a16:creationId xmlns:a16="http://schemas.microsoft.com/office/drawing/2014/main" id="{4272E8C0-1D07-B7A1-18DC-1E54073BBAC0}"/>
                    </a:ext>
                  </a:extLst>
                </p14:cNvPr>
                <p14:cNvContentPartPr/>
                <p14:nvPr/>
              </p14:nvContentPartPr>
              <p14:xfrm>
                <a:off x="7305405" y="3969051"/>
                <a:ext cx="542520" cy="465480"/>
              </p14:xfrm>
            </p:contentPart>
          </mc:Choice>
          <mc:Fallback xmlns="">
            <p:pic>
              <p:nvPicPr>
                <p:cNvPr id="1053" name="Рукописный ввод 1052">
                  <a:extLst>
                    <a:ext uri="{FF2B5EF4-FFF2-40B4-BE49-F238E27FC236}">
                      <a16:creationId xmlns:a16="http://schemas.microsoft.com/office/drawing/2014/main" id="{4272E8C0-1D07-B7A1-18DC-1E54073BBA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99285" y="3962931"/>
                  <a:ext cx="554760" cy="477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58" name="Рисунок 1057">
            <a:extLst>
              <a:ext uri="{FF2B5EF4-FFF2-40B4-BE49-F238E27FC236}">
                <a16:creationId xmlns:a16="http://schemas.microsoft.com/office/drawing/2014/main" id="{AF536F23-4A0C-089B-4E7B-9CF02143853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E631F999-7675-09CB-C299-2A3D7C89E0A3}"/>
              </a:ext>
            </a:extLst>
          </p:cNvPr>
          <p:cNvSpPr txBox="1"/>
          <p:nvPr/>
        </p:nvSpPr>
        <p:spPr>
          <a:xfrm>
            <a:off x="421209" y="4201556"/>
            <a:ext cx="1134958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Простагланди́ны</a:t>
            </a:r>
            <a:r>
              <a:rPr lang="ru-RU" dirty="0"/>
              <a:t> (</a:t>
            </a:r>
            <a:r>
              <a:rPr lang="ru-RU" dirty="0" err="1"/>
              <a:t>Pg</a:t>
            </a:r>
            <a:r>
              <a:rPr lang="ru-RU" dirty="0"/>
              <a:t>) — группа липидных физиологически активных веществ, </a:t>
            </a:r>
            <a:r>
              <a:rPr lang="ru-RU" dirty="0" err="1"/>
              <a:t>образующиxся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в организме ферментативным путём из некоторых незаменимых жирных кислот и </a:t>
            </a:r>
            <a:endParaRPr lang="en-US" dirty="0"/>
          </a:p>
          <a:p>
            <a:r>
              <a:rPr lang="ru-RU" dirty="0"/>
              <a:t>содержащих 20-членную углеродную цепь. Простагландины являются медиаторами с </a:t>
            </a:r>
            <a:endParaRPr lang="en-US" dirty="0"/>
          </a:p>
          <a:p>
            <a:r>
              <a:rPr lang="ru-RU" dirty="0"/>
              <a:t>выраженным физиологическим эффектом. Простагландины не являются медиаторами боли. </a:t>
            </a:r>
            <a:endParaRPr lang="en-US" dirty="0"/>
          </a:p>
          <a:p>
            <a:r>
              <a:rPr lang="ru-RU" dirty="0"/>
              <a:t>Однако они повышают чувствительность </a:t>
            </a:r>
            <a:r>
              <a:rPr lang="ru-RU" dirty="0" err="1"/>
              <a:t>ноцицептивных</a:t>
            </a:r>
            <a:r>
              <a:rPr lang="ru-RU" dirty="0"/>
              <a:t> рецепторов (сенсибилизируют их) </a:t>
            </a:r>
            <a:endParaRPr lang="en-US" dirty="0"/>
          </a:p>
          <a:p>
            <a:r>
              <a:rPr lang="ru-RU" dirty="0"/>
              <a:t>к медиаторам боли, которыми являются гистамин и брадикинин. </a:t>
            </a:r>
            <a:endParaRPr lang="en-US" dirty="0"/>
          </a:p>
          <a:p>
            <a:r>
              <a:rPr lang="ru-RU" dirty="0"/>
              <a:t>Нестероидные противовоспалительные средства, блокируя фермент </a:t>
            </a:r>
            <a:r>
              <a:rPr lang="ru-RU" dirty="0" err="1"/>
              <a:t>циклооксигеназу</a:t>
            </a:r>
            <a:r>
              <a:rPr lang="ru-RU" dirty="0"/>
              <a:t> (ЦОГ), </a:t>
            </a:r>
            <a:endParaRPr lang="en-US" dirty="0"/>
          </a:p>
          <a:p>
            <a:r>
              <a:rPr lang="ru-RU" dirty="0"/>
              <a:t>снижают выработку простагландинов, препятствуя развитию воспалительного процесса либо </a:t>
            </a:r>
            <a:endParaRPr lang="en-US" dirty="0"/>
          </a:p>
          <a:p>
            <a:r>
              <a:rPr lang="ru-RU" dirty="0"/>
              <a:t>понижая болевые ощущения.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60" name="Рукописный ввод 1059">
                <a:extLst>
                  <a:ext uri="{FF2B5EF4-FFF2-40B4-BE49-F238E27FC236}">
                    <a16:creationId xmlns:a16="http://schemas.microsoft.com/office/drawing/2014/main" id="{024B79F3-A411-3C97-FE02-FBA2B869FD70}"/>
                  </a:ext>
                </a:extLst>
              </p14:cNvPr>
              <p14:cNvContentPartPr/>
              <p14:nvPr/>
            </p14:nvContentPartPr>
            <p14:xfrm>
              <a:off x="4471485" y="2849091"/>
              <a:ext cx="181080" cy="175680"/>
            </p14:xfrm>
          </p:contentPart>
        </mc:Choice>
        <mc:Fallback xmlns="">
          <p:pic>
            <p:nvPicPr>
              <p:cNvPr id="1060" name="Рукописный ввод 1059">
                <a:extLst>
                  <a:ext uri="{FF2B5EF4-FFF2-40B4-BE49-F238E27FC236}">
                    <a16:creationId xmlns:a16="http://schemas.microsoft.com/office/drawing/2014/main" id="{024B79F3-A411-3C97-FE02-FBA2B869FD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65365" y="2842971"/>
                <a:ext cx="193320" cy="1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93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4FDF-B61C-20C4-5A7B-6198D842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82380"/>
            <a:ext cx="9403742" cy="1400530"/>
          </a:xfrm>
        </p:spPr>
        <p:txBody>
          <a:bodyPr/>
          <a:lstStyle/>
          <a:p>
            <a:r>
              <a:rPr lang="ru-RU" dirty="0"/>
              <a:t>Фармакокинетика и фармакодинамика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7EE06-1996-C988-1586-80B873891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1" y="1792990"/>
            <a:ext cx="10379443" cy="449727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Абсорбция и распределение</a:t>
            </a:r>
          </a:p>
          <a:p>
            <a:r>
              <a:rPr lang="ru-RU" dirty="0" err="1"/>
              <a:t>Эторелекс</a:t>
            </a:r>
            <a:r>
              <a:rPr lang="ru-RU" dirty="0"/>
              <a:t> обладает хорошей биодоступностью, что означает, что большая часть принятой дозы быстро и полностью всасывается из желудочно-кишечного тракта в системный кровоток. Максимальная концентрация препарата в плазме крови достигается обычно через 1-2 часа после приема.</a:t>
            </a:r>
          </a:p>
          <a:p>
            <a:r>
              <a:rPr lang="ru-RU" b="1" dirty="0"/>
              <a:t>Метаболизм и выведение</a:t>
            </a:r>
          </a:p>
          <a:p>
            <a:r>
              <a:rPr lang="ru-RU" dirty="0" err="1"/>
              <a:t>Эторелекс</a:t>
            </a:r>
            <a:r>
              <a:rPr lang="ru-RU" dirty="0"/>
              <a:t> </a:t>
            </a:r>
            <a:r>
              <a:rPr lang="ru-RU" dirty="0" err="1"/>
              <a:t>метаболизируется</a:t>
            </a:r>
            <a:r>
              <a:rPr lang="ru-RU" dirty="0"/>
              <a:t> в печени с образованием метаболитов, которые затем выводятся в основном через почки с мочой. Почечное выведение является основным путем клиренса препарата.</a:t>
            </a:r>
          </a:p>
          <a:p>
            <a:r>
              <a:rPr lang="ru-RU" b="1" dirty="0"/>
              <a:t>Период полувыведения</a:t>
            </a:r>
          </a:p>
          <a:p>
            <a:r>
              <a:rPr lang="ru-RU" dirty="0"/>
              <a:t>Период полувыведения </a:t>
            </a:r>
            <a:r>
              <a:rPr lang="ru-RU" dirty="0" err="1"/>
              <a:t>Эторелекса</a:t>
            </a:r>
            <a:r>
              <a:rPr lang="ru-RU" dirty="0"/>
              <a:t> составляет около 22 часов. Это время, за которое концентрация препарата в плазме снижается на половину от максимальной.</a:t>
            </a:r>
          </a:p>
          <a:p>
            <a:r>
              <a:rPr lang="ru-RU" dirty="0"/>
              <a:t>Эти фармакокинетические и фармакодинамические характеристики обеспечивают оптимальные условия для достижения и поддержания эффективной концентрации препарата в организме, что важно для обеспечения стабильного терапевтического эффекта у пациентов.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4177B42-8165-1530-A3EA-2ADA718C38E4}"/>
                  </a:ext>
                </a:extLst>
              </p14:cNvPr>
              <p14:cNvContentPartPr/>
              <p14:nvPr/>
            </p14:nvContentPartPr>
            <p14:xfrm>
              <a:off x="2019525" y="934251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4177B42-8165-1530-A3EA-2ADA718C38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405" y="92813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739D136D-28CF-8D0D-13B2-9E729AF20DBB}"/>
                  </a:ext>
                </a:extLst>
              </p14:cNvPr>
              <p14:cNvContentPartPr/>
              <p14:nvPr/>
            </p14:nvContentPartPr>
            <p14:xfrm>
              <a:off x="2019525" y="944691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739D136D-28CF-8D0D-13B2-9E729AF20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3405" y="93857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FFF7D9-E2A7-7658-1188-D3D601E6B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355" y="72485"/>
            <a:ext cx="527416" cy="10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0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</TotalTime>
  <Words>1693</Words>
  <Application>Microsoft Office PowerPoint</Application>
  <PresentationFormat>Широкоэкранный</PresentationFormat>
  <Paragraphs>143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Bahnschrift</vt:lpstr>
      <vt:lpstr>Century Gothic</vt:lpstr>
      <vt:lpstr>Wingdings</vt:lpstr>
      <vt:lpstr>Wingdings 3</vt:lpstr>
      <vt:lpstr>Ион</vt:lpstr>
      <vt:lpstr>Эторелекс  </vt:lpstr>
      <vt:lpstr>Цель презентации  Ознакомить медицинских представителей с характеристиками, механизмом действия, показаниями и преимуществами Эторелекса. </vt:lpstr>
      <vt:lpstr>Введение:</vt:lpstr>
      <vt:lpstr>Презентация PowerPoint</vt:lpstr>
      <vt:lpstr>Механизм действия Эторелекса:</vt:lpstr>
      <vt:lpstr>Кратко о циклооксигеназах</vt:lpstr>
      <vt:lpstr>Типы механизмов действия НПВП (НПВС) </vt:lpstr>
      <vt:lpstr>Химическая структура</vt:lpstr>
      <vt:lpstr>Фармакокинетика и фармакодинамика</vt:lpstr>
      <vt:lpstr>Показания к применению препарата Эторелекс</vt:lpstr>
      <vt:lpstr>Дозировка и способ применения препарата Эторелекс </vt:lpstr>
      <vt:lpstr>Основные таргетные группы врачей: </vt:lpstr>
      <vt:lpstr>Преимущества препарат Эторелекс</vt:lpstr>
      <vt:lpstr>«Миф» о безопасности для гипертоников</vt:lpstr>
      <vt:lpstr>Противопоказания</vt:lpstr>
      <vt:lpstr>Конкуренты</vt:lpstr>
      <vt:lpstr>Заключение:</vt:lpstr>
      <vt:lpstr>Благодарю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PHARMASYNTEZ</dc:creator>
  <cp:lastModifiedBy>PHARMASYNTEZ</cp:lastModifiedBy>
  <cp:revision>2</cp:revision>
  <dcterms:created xsi:type="dcterms:W3CDTF">2024-07-12T09:55:14Z</dcterms:created>
  <dcterms:modified xsi:type="dcterms:W3CDTF">2024-11-29T06:09:51Z</dcterms:modified>
</cp:coreProperties>
</file>