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87" r:id="rId11"/>
    <p:sldId id="288" r:id="rId12"/>
    <p:sldId id="289" r:id="rId13"/>
    <p:sldId id="262" r:id="rId14"/>
    <p:sldId id="290" r:id="rId15"/>
    <p:sldId id="294" r:id="rId16"/>
    <p:sldId id="263" r:id="rId17"/>
    <p:sldId id="266" r:id="rId18"/>
    <p:sldId id="267" r:id="rId19"/>
    <p:sldId id="293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9144000" cy="6858000"/>
  <p:embeddedFontLst>
    <p:embeddedFont>
      <p:font typeface="AOOEOA+Arial" panose="020B060402020202020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EVHPH+Candara" panose="020B0604020202020204" charset="0"/>
      <p:regular r:id="rId43"/>
    </p:embeddedFont>
    <p:embeddedFont>
      <p:font typeface="JIKWHO+Arial Bold" panose="020B0604020202020204" charset="0"/>
      <p:regular r:id="rId44"/>
    </p:embeddedFont>
    <p:embeddedFont>
      <p:font typeface="PDITOQ+Arial Bold" panose="020B0604020202020204" charset="0"/>
      <p:regular r:id="rId45"/>
    </p:embeddedFont>
    <p:embeddedFont>
      <p:font typeface="QVBAAL+Arial Italic" panose="020B0604020202020204" charset="0"/>
      <p:regular r:id="rId46"/>
    </p:embeddedFont>
    <p:embeddedFont>
      <p:font typeface="WATHGI+Arial" panose="020B0604020202020204" charset="0"/>
      <p:regular r:id="rId4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2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азир Тургунов" initials="НТ" lastIdx="1" clrIdx="0">
    <p:extLst>
      <p:ext uri="{19B8F6BF-5375-455C-9EA6-DF929625EA0E}">
        <p15:presenceInfo xmlns:p15="http://schemas.microsoft.com/office/powerpoint/2012/main" userId="d6a7ceac34b6cc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3168"/>
        <p:guide pos="3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C5269-2BE7-4CBD-8215-63FC0548A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C9B027-8799-4B68-994F-D6BA29D8F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C557E-2FE3-47C5-A810-FAF5370E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AA94AF-046B-4581-84BC-58477078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8C1F7-BEC6-489B-85C5-0A28D9A3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45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B34D-15BF-4B77-8754-1BF0C183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818EE2-96D3-4901-A814-DC2908873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F3E068-0D25-4BA9-B1AC-2A09E86C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310AAE-F790-40AD-A09F-86930F82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B2FFB-D1D0-4280-A627-33D2AB19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72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62D778-1A2E-4448-80ED-5CFFB36B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AA3CB4-4141-427C-A009-3EED82E20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B06E0A-2B7A-4650-B721-87E51C67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1F23C-B65D-4D3E-8950-7A2B454B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2E65D-701B-4955-A394-7C9450D5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29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503555" y="2459482"/>
            <a:ext cx="9063989" cy="1384995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7E8B9-D75E-47FB-9005-45A8B40A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9688B-16A5-4CBD-BFE5-DA4C15F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54355-30CC-4F98-B084-9313BEF3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28E24-315C-4463-A316-5D69B4BF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6D45F-5AB2-4C2C-B5BB-5C7B4327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2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D45DF-AE72-4890-B50D-F6B64B27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91180-A25D-4D40-8776-6AEDAD61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0CF01-CFCD-4FA7-B1BF-725FC1F4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FE5BF-AF1F-4FCB-B18E-C6DF7BB6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D2D76-9375-4811-B15C-2B72151B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55760-08E9-4434-A340-287BA506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8EEB5-9FC0-45E8-9FBF-8AD9C7553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D3C023-B579-440A-888F-B07F48AA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712AB-DF66-49F8-AB25-932586AE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955033-B5C7-485A-8D14-F0FD1D51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A56320-9BFF-484E-AE91-D29C8C0B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5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EF176-49EC-4F01-A581-DBA3E550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9B83EC-0A1D-4731-8A03-76F512F4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2A55F-7F51-45C8-9EF0-49BF5EEF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78BDFC-D24B-45D5-B31D-26466561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534B7-93E9-4EE1-9CD2-9C3B83A1E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96DDDA-1231-4F3D-93F4-E9048E85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3068C2-DC21-4AAD-899B-FE68C940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A1406E-369C-4595-9C6D-FFFFBBE9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5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81AD5-5898-4B88-BE0A-48A91E70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F1347F-0536-41C0-BA7D-487FD2D0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AF75D9-D9A5-4CDF-824D-7B957CC0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117D68-EDF9-4E13-934D-6D3854FF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1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BFD0BA-B38F-48E1-ACB8-7E1AEEB6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9357ED-8D94-4C44-89D9-40041135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E01580-318B-408C-9D8E-CA5B5131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5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A81B2-AAA0-497C-A589-4E4BB887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79372-4952-4539-9CAA-2BBFC9D4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489BCF-467F-4F59-92BD-77AC9CB3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FEF585-8725-4002-B1A8-2CD517F4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E2B2BD-2CEA-49AA-9F6E-168B6766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2EC78-241A-4265-88BA-3BE37EC5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7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4AF6A-A914-4230-8B7A-7E2EEFE1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9F17B8-E729-4809-9808-543A23010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D3BBBE-3408-4ECD-9168-08530C47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BCD7D-D039-4A99-8CC0-F925FEAD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AC0E7A-D47C-4470-9111-35603535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C7591E-DE5B-41C9-BBFF-48417A9F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4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25FFD-C4FE-4348-9172-5767B925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4C2246-5408-4E5A-9763-34B46B0CC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C0452-83E9-4A59-854A-74867B02D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85917-B3F8-4CD7-9B16-DB8B44C9A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8AD4D-C268-4781-BCB7-8915E8278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7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79577" y="2204865"/>
            <a:ext cx="7230625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23"/>
              </a:lnSpc>
            </a:pPr>
            <a:r>
              <a:rPr sz="2800" b="1" dirty="0">
                <a:solidFill>
                  <a:srgbClr val="00B050"/>
                </a:solidFill>
                <a:latin typeface="PDITOQ+Arial Bold"/>
                <a:cs typeface="PDITOQ+Arial Bold"/>
              </a:rPr>
              <a:t>Антимикробные</a:t>
            </a:r>
            <a:r>
              <a:rPr sz="2800" b="1" spc="66" dirty="0">
                <a:solidFill>
                  <a:srgbClr val="00B050"/>
                </a:solidFill>
                <a:latin typeface="PDITOQ+Arial Bold"/>
                <a:cs typeface="PDITOQ+Arial Bold"/>
              </a:rPr>
              <a:t> </a:t>
            </a:r>
            <a:r>
              <a:rPr sz="2800" b="1" dirty="0">
                <a:solidFill>
                  <a:srgbClr val="00B050"/>
                </a:solidFill>
                <a:latin typeface="PDITOQ+Arial Bold"/>
                <a:cs typeface="PDITOQ+Arial Bold"/>
              </a:rPr>
              <a:t>средства:</a:t>
            </a:r>
            <a:r>
              <a:rPr sz="2800" b="1" spc="56" dirty="0">
                <a:solidFill>
                  <a:srgbClr val="00B050"/>
                </a:solidFill>
                <a:latin typeface="PDITOQ+Arial Bold"/>
                <a:cs typeface="PDITOQ+Arial Bold"/>
              </a:rPr>
              <a:t> </a:t>
            </a:r>
            <a:r>
              <a:rPr sz="2800" b="1" dirty="0" err="1">
                <a:solidFill>
                  <a:srgbClr val="00B050"/>
                </a:solidFill>
                <a:latin typeface="PDITOQ+Arial Bold"/>
                <a:cs typeface="PDITOQ+Arial Bold"/>
              </a:rPr>
              <a:t>клиническая</a:t>
            </a:r>
            <a:r>
              <a:rPr lang="ru-RU" sz="2800" b="1" dirty="0">
                <a:solidFill>
                  <a:srgbClr val="00B050"/>
                </a:solidFill>
                <a:latin typeface="PDITOQ+Arial Bold"/>
                <a:cs typeface="PDITOQ+Arial Bold"/>
              </a:rPr>
              <a:t> характеристика и позиционирование </a:t>
            </a:r>
            <a:endParaRPr sz="2800" b="1" dirty="0">
              <a:solidFill>
                <a:srgbClr val="00B050"/>
              </a:solidFill>
              <a:latin typeface="PDITOQ+Arial Bold"/>
              <a:cs typeface="PDITOQ+Arial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EF71B3E7-2DB4-4537-9AD4-EA6CAD375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555" y="1556792"/>
            <a:ext cx="11425093" cy="504056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i="1" dirty="0"/>
              <a:t>Эндокардит: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вызванный </a:t>
            </a:r>
            <a:r>
              <a:rPr lang="en-US" i="1" dirty="0"/>
              <a:t>Streptococcus </a:t>
            </a:r>
            <a:r>
              <a:rPr lang="en-US" i="1" dirty="0" err="1"/>
              <a:t>viridans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Streptococcus </a:t>
            </a:r>
            <a:r>
              <a:rPr lang="en-US" i="1" dirty="0" err="1"/>
              <a:t>bovis</a:t>
            </a:r>
            <a:r>
              <a:rPr lang="en-US" dirty="0"/>
              <a:t> </a:t>
            </a:r>
            <a:r>
              <a:rPr lang="ru-RU" dirty="0"/>
              <a:t>(в качестве </a:t>
            </a:r>
            <a:r>
              <a:rPr lang="ru-RU" dirty="0" err="1"/>
              <a:t>монотерапии</a:t>
            </a:r>
            <a:r>
              <a:rPr lang="ru-RU" dirty="0"/>
              <a:t> или в комбинации с аминогликозидами);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вызванный энтерококками, например, </a:t>
            </a:r>
            <a:r>
              <a:rPr lang="en-US" i="1" dirty="0"/>
              <a:t>Enterococcus faecalis</a:t>
            </a:r>
            <a:r>
              <a:rPr lang="en-US" dirty="0"/>
              <a:t> </a:t>
            </a:r>
            <a:r>
              <a:rPr lang="ru-RU" dirty="0"/>
              <a:t>(только в сочетании с аминогликозидами);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ранний эндокардит, вызванный </a:t>
            </a:r>
            <a:r>
              <a:rPr lang="en-US" i="1" dirty="0"/>
              <a:t>Staphylococcus epidermidis</a:t>
            </a:r>
            <a:r>
              <a:rPr lang="en-US" dirty="0"/>
              <a:t> </a:t>
            </a:r>
            <a:r>
              <a:rPr lang="ru-RU" dirty="0"/>
              <a:t>после протезирования клапана (в комбинации с </a:t>
            </a:r>
            <a:r>
              <a:rPr lang="ru-RU" dirty="0" err="1"/>
              <a:t>рифампицином</a:t>
            </a:r>
            <a:r>
              <a:rPr lang="ru-RU" dirty="0"/>
              <a:t>, аминогликозидами или с обоими антибиотиками);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ru-RU" dirty="0"/>
              <a:t>профилактика бактериального эндокардита у пациентов с реакциями гиперчувствительности к антибиотикам пенициллинового ряда и заболеваниями клапанов сердца (перед стоматологическими и хирургическими процедурами).</a:t>
            </a:r>
          </a:p>
          <a:p>
            <a:pPr lvl="0"/>
            <a:r>
              <a:rPr lang="ru-RU" dirty="0"/>
              <a:t>­Сепсис;</a:t>
            </a:r>
          </a:p>
          <a:p>
            <a:pPr lvl="0"/>
            <a:r>
              <a:rPr lang="ru-RU" dirty="0"/>
              <a:t>Инфекции центральной нервной системы (менингит);</a:t>
            </a:r>
          </a:p>
          <a:p>
            <a:pPr lvl="0"/>
            <a:r>
              <a:rPr lang="ru-RU" dirty="0"/>
              <a:t>Инфекции костей и суставов (в том числе, остеомиелит);</a:t>
            </a:r>
          </a:p>
          <a:p>
            <a:pPr lvl="0"/>
            <a:r>
              <a:rPr lang="ru-RU" dirty="0"/>
              <a:t>Инфекции нижних дыхательных путей (пневмония, абсцесс легкого);</a:t>
            </a:r>
          </a:p>
          <a:p>
            <a:pPr lvl="0"/>
            <a:r>
              <a:rPr lang="ru-RU" dirty="0"/>
              <a:t>Инфекции кожи и мягких тканей.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84230C8-501F-43AC-BEC7-D19FAA83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00B050"/>
                </a:solidFill>
              </a:rPr>
              <a:t>ВАНКОБАКТ – ПОКАЗАНИЯ К ПРИМЕНЕНИЮ </a:t>
            </a:r>
          </a:p>
        </p:txBody>
      </p:sp>
    </p:spTree>
    <p:extLst>
      <p:ext uri="{BB962C8B-B14F-4D97-AF65-F5344CB8AC3E}">
        <p14:creationId xmlns:p14="http://schemas.microsoft.com/office/powerpoint/2010/main" val="79090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F179-2D71-408E-AD1C-050EDBCE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659"/>
          </a:xfrm>
        </p:spPr>
        <p:txBody>
          <a:bodyPr/>
          <a:lstStyle/>
          <a:p>
            <a:r>
              <a:rPr lang="ru-RU" b="1" dirty="0">
                <a:solidFill>
                  <a:srgbClr val="00B050"/>
                </a:solidFill>
              </a:rPr>
              <a:t>Способ применения и дозы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16E81-1B66-4DE6-87F1-DA88C2CA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555" y="1484784"/>
            <a:ext cx="11137061" cy="52565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Препарат </a:t>
            </a:r>
            <a:r>
              <a:rPr lang="ru-RU" dirty="0" err="1"/>
              <a:t>Ванкобакт</a:t>
            </a:r>
            <a:r>
              <a:rPr lang="ru-RU" dirty="0"/>
              <a:t> применяется внутривенно </a:t>
            </a:r>
            <a:r>
              <a:rPr lang="ru-RU" dirty="0" err="1"/>
              <a:t>инфузионно</a:t>
            </a:r>
            <a:r>
              <a:rPr lang="ru-RU" dirty="0"/>
              <a:t>.</a:t>
            </a:r>
          </a:p>
          <a:p>
            <a:r>
              <a:rPr lang="ru-RU" i="1" dirty="0">
                <a:solidFill>
                  <a:srgbClr val="C00000"/>
                </a:solidFill>
              </a:rPr>
              <a:t>Нельзя вводить внутримышечно или в/в </a:t>
            </a:r>
            <a:r>
              <a:rPr lang="ru-RU" i="1" dirty="0" err="1">
                <a:solidFill>
                  <a:srgbClr val="C00000"/>
                </a:solidFill>
              </a:rPr>
              <a:t>болюсно</a:t>
            </a:r>
            <a:r>
              <a:rPr lang="ru-RU" i="1" dirty="0">
                <a:solidFill>
                  <a:srgbClr val="C00000"/>
                </a:solidFill>
              </a:rPr>
              <a:t> (</a:t>
            </a:r>
            <a:r>
              <a:rPr lang="ru-RU" i="1" dirty="0" err="1">
                <a:solidFill>
                  <a:srgbClr val="C00000"/>
                </a:solidFill>
              </a:rPr>
              <a:t>струйно</a:t>
            </a:r>
            <a:r>
              <a:rPr lang="ru-RU" i="1" dirty="0">
                <a:solidFill>
                  <a:srgbClr val="C00000"/>
                </a:solidFill>
              </a:rPr>
              <a:t>)!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b="1" i="1" dirty="0"/>
              <a:t>Взрослым и детям старше 12 лет с нормальной функцией почек</a:t>
            </a:r>
            <a:r>
              <a:rPr lang="ru-RU" dirty="0"/>
              <a:t> препарат следует вводить в/в по 2,0 г в сутки (по 0,5 г каждые 6 ч или по 1,0 г каждые 12 ч). Каждую дозу следует вводить со скоростью не более 10 мг/мин и в течение не менее 60 мин. Максимальная разовая доза - 1,0 г, максимальная суточная доза - 2,0 г.</a:t>
            </a:r>
          </a:p>
          <a:p>
            <a:r>
              <a:rPr lang="ru-RU" b="1" i="1" dirty="0"/>
              <a:t>Детям от 1 месяца и до 12 лет</a:t>
            </a:r>
            <a:r>
              <a:rPr lang="ru-RU" dirty="0"/>
              <a:t> по 10 мг/кг каждые 6 часов. Каждую дозу следует вводить в течение не менее 60 мин. Рекомендуемая суточная доза 40 мг/кг.</a:t>
            </a:r>
          </a:p>
          <a:p>
            <a:r>
              <a:rPr lang="ru-RU" b="1" i="1" dirty="0"/>
              <a:t>Для новорожденных</a:t>
            </a:r>
            <a:r>
              <a:rPr lang="ru-RU" dirty="0"/>
              <a:t> начальная доза составляет 15 мг/кг, затем по 10 мг/кг каждые12 ч в</a:t>
            </a:r>
            <a:r>
              <a:rPr lang="ru-RU" cap="small" dirty="0"/>
              <a:t> </a:t>
            </a:r>
            <a:r>
              <a:rPr lang="ru-RU" dirty="0"/>
              <a:t>течение первой недели жизни. Начиная со второй недели жизни - каждые 8 ч до достижения возраста одного месяца. Каждую дозу следует вводить в течение не менее 60 мин. При назначении новорожденным желателен контроль за концентрацией в сыворотке крови.</a:t>
            </a:r>
          </a:p>
          <a:p>
            <a:r>
              <a:rPr lang="ru-RU" i="1" dirty="0"/>
              <a:t>Концентрация приготовленного раствора </a:t>
            </a:r>
            <a:r>
              <a:rPr lang="ru-RU" i="1" dirty="0" err="1"/>
              <a:t>ванкомицина</a:t>
            </a:r>
            <a:r>
              <a:rPr lang="ru-RU" i="1" dirty="0"/>
              <a:t> - не более 2,5-5 мг/мл. </a:t>
            </a:r>
            <a:r>
              <a:rPr lang="ru-RU" dirty="0"/>
              <a:t>Максимальная разовая доза для новорожденных составляет 15 мг/кг массы тела, суточная доза для ребенка не должна превышать суточную дозу для взрослого (2,0 г).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4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91C21-E0D0-4D11-8550-7243F330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88640"/>
            <a:ext cx="11162456" cy="1325563"/>
          </a:xfrm>
        </p:spPr>
        <p:txBody>
          <a:bodyPr>
            <a:normAutofit/>
          </a:bodyPr>
          <a:lstStyle/>
          <a:p>
            <a:r>
              <a:rPr lang="ru-RU" sz="4000" b="1" i="1" dirty="0">
                <a:solidFill>
                  <a:srgbClr val="00B050"/>
                </a:solidFill>
              </a:rPr>
              <a:t>Приготовление и введение раствора для инфузий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7C5A5-E532-46E3-90AA-6D6E6133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554" y="1556792"/>
            <a:ext cx="11569109" cy="51125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Раствор для инфузий готовят в два этапа.</a:t>
            </a:r>
          </a:p>
          <a:p>
            <a:pPr marL="0" indent="0">
              <a:buNone/>
            </a:pPr>
            <a:r>
              <a:rPr lang="ru-RU" dirty="0"/>
              <a:t>Для этого во флакон с сухим, стерильным порошком </a:t>
            </a:r>
            <a:r>
              <a:rPr lang="ru-RU" dirty="0" err="1"/>
              <a:t>ванкомицина</a:t>
            </a:r>
            <a:r>
              <a:rPr lang="ru-RU" dirty="0"/>
              <a:t> добавляют необходимый объем воды для инъекций: для получения раствора концентрацией 50 мг/мл 1,0 г </a:t>
            </a:r>
            <a:r>
              <a:rPr lang="ru-RU" dirty="0" err="1"/>
              <a:t>ванкомицина</a:t>
            </a:r>
            <a:r>
              <a:rPr lang="ru-RU" dirty="0"/>
              <a:t> разводят в 20 мл воды для инъекций.</a:t>
            </a:r>
          </a:p>
          <a:p>
            <a:pPr marL="0" indent="0">
              <a:buNone/>
            </a:pPr>
            <a:r>
              <a:rPr lang="ru-RU" dirty="0"/>
              <a:t>Приготовленный таким образом раствор можно хранить при комнатной температуре (не выше 25 °C) в течение 24 ч или в холодильнике при температуре от 2 до 8 °C в течение 96 ч.</a:t>
            </a:r>
          </a:p>
          <a:p>
            <a:pPr marL="0" indent="0">
              <a:buNone/>
            </a:pPr>
            <a:r>
              <a:rPr lang="ru-RU" i="1" dirty="0">
                <a:solidFill>
                  <a:srgbClr val="00B050"/>
                </a:solidFill>
              </a:rPr>
              <a:t>Требуется дальнейшее разведение приготовленного раствора!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Приготовленный вышеуказанным образом раствор </a:t>
            </a:r>
            <a:r>
              <a:rPr lang="ru-RU" dirty="0" err="1"/>
              <a:t>ванкомицина</a:t>
            </a:r>
            <a:r>
              <a:rPr lang="ru-RU" dirty="0"/>
              <a:t> перед введением подлежит дальнейшему разведению до концентрации не более 5 мг/мл. В качестве растворителей можно использовать 5 % раствор декстрозы (глюкозы) для инъекций или 0,9 % раствор натрия хлорида для инъекций; объем растворителя – 200 мл.</a:t>
            </a:r>
          </a:p>
          <a:p>
            <a:pPr marL="0" indent="0">
              <a:buNone/>
            </a:pPr>
            <a:r>
              <a:rPr lang="ru-RU" dirty="0"/>
              <a:t>Требуемую дозу разведенного таким образом препарата следует вводить путем дробных в/в инфузий в течение не менее 60 мин.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97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271464" y="332656"/>
            <a:ext cx="9396536" cy="553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Побочные действия </a:t>
            </a:r>
            <a:endParaRPr sz="3600" b="1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144" y="1412776"/>
            <a:ext cx="10585176" cy="4372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lnSpc>
                <a:spcPts val="3123"/>
              </a:lnSpc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C00000"/>
                </a:solidFill>
                <a:latin typeface="AOOEOA+Arial"/>
                <a:cs typeface="AOOEOA+Arial"/>
              </a:rPr>
              <a:t>Синдром</a:t>
            </a:r>
            <a:r>
              <a:rPr sz="2800" spc="19" dirty="0">
                <a:solidFill>
                  <a:srgbClr val="C00000"/>
                </a:solidFill>
                <a:latin typeface="AOOEOA+Arial"/>
                <a:cs typeface="AOOEOA+Arial"/>
              </a:rPr>
              <a:t> </a:t>
            </a:r>
            <a:r>
              <a:rPr sz="2800" dirty="0">
                <a:solidFill>
                  <a:srgbClr val="C00000"/>
                </a:solidFill>
                <a:latin typeface="AOOEOA+Arial"/>
                <a:cs typeface="AOOEOA+Arial"/>
              </a:rPr>
              <a:t>красного</a:t>
            </a:r>
            <a:r>
              <a:rPr sz="2800" spc="16" dirty="0">
                <a:solidFill>
                  <a:srgbClr val="C00000"/>
                </a:solidFill>
                <a:latin typeface="AOOEOA+Arial"/>
                <a:cs typeface="AOOEOA+Arial"/>
              </a:rPr>
              <a:t> </a:t>
            </a:r>
            <a:r>
              <a:rPr sz="2800" dirty="0">
                <a:solidFill>
                  <a:srgbClr val="C00000"/>
                </a:solidFill>
                <a:latin typeface="AOOEOA+Arial"/>
                <a:cs typeface="AOOEOA+Arial"/>
              </a:rPr>
              <a:t>человека</a:t>
            </a:r>
            <a:r>
              <a:rPr sz="2800" spc="31" dirty="0">
                <a:solidFill>
                  <a:srgbClr val="C00000"/>
                </a:solidFill>
                <a:latin typeface="AOOEOA+Arial"/>
                <a:cs typeface="AOOEOA+Arial"/>
              </a:rPr>
              <a:t> (</a:t>
            </a:r>
            <a:r>
              <a:rPr sz="2800" dirty="0">
                <a:solidFill>
                  <a:srgbClr val="C00000"/>
                </a:solidFill>
                <a:latin typeface="WATHGI+Arial"/>
                <a:cs typeface="WATHGI+Arial"/>
              </a:rPr>
              <a:t>red man</a:t>
            </a:r>
            <a:r>
              <a:rPr sz="2800" spc="12" dirty="0">
                <a:solidFill>
                  <a:srgbClr val="C00000"/>
                </a:solidFill>
                <a:latin typeface="WATHGI+Arial"/>
                <a:cs typeface="WATHGI+Arial"/>
              </a:rPr>
              <a:t> </a:t>
            </a:r>
            <a:r>
              <a:rPr sz="2800" dirty="0">
                <a:solidFill>
                  <a:srgbClr val="C00000"/>
                </a:solidFill>
                <a:latin typeface="WATHGI+Arial"/>
                <a:cs typeface="WATHGI+Arial"/>
              </a:rPr>
              <a:t>syndrome)</a:t>
            </a:r>
            <a:br>
              <a:rPr lang="ru-RU" sz="2800" dirty="0">
                <a:solidFill>
                  <a:srgbClr val="C00000"/>
                </a:solidFill>
                <a:latin typeface="WATHGI+Arial"/>
                <a:cs typeface="WATHGI+Arial"/>
              </a:rPr>
            </a:br>
            <a:r>
              <a:rPr lang="ru-RU" sz="2800" dirty="0">
                <a:latin typeface="WATHGI+Arial"/>
                <a:cs typeface="WATHGI+Arial"/>
              </a:rPr>
              <a:t>Реакция гиперчувствительности на </a:t>
            </a:r>
            <a:r>
              <a:rPr lang="ru-RU" sz="2800" dirty="0" err="1">
                <a:latin typeface="WATHGI+Arial"/>
                <a:cs typeface="WATHGI+Arial"/>
              </a:rPr>
              <a:t>ванкомицин</a:t>
            </a:r>
            <a:r>
              <a:rPr lang="ru-RU" sz="2800" dirty="0">
                <a:latin typeface="WATHGI+Arial"/>
                <a:cs typeface="WATHGI+Arial"/>
              </a:rPr>
              <a:t>, не связанная с аллергией</a:t>
            </a:r>
            <a:br>
              <a:rPr lang="ru-RU" sz="2800" dirty="0">
                <a:latin typeface="WATHGI+Arial"/>
                <a:cs typeface="WATHGI+Arial"/>
              </a:rPr>
            </a:br>
            <a:r>
              <a:rPr lang="ru-RU" sz="2800" dirty="0">
                <a:latin typeface="WATHGI+Arial"/>
                <a:cs typeface="WATHGI+Arial"/>
              </a:rPr>
              <a:t>- Гиперемия лица, шеи, верхней половины туловища, сыпь, зуд, жжение</a:t>
            </a:r>
            <a:br>
              <a:rPr lang="ru-RU" sz="2800" dirty="0">
                <a:latin typeface="WATHGI+Arial"/>
                <a:cs typeface="WATHGI+Arial"/>
              </a:rPr>
            </a:br>
            <a:r>
              <a:rPr lang="ru-RU" sz="2800" dirty="0">
                <a:latin typeface="WATHGI+Arial"/>
                <a:cs typeface="WATHGI+Arial"/>
              </a:rPr>
              <a:t>- Гипертермия</a:t>
            </a:r>
            <a:br>
              <a:rPr lang="ru-RU" sz="2800" dirty="0">
                <a:latin typeface="WATHGI+Arial"/>
                <a:cs typeface="WATHGI+Arial"/>
              </a:rPr>
            </a:br>
            <a:r>
              <a:rPr lang="ru-RU" sz="2800" dirty="0">
                <a:latin typeface="WATHGI+Arial"/>
                <a:cs typeface="WATHGI+Arial"/>
              </a:rPr>
              <a:t>- Тахикардия</a:t>
            </a:r>
            <a:br>
              <a:rPr lang="ru-RU" sz="2800" dirty="0">
                <a:latin typeface="WATHGI+Arial"/>
                <a:cs typeface="WATHGI+Arial"/>
              </a:rPr>
            </a:br>
            <a:r>
              <a:rPr lang="ru-RU" sz="2800" dirty="0">
                <a:latin typeface="WATHGI+Arial"/>
                <a:cs typeface="WATHGI+Arial"/>
              </a:rPr>
              <a:t>- Головная боль, головокружение, возбуждение</a:t>
            </a:r>
            <a:br>
              <a:rPr lang="ru-RU" sz="2800" dirty="0">
                <a:latin typeface="WATHGI+Arial"/>
                <a:cs typeface="WATHGI+Arial"/>
              </a:rPr>
            </a:br>
            <a:r>
              <a:rPr lang="ru-RU" sz="2800" i="1" dirty="0">
                <a:solidFill>
                  <a:srgbClr val="C00000"/>
                </a:solidFill>
                <a:latin typeface="WATHGI+Arial"/>
                <a:cs typeface="WATHGI+Arial"/>
              </a:rPr>
              <a:t>Факторы риска:</a:t>
            </a:r>
            <a:br>
              <a:rPr lang="ru-RU" sz="2800" dirty="0">
                <a:latin typeface="WATHGI+Arial"/>
                <a:cs typeface="WATHGI+Arial"/>
              </a:rPr>
            </a:br>
            <a:r>
              <a:rPr lang="ru-RU" sz="2800" dirty="0">
                <a:latin typeface="WATHGI+Arial"/>
                <a:cs typeface="WATHGI+Arial"/>
              </a:rPr>
              <a:t>- Быстрое в/в введение антибиотика </a:t>
            </a:r>
            <a:r>
              <a:rPr lang="en-US" sz="2800" dirty="0">
                <a:latin typeface="WATHGI+Arial"/>
                <a:cs typeface="WATHGI+Arial"/>
              </a:rPr>
              <a:t>(&lt;30 </a:t>
            </a:r>
            <a:r>
              <a:rPr lang="ru-RU" sz="2800" dirty="0">
                <a:latin typeface="WATHGI+Arial"/>
                <a:cs typeface="WATHGI+Arial"/>
              </a:rPr>
              <a:t>мин)</a:t>
            </a:r>
            <a:br>
              <a:rPr lang="ru-RU" sz="2800" dirty="0">
                <a:latin typeface="WATHGI+Arial"/>
                <a:cs typeface="WATHGI+Arial"/>
              </a:rPr>
            </a:br>
            <a:r>
              <a:rPr lang="ru-RU" sz="2800" dirty="0">
                <a:latin typeface="WATHGI+Arial"/>
                <a:cs typeface="WATHGI+Arial"/>
              </a:rPr>
              <a:t>- Плохо очищенный препарат</a:t>
            </a:r>
            <a:endParaRPr sz="2800" dirty="0">
              <a:solidFill>
                <a:srgbClr val="C00000"/>
              </a:solidFill>
              <a:latin typeface="WATHGI+Arial"/>
              <a:cs typeface="WATHGI+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3F6D8-C41C-4C89-9D30-A2953BA2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</p:spPr>
        <p:txBody>
          <a:bodyPr/>
          <a:lstStyle/>
          <a:p>
            <a:r>
              <a:rPr lang="ru-RU" b="1" dirty="0">
                <a:solidFill>
                  <a:srgbClr val="00B050"/>
                </a:solidFill>
              </a:rPr>
              <a:t>ТАРГЕТНЫЕ ГРУППЫ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5F3A4A-7120-498F-AB40-D9FA94A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555" y="1700808"/>
            <a:ext cx="7464653" cy="4896544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КАРДИОЛОГИ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ХИРУРГИ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РЕАНИМАТОЛОГИ-АНЕСТИЗИОЛОГИ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ПУЛЬМОНОЛОГИ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ДЕРМАТОЛОГИ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ТРАВМАТОЛОГИ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ВРАЧИ ЭКСТРЕННОГО ОТДЕЛЕНИЯ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74071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F3CAA-4CD1-44EB-BDE4-A7267BB3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6"/>
                </a:solidFill>
              </a:rPr>
              <a:t>ВАНКОБАКТ ПЛАН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AA5A7-0808-4B1B-BB34-024A8B2A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555" y="2459482"/>
            <a:ext cx="9063989" cy="2985742"/>
          </a:xfrm>
        </p:spPr>
        <p:txBody>
          <a:bodyPr/>
          <a:lstStyle/>
          <a:p>
            <a:r>
              <a:rPr lang="ru-RU" dirty="0"/>
              <a:t>На каждого МП 500 </a:t>
            </a:r>
            <a:r>
              <a:rPr lang="ru-RU" dirty="0" err="1"/>
              <a:t>уп</a:t>
            </a:r>
            <a:r>
              <a:rPr lang="ru-RU" dirty="0"/>
              <a:t> в месяц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49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7408" y="443399"/>
            <a:ext cx="1065718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82"/>
              </a:lnSpc>
            </a:pPr>
            <a:r>
              <a:rPr sz="3200" b="1" spc="-23" dirty="0">
                <a:solidFill>
                  <a:srgbClr val="00B050"/>
                </a:solidFill>
                <a:latin typeface="AOOEOA+Arial"/>
                <a:cs typeface="AOOEOA+Arial"/>
              </a:rPr>
              <a:t>Условия</a:t>
            </a:r>
            <a:r>
              <a:rPr sz="3200" b="1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r>
              <a:rPr sz="3200" b="1" spc="-23" dirty="0" err="1">
                <a:solidFill>
                  <a:srgbClr val="00B050"/>
                </a:solidFill>
                <a:latin typeface="AOOEOA+Arial"/>
                <a:cs typeface="AOOEOA+Arial"/>
              </a:rPr>
              <a:t>безопасного</a:t>
            </a:r>
            <a:r>
              <a:rPr sz="3200" b="1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r>
              <a:rPr sz="3200" b="1" dirty="0" err="1">
                <a:solidFill>
                  <a:srgbClr val="00B050"/>
                </a:solidFill>
                <a:latin typeface="AOOEOA+Arial"/>
                <a:cs typeface="AOOEOA+Arial"/>
              </a:rPr>
              <a:t>применения</a:t>
            </a:r>
            <a:r>
              <a:rPr lang="ru-RU" sz="3200" b="1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r>
              <a:rPr sz="3200" b="1" dirty="0" err="1">
                <a:solidFill>
                  <a:srgbClr val="00B050"/>
                </a:solidFill>
                <a:latin typeface="AOOEOA+Arial"/>
                <a:cs typeface="AOOEOA+Arial"/>
              </a:rPr>
              <a:t>ванкомицина</a:t>
            </a:r>
            <a:endParaRPr sz="3200" b="1" dirty="0">
              <a:solidFill>
                <a:srgbClr val="00B050"/>
              </a:solidFill>
              <a:latin typeface="AOOEOA+Arial"/>
              <a:cs typeface="AOOEOA+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9443" y="2048808"/>
            <a:ext cx="725123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41" dirty="0">
                <a:solidFill>
                  <a:srgbClr val="000000"/>
                </a:solidFill>
                <a:latin typeface="AOOEOA+Arial"/>
                <a:cs typeface="AOOEOA+Arial"/>
              </a:rPr>
              <a:t>Расчет</a:t>
            </a:r>
            <a:r>
              <a:rPr sz="2400" spc="6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режима</a:t>
            </a:r>
            <a:r>
              <a:rPr sz="24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дозирования с </a:t>
            </a:r>
            <a:r>
              <a:rPr sz="2400" spc="-23" dirty="0">
                <a:solidFill>
                  <a:srgbClr val="000000"/>
                </a:solidFill>
                <a:latin typeface="AOOEOA+Arial"/>
                <a:cs typeface="AOOEOA+Arial"/>
              </a:rPr>
              <a:t>учетом</a:t>
            </a:r>
            <a:r>
              <a:rPr sz="2400" spc="2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клиренса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2342" y="2414568"/>
            <a:ext cx="402945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креатинина </a:t>
            </a:r>
            <a:r>
              <a:rPr sz="2400" spc="12" dirty="0">
                <a:solidFill>
                  <a:srgbClr val="000000"/>
                </a:solidFill>
                <a:latin typeface="AOOEOA+Arial"/>
                <a:cs typeface="AOOEOA+Arial"/>
              </a:rPr>
              <a:t>(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Cockroft-Gault)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2342" y="3160058"/>
            <a:ext cx="5120128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946"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(140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 возраст)</a:t>
            </a:r>
            <a:r>
              <a:rPr sz="2400" spc="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х масса </a:t>
            </a:r>
            <a:r>
              <a:rPr sz="2400" spc="-36" dirty="0">
                <a:solidFill>
                  <a:srgbClr val="000000"/>
                </a:solidFill>
                <a:latin typeface="AOOEOA+Arial"/>
                <a:cs typeface="AOOEOA+Arial"/>
              </a:rPr>
              <a:t>тела</a:t>
            </a:r>
          </a:p>
          <a:p>
            <a:pPr>
              <a:lnSpc>
                <a:spcPts val="2304"/>
              </a:lnSpc>
            </a:pP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Cl</a:t>
            </a:r>
            <a:r>
              <a:rPr sz="2400" baseline="-24500" dirty="0">
                <a:solidFill>
                  <a:srgbClr val="000000"/>
                </a:solidFill>
                <a:latin typeface="WATHGI+Arial"/>
                <a:cs typeface="WATHGI+Arial"/>
              </a:rPr>
              <a:t>cr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=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92146" y="3745274"/>
            <a:ext cx="3560091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72</a:t>
            </a:r>
            <a:r>
              <a:rPr sz="24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х</a:t>
            </a:r>
            <a:r>
              <a:rPr sz="24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креатинин (в</a:t>
            </a:r>
            <a:r>
              <a:rPr sz="24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мг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/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дл)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9443" y="4463459"/>
            <a:ext cx="731377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9" dirty="0">
                <a:solidFill>
                  <a:srgbClr val="000000"/>
                </a:solidFill>
                <a:latin typeface="AOOEOA+Arial"/>
                <a:cs typeface="AOOEOA+Arial"/>
              </a:rPr>
              <a:t>Регулярный</a:t>
            </a:r>
            <a:r>
              <a:rPr sz="2400" spc="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контроль </a:t>
            </a:r>
            <a:r>
              <a:rPr sz="2400" spc="-11" dirty="0">
                <a:solidFill>
                  <a:srgbClr val="000000"/>
                </a:solidFill>
                <a:latin typeface="AOOEOA+Arial"/>
                <a:cs typeface="AOOEOA+Arial"/>
              </a:rPr>
              <a:t>диуреза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 и </a:t>
            </a:r>
            <a:r>
              <a:rPr sz="2400" spc="10" dirty="0">
                <a:solidFill>
                  <a:srgbClr val="000000"/>
                </a:solidFill>
                <a:latin typeface="AOOEOA+Arial"/>
                <a:cs typeface="AOOEOA+Arial"/>
              </a:rPr>
              <a:t>каждые</a:t>
            </a:r>
            <a:r>
              <a:rPr sz="24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16" dirty="0">
                <a:solidFill>
                  <a:srgbClr val="000000"/>
                </a:solidFill>
                <a:latin typeface="AOOEOA+Arial"/>
                <a:cs typeface="AOOEOA+Arial"/>
              </a:rPr>
              <a:t>2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3 дня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2343" y="4829219"/>
            <a:ext cx="29088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креатинина в крови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39443" y="5267856"/>
            <a:ext cx="452334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Коррекция гиповолемии,</a:t>
            </a:r>
            <a:r>
              <a:rPr sz="24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СН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9443" y="5707297"/>
            <a:ext cx="528066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Медленная</a:t>
            </a:r>
            <a:r>
              <a:rPr sz="2400" spc="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инфузия</a:t>
            </a:r>
            <a:r>
              <a:rPr sz="24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(60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120 мин)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9443" y="6146209"/>
            <a:ext cx="815205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Мониторинг </a:t>
            </a:r>
            <a:r>
              <a:rPr sz="2400" spc="-14" dirty="0">
                <a:solidFill>
                  <a:srgbClr val="000000"/>
                </a:solidFill>
                <a:latin typeface="AOOEOA+Arial"/>
                <a:cs typeface="AOOEOA+Arial"/>
              </a:rPr>
              <a:t>сывороточных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 концентраций</a:t>
            </a:r>
            <a:r>
              <a:rPr sz="2400" spc="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15-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20</a:t>
            </a:r>
            <a:r>
              <a:rPr sz="2400" spc="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мг/л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82518" y="236116"/>
            <a:ext cx="4598735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20"/>
              </a:lnSpc>
            </a:pPr>
            <a:r>
              <a:rPr sz="4400" dirty="0">
                <a:solidFill>
                  <a:srgbClr val="00B050"/>
                </a:solidFill>
                <a:latin typeface="AOOEOA+Arial"/>
                <a:cs typeface="AOOEOA+Arial"/>
              </a:rPr>
              <a:t>Оксазолидиноны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0241" y="1263926"/>
            <a:ext cx="7889393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Первый </a:t>
            </a:r>
            <a:r>
              <a:rPr sz="2400" spc="-16" dirty="0">
                <a:solidFill>
                  <a:srgbClr val="000000"/>
                </a:solidFill>
                <a:latin typeface="AOOEOA+Arial"/>
                <a:cs typeface="AOOEOA+Arial"/>
              </a:rPr>
              <a:t>представитель</a:t>
            </a:r>
            <a:r>
              <a:rPr sz="2400" spc="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класса – </a:t>
            </a:r>
            <a:r>
              <a:rPr sz="2400" spc="-15" dirty="0" err="1">
                <a:solidFill>
                  <a:srgbClr val="000000"/>
                </a:solidFill>
                <a:latin typeface="AOOEOA+Arial"/>
                <a:cs typeface="AOOEOA+Arial"/>
              </a:rPr>
              <a:t>линезо</a:t>
            </a:r>
            <a:r>
              <a:rPr lang="ru-RU" sz="2400" spc="-15" dirty="0" err="1">
                <a:solidFill>
                  <a:srgbClr val="000000"/>
                </a:solidFill>
                <a:latin typeface="AOOEOA+Arial"/>
                <a:cs typeface="AOOEOA+Arial"/>
              </a:rPr>
              <a:t>лид</a:t>
            </a:r>
            <a:endParaRPr sz="2400" dirty="0">
              <a:solidFill>
                <a:srgbClr val="000000"/>
              </a:solidFill>
              <a:latin typeface="AOOEOA+Arial"/>
              <a:cs typeface="AOOEOA+Arial"/>
            </a:endParaRPr>
          </a:p>
          <a:p>
            <a:pPr marL="457199">
              <a:lnSpc>
                <a:spcPts val="2681"/>
              </a:lnSpc>
              <a:spcBef>
                <a:spcPts val="727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Новый 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препарат</a:t>
            </a:r>
            <a:r>
              <a:rPr sz="2400" spc="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 </a:t>
            </a:r>
            <a:r>
              <a:rPr lang="ru-RU" sz="2400" spc="-16" dirty="0" err="1">
                <a:solidFill>
                  <a:srgbClr val="000000"/>
                </a:solidFill>
                <a:latin typeface="AOOEOA+Arial"/>
                <a:cs typeface="AOOEOA+Arial"/>
              </a:rPr>
              <a:t>Ами</a:t>
            </a:r>
            <a:r>
              <a:rPr sz="2400" spc="-16" dirty="0" err="1">
                <a:solidFill>
                  <a:srgbClr val="000000"/>
                </a:solidFill>
                <a:latin typeface="AOOEOA+Arial"/>
                <a:cs typeface="AOOEOA+Arial"/>
              </a:rPr>
              <a:t>золид</a:t>
            </a:r>
            <a:endParaRPr sz="2400" spc="-16" dirty="0">
              <a:solidFill>
                <a:srgbClr val="000000"/>
              </a:solidFill>
              <a:latin typeface="AOOEOA+Arial"/>
              <a:cs typeface="AOOEOA+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0240" y="2142407"/>
            <a:ext cx="570735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Антимикробная активность</a:t>
            </a:r>
            <a:r>
              <a:rPr sz="2400" spc="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 </a:t>
            </a:r>
            <a:r>
              <a:rPr sz="2400" spc="-19" dirty="0">
                <a:solidFill>
                  <a:srgbClr val="000000"/>
                </a:solidFill>
                <a:latin typeface="AOOEOA+Arial"/>
                <a:cs typeface="AOOEOA+Arial"/>
              </a:rPr>
              <a:t>Грам(+)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0241" y="3020485"/>
            <a:ext cx="8206455" cy="1110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8" dirty="0">
                <a:solidFill>
                  <a:srgbClr val="000000"/>
                </a:solidFill>
                <a:latin typeface="AOOEOA+Arial"/>
                <a:cs typeface="AOOEOA+Arial"/>
              </a:rPr>
              <a:t>Сохраняет</a:t>
            </a:r>
            <a:r>
              <a:rPr sz="2400" spc="6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 в отношении ванкомицин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</a:p>
          <a:p>
            <a:pPr marL="342900"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резистентных энтерококков </a:t>
            </a:r>
            <a:r>
              <a:rPr sz="2400" spc="21" dirty="0">
                <a:solidFill>
                  <a:srgbClr val="000000"/>
                </a:solidFill>
                <a:latin typeface="AOOEOA+Arial"/>
                <a:cs typeface="AOOEOA+Arial"/>
              </a:rPr>
              <a:t>(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VRE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) и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стафилококков</a:t>
            </a:r>
            <a:r>
              <a:rPr sz="24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22" dirty="0">
                <a:solidFill>
                  <a:srgbClr val="000000"/>
                </a:solidFill>
                <a:latin typeface="AOOEOA+Arial"/>
                <a:cs typeface="AOOEOA+Arial"/>
              </a:rPr>
              <a:t>со</a:t>
            </a:r>
          </a:p>
          <a:p>
            <a:pPr marL="342900">
              <a:lnSpc>
                <a:spcPts val="2683"/>
              </a:lnSpc>
              <a:spcBef>
                <a:spcPts val="146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сниженной чувствительностью к ванкомицину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0240" y="4191171"/>
            <a:ext cx="746381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Эффективнее</a:t>
            </a:r>
            <a:r>
              <a:rPr sz="24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ванкомицина</a:t>
            </a:r>
            <a:r>
              <a:rPr sz="24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при нозокомиальной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3140" y="4556931"/>
            <a:ext cx="8351872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пневмонии</a:t>
            </a:r>
            <a:r>
              <a:rPr sz="2400" spc="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инфекциях</a:t>
            </a:r>
            <a:r>
              <a:rPr sz="24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мягких</a:t>
            </a:r>
            <a:r>
              <a:rPr sz="24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тканей, вызванных</a:t>
            </a:r>
            <a:r>
              <a:rPr sz="2400" spc="2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MRSA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20240" y="5435111"/>
            <a:ext cx="7192996" cy="744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Возможность парентерального</a:t>
            </a:r>
            <a:r>
              <a:rPr sz="2400" spc="4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 </a:t>
            </a:r>
            <a:r>
              <a:rPr sz="2400" u="sng" dirty="0">
                <a:solidFill>
                  <a:srgbClr val="000000"/>
                </a:solidFill>
                <a:latin typeface="AOOEOA+Arial"/>
                <a:cs typeface="AOOEOA+Arial"/>
              </a:rPr>
              <a:t>перорального</a:t>
            </a:r>
          </a:p>
          <a:p>
            <a:pPr marL="342900"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применения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1584" y="151067"/>
            <a:ext cx="691276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b="1" spc="-23" dirty="0" err="1">
                <a:solidFill>
                  <a:srgbClr val="00B050"/>
                </a:solidFill>
                <a:latin typeface="AOOEOA+Arial"/>
                <a:cs typeface="AOOEOA+Arial"/>
              </a:rPr>
              <a:t>Линезолид</a:t>
            </a:r>
            <a:r>
              <a:rPr sz="3200" b="1" dirty="0">
                <a:solidFill>
                  <a:srgbClr val="00B050"/>
                </a:solidFill>
                <a:latin typeface="AOOEOA+Arial"/>
                <a:cs typeface="AOOEOA+Arial"/>
              </a:rPr>
              <a:t> (</a:t>
            </a:r>
            <a:r>
              <a:rPr lang="ru-RU" sz="3200" b="1" dirty="0" err="1">
                <a:solidFill>
                  <a:srgbClr val="00B050"/>
                </a:solidFill>
                <a:latin typeface="AOOEOA+Arial"/>
                <a:cs typeface="AOOEOA+Arial"/>
              </a:rPr>
              <a:t>Амизолид</a:t>
            </a:r>
            <a:r>
              <a:rPr sz="3200" b="1" dirty="0">
                <a:solidFill>
                  <a:srgbClr val="00B050"/>
                </a:solidFill>
                <a:latin typeface="AOOEOA+Arial"/>
                <a:cs typeface="AOOEOA+Arial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1424" y="1052736"/>
            <a:ext cx="10369153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 </a:t>
            </a:r>
            <a:r>
              <a:rPr sz="2400" spc="10" dirty="0">
                <a:solidFill>
                  <a:srgbClr val="000000"/>
                </a:solidFill>
                <a:latin typeface="AOOEOA+Arial"/>
                <a:cs typeface="AOOEOA+Arial"/>
              </a:rPr>
              <a:t>клинике</a:t>
            </a:r>
            <a:r>
              <a:rPr sz="2400" spc="-3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 2001</a:t>
            </a:r>
            <a:r>
              <a:rPr sz="2400" spc="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33" dirty="0" err="1">
                <a:solidFill>
                  <a:srgbClr val="000000"/>
                </a:solidFill>
                <a:latin typeface="AOOEOA+Arial"/>
                <a:cs typeface="AOOEOA+Arial"/>
              </a:rPr>
              <a:t>года</a:t>
            </a:r>
            <a:endParaRPr lang="ru-RU" sz="2400" spc="-33" dirty="0">
              <a:solidFill>
                <a:srgbClr val="000000"/>
              </a:solidFill>
              <a:latin typeface="AOOEOA+Arial"/>
              <a:cs typeface="AOOEOA+Arial"/>
            </a:endParaRPr>
          </a:p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 </a:t>
            </a:r>
            <a:r>
              <a:rPr sz="2400" spc="-22" dirty="0">
                <a:solidFill>
                  <a:srgbClr val="000000"/>
                </a:solidFill>
                <a:latin typeface="AOOEOA+Arial"/>
                <a:cs typeface="AOOEOA+Arial"/>
              </a:rPr>
              <a:t>России</a:t>
            </a:r>
            <a:r>
              <a:rPr sz="2400" spc="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устойчивых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MRSA</a:t>
            </a:r>
            <a:r>
              <a:rPr sz="2400" spc="-131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не выявлено</a:t>
            </a:r>
          </a:p>
          <a:p>
            <a:pPr>
              <a:lnSpc>
                <a:spcPts val="2681"/>
              </a:lnSpc>
              <a:spcBef>
                <a:spcPts val="48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Препарат</a:t>
            </a:r>
            <a:r>
              <a:rPr sz="2400" spc="2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выбора при нозокомиальных «</a:t>
            </a:r>
            <a:r>
              <a:rPr sz="2400" dirty="0" err="1">
                <a:solidFill>
                  <a:srgbClr val="000000"/>
                </a:solidFill>
                <a:latin typeface="AOOEOA+Arial"/>
                <a:cs typeface="AOOEOA+Arial"/>
              </a:rPr>
              <a:t>тканевых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»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 инфекциях,   вызванных </a:t>
            </a:r>
            <a:r>
              <a:rPr lang="en-US" sz="2400" dirty="0">
                <a:solidFill>
                  <a:srgbClr val="000000"/>
                </a:solidFill>
                <a:latin typeface="WATHGI+Arial"/>
                <a:cs typeface="WATHGI+Arial"/>
              </a:rPr>
              <a:t>MRSA</a:t>
            </a:r>
            <a:b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</a:b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- Пневмония</a:t>
            </a:r>
            <a:b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</a:b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- Инфекции ЦНС</a:t>
            </a:r>
            <a:b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</a:b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  Некротические инфекции мягких тканей </a:t>
            </a:r>
            <a:b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</a:br>
            <a:b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</a:b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Препарат</a:t>
            </a:r>
            <a:r>
              <a:rPr lang="ru-RU" sz="2400" spc="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выбора при </a:t>
            </a:r>
            <a:r>
              <a:rPr lang="ru-RU" sz="2400" dirty="0">
                <a:solidFill>
                  <a:srgbClr val="000000"/>
                </a:solidFill>
                <a:latin typeface="WATHGI+Arial"/>
                <a:cs typeface="WATHGI+Arial"/>
              </a:rPr>
              <a:t>MRSA</a:t>
            </a:r>
            <a:r>
              <a:rPr lang="ru-RU" sz="2400" spc="-131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инфекциях</a:t>
            </a:r>
            <a:r>
              <a:rPr lang="ru-RU" sz="2400" spc="-2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у пациентов с ОПН, ХПН </a:t>
            </a:r>
          </a:p>
          <a:p>
            <a:pPr>
              <a:lnSpc>
                <a:spcPts val="2681"/>
              </a:lnSpc>
              <a:spcBef>
                <a:spcPts val="488"/>
              </a:spcBef>
            </a:pPr>
            <a:endParaRPr sz="2400" dirty="0">
              <a:solidFill>
                <a:srgbClr val="000000"/>
              </a:solidFill>
              <a:latin typeface="AOOEOA+Arial"/>
              <a:cs typeface="AOOEOA+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423" y="4414310"/>
            <a:ext cx="10369153" cy="2244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B050"/>
                </a:solidFill>
                <a:latin typeface="AOOEOA+Arial"/>
                <a:cs typeface="AOOEOA+Arial"/>
              </a:rPr>
              <a:t>•</a:t>
            </a:r>
            <a:r>
              <a:rPr sz="2400" spc="749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B050"/>
                </a:solidFill>
                <a:latin typeface="AOOEOA+Arial"/>
                <a:cs typeface="AOOEOA+Arial"/>
              </a:rPr>
              <a:t>Дозирование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:</a:t>
            </a:r>
            <a:r>
              <a:rPr sz="2400" spc="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600 мг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11" dirty="0">
                <a:solidFill>
                  <a:srgbClr val="000000"/>
                </a:solidFill>
                <a:latin typeface="AOOEOA+Arial"/>
                <a:cs typeface="AOOEOA+Arial"/>
              </a:rPr>
              <a:t>каждые</a:t>
            </a:r>
            <a:r>
              <a:rPr sz="24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12 ч вне зависимости</a:t>
            </a:r>
            <a:r>
              <a:rPr sz="24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51" dirty="0">
                <a:solidFill>
                  <a:srgbClr val="000000"/>
                </a:solidFill>
                <a:latin typeface="AOOEOA+Arial"/>
                <a:cs typeface="AOOEOA+Arial"/>
              </a:rPr>
              <a:t>от</a:t>
            </a:r>
          </a:p>
          <a:p>
            <a:pPr marL="286511">
              <a:lnSpc>
                <a:spcPts val="259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функции</a:t>
            </a:r>
            <a:r>
              <a:rPr sz="24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4" dirty="0">
                <a:solidFill>
                  <a:srgbClr val="000000"/>
                </a:solidFill>
                <a:latin typeface="AOOEOA+Arial"/>
                <a:cs typeface="AOOEOA+Arial"/>
              </a:rPr>
              <a:t>почек</a:t>
            </a:r>
          </a:p>
          <a:p>
            <a:pPr>
              <a:lnSpc>
                <a:spcPts val="2681"/>
              </a:lnSpc>
              <a:spcBef>
                <a:spcPts val="439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74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C00000"/>
                </a:solidFill>
                <a:latin typeface="AOOEOA+Arial"/>
                <a:cs typeface="AOOEOA+Arial"/>
              </a:rPr>
              <a:t>Осторожно!</a:t>
            </a:r>
            <a:r>
              <a:rPr sz="2400" spc="-10" dirty="0">
                <a:solidFill>
                  <a:srgbClr val="C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 риск лекарственных</a:t>
            </a:r>
            <a:r>
              <a:rPr sz="2400" spc="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взаимодействия</a:t>
            </a:r>
          </a:p>
          <a:p>
            <a:pPr marL="286511">
              <a:lnSpc>
                <a:spcPts val="259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(ингибитор</a:t>
            </a:r>
            <a:r>
              <a:rPr sz="2400" spc="-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6" dirty="0">
                <a:solidFill>
                  <a:srgbClr val="000000"/>
                </a:solidFill>
                <a:latin typeface="AOOEOA+Arial"/>
                <a:cs typeface="AOOEOA+Arial"/>
              </a:rPr>
              <a:t>МАО)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(гипертензия,</a:t>
            </a:r>
            <a:r>
              <a:rPr sz="2000" spc="-3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аритмии,</a:t>
            </a:r>
            <a:r>
              <a:rPr sz="2000" spc="-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ишемия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миокарда)</a:t>
            </a:r>
          </a:p>
          <a:p>
            <a:pPr marL="457199">
              <a:lnSpc>
                <a:spcPts val="2681"/>
              </a:lnSpc>
              <a:spcBef>
                <a:spcPts val="486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74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тирамин,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норадреналин,</a:t>
            </a:r>
            <a:r>
              <a:rPr sz="2400" spc="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допамин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,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добутамин и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др.</a:t>
            </a:r>
          </a:p>
          <a:p>
            <a:pPr>
              <a:lnSpc>
                <a:spcPts val="2683"/>
              </a:lnSpc>
              <a:spcBef>
                <a:spcPts val="484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74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ПЭ (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&gt;</a:t>
            </a:r>
            <a:r>
              <a:rPr sz="2400" spc="-17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1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4 дней терапии):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тромбоцитопения,</a:t>
            </a:r>
            <a:r>
              <a:rPr sz="2400" spc="-6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нейропатия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3F6D8-C41C-4C89-9D30-A2953BA2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</p:spPr>
        <p:txBody>
          <a:bodyPr/>
          <a:lstStyle/>
          <a:p>
            <a:r>
              <a:rPr lang="ru-RU" b="1" dirty="0">
                <a:solidFill>
                  <a:srgbClr val="00B050"/>
                </a:solidFill>
              </a:rPr>
              <a:t>ТАРГЕТНЫЕ ГРУППЫ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5F3A4A-7120-498F-AB40-D9FA94A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440" y="1700808"/>
            <a:ext cx="6912768" cy="4896544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КАРДИОЛОГИ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ХИРУРГИ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РЕАНИМАТОЛОГИ-АНЕСТИЗИОЛОГИ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ПУЛЬМОНОЛОГИ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ДЕРМАТОЛОГИ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ТРАВМАТОЛОГИ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ВРАЧИ ЭКСТРЕННОГО ОТДЕЛЕНИЯ</a:t>
            </a:r>
          </a:p>
        </p:txBody>
      </p:sp>
    </p:spTree>
    <p:extLst>
      <p:ext uri="{BB962C8B-B14F-4D97-AF65-F5344CB8AC3E}">
        <p14:creationId xmlns:p14="http://schemas.microsoft.com/office/powerpoint/2010/main" val="85076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94968" y="508297"/>
            <a:ext cx="8517409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2060"/>
                </a:solidFill>
                <a:latin typeface="AOOEOA+Arial"/>
                <a:cs typeface="AOOEOA+Arial"/>
              </a:rPr>
              <a:t>Антибактериальные препараты,</a:t>
            </a:r>
            <a:r>
              <a:rPr sz="2400" spc="17" dirty="0">
                <a:solidFill>
                  <a:srgbClr val="00206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2060"/>
                </a:solidFill>
                <a:latin typeface="AOOEOA+Arial"/>
                <a:cs typeface="AOOEOA+Arial"/>
              </a:rPr>
              <a:t>зарегистрированные</a:t>
            </a:r>
            <a:r>
              <a:rPr sz="2400" spc="24" dirty="0">
                <a:solidFill>
                  <a:srgbClr val="00206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2060"/>
                </a:solidFill>
                <a:latin typeface="AOOEOA+Arial"/>
                <a:cs typeface="AOOEOA+Arial"/>
              </a:rPr>
              <a:t>в </a:t>
            </a:r>
            <a:r>
              <a:rPr sz="2400" spc="-26" dirty="0">
                <a:solidFill>
                  <a:srgbClr val="002060"/>
                </a:solidFill>
                <a:latin typeface="AOOEOA+Arial"/>
                <a:cs typeface="AOOEOA+Arial"/>
              </a:rPr>
              <a:t>Р</a:t>
            </a:r>
            <a:r>
              <a:rPr lang="ru-RU" sz="2400" spc="-26" dirty="0">
                <a:solidFill>
                  <a:srgbClr val="002060"/>
                </a:solidFill>
                <a:latin typeface="AOOEOA+Arial"/>
                <a:cs typeface="AOOEOA+Arial"/>
              </a:rPr>
              <a:t>Уз</a:t>
            </a:r>
            <a:endParaRPr sz="2400" spc="-26" dirty="0">
              <a:solidFill>
                <a:srgbClr val="002060"/>
              </a:solidFill>
              <a:latin typeface="AOOEOA+Arial"/>
              <a:cs typeface="AOOEOA+Arial"/>
            </a:endParaRPr>
          </a:p>
          <a:p>
            <a:pPr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2060"/>
                </a:solidFill>
                <a:latin typeface="AOOEOA+Arial"/>
                <a:cs typeface="AOOEOA+Arial"/>
              </a:rPr>
              <a:t>(МНН)</a:t>
            </a:r>
            <a:r>
              <a:rPr sz="2400" spc="13" dirty="0">
                <a:solidFill>
                  <a:srgbClr val="00206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2060"/>
                </a:solidFill>
                <a:latin typeface="AOOEOA+Arial"/>
                <a:cs typeface="AOOEOA+Arial"/>
              </a:rPr>
              <a:t>– </a:t>
            </a:r>
            <a:r>
              <a:rPr sz="2400" spc="-16" dirty="0" err="1">
                <a:solidFill>
                  <a:srgbClr val="002060"/>
                </a:solidFill>
                <a:latin typeface="AOOEOA+Arial"/>
                <a:cs typeface="AOOEOA+Arial"/>
              </a:rPr>
              <a:t>март</a:t>
            </a:r>
            <a:r>
              <a:rPr sz="2400" spc="16" dirty="0">
                <a:solidFill>
                  <a:srgbClr val="00206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2060"/>
                </a:solidFill>
                <a:latin typeface="AOOEOA+Arial"/>
                <a:cs typeface="AOOEOA+Arial"/>
              </a:rPr>
              <a:t>20</a:t>
            </a:r>
            <a:r>
              <a:rPr lang="ru-RU" sz="2400" dirty="0">
                <a:solidFill>
                  <a:srgbClr val="002060"/>
                </a:solidFill>
                <a:latin typeface="AOOEOA+Arial"/>
                <a:cs typeface="AOOEOA+Arial"/>
              </a:rPr>
              <a:t>22</a:t>
            </a:r>
            <a:r>
              <a:rPr sz="2400" spc="12" dirty="0">
                <a:solidFill>
                  <a:srgbClr val="002060"/>
                </a:solidFill>
                <a:latin typeface="AOOEOA+Arial"/>
                <a:cs typeface="AOOEOA+Arial"/>
              </a:rPr>
              <a:t> </a:t>
            </a:r>
            <a:r>
              <a:rPr sz="2400" spc="-287" dirty="0">
                <a:solidFill>
                  <a:srgbClr val="002060"/>
                </a:solidFill>
                <a:latin typeface="AOOEOA+Arial"/>
                <a:cs typeface="AOOEOA+Arial"/>
              </a:rPr>
              <a:t>г.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5240" y="1691089"/>
            <a:ext cx="2482180" cy="1420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PDITOQ+Arial Bold"/>
                <a:cs typeface="PDITOQ+Arial Bold"/>
              </a:rPr>
              <a:t>Бета</a:t>
            </a:r>
            <a:r>
              <a:rPr sz="2000" b="1" dirty="0">
                <a:solidFill>
                  <a:srgbClr val="000000"/>
                </a:solidFill>
                <a:latin typeface="JIKWHO+Arial Bold"/>
                <a:cs typeface="JIKWHO+Arial Bold"/>
              </a:rPr>
              <a:t>-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лактамы</a:t>
            </a:r>
          </a:p>
          <a:p>
            <a:pPr>
              <a:lnSpc>
                <a:spcPts val="2238"/>
              </a:lnSpc>
              <a:spcBef>
                <a:spcPts val="69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Аминогликозиды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Хинолоны</a:t>
            </a:r>
            <a:r>
              <a:rPr sz="20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ФХ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Макролиды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28206" y="1691089"/>
            <a:ext cx="435846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b="1" dirty="0">
                <a:solidFill>
                  <a:srgbClr val="000000"/>
                </a:solidFill>
                <a:latin typeface="JIKWHO+Arial Bold"/>
                <a:cs typeface="JIKWHO+Arial Bold"/>
              </a:rPr>
              <a:t>42</a:t>
            </a:r>
          </a:p>
          <a:p>
            <a:pPr marL="140208">
              <a:lnSpc>
                <a:spcPts val="2238"/>
              </a:lnSpc>
              <a:spcBef>
                <a:spcPts val="692"/>
              </a:spcBef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8207" y="2423139"/>
            <a:ext cx="435677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13</a:t>
            </a:r>
          </a:p>
          <a:p>
            <a:pPr marL="140208"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55240" y="3155039"/>
            <a:ext cx="3102376" cy="3249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Линкозамиды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7" dirty="0">
                <a:solidFill>
                  <a:srgbClr val="000000"/>
                </a:solidFill>
                <a:latin typeface="AOOEOA+Arial"/>
                <a:cs typeface="AOOEOA+Arial"/>
              </a:rPr>
              <a:t>Глико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spc="-22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 липопептиды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Оксазолидиноны</a:t>
            </a:r>
          </a:p>
          <a:p>
            <a:pPr>
              <a:lnSpc>
                <a:spcPts val="2241"/>
              </a:lnSpc>
              <a:spcBef>
                <a:spcPts val="68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Тетрациклины</a:t>
            </a:r>
          </a:p>
          <a:p>
            <a:pPr>
              <a:lnSpc>
                <a:spcPts val="2238"/>
              </a:lnSpc>
              <a:spcBef>
                <a:spcPts val="69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Сульфаниламиды</a:t>
            </a:r>
          </a:p>
          <a:p>
            <a:pPr>
              <a:lnSpc>
                <a:spcPts val="2238"/>
              </a:lnSpc>
              <a:spcBef>
                <a:spcPts val="64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Нитрофураны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Нитроимидазолы</a:t>
            </a:r>
          </a:p>
          <a:p>
            <a:pPr>
              <a:lnSpc>
                <a:spcPts val="2238"/>
              </a:lnSpc>
              <a:spcBef>
                <a:spcPts val="69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Другие</a:t>
            </a:r>
            <a:r>
              <a:rPr sz="20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классы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Всего: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68415" y="3155040"/>
            <a:ext cx="2939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68415" y="3520800"/>
            <a:ext cx="2939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68415" y="3886560"/>
            <a:ext cx="2939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68414" y="4252045"/>
            <a:ext cx="29411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68415" y="4618334"/>
            <a:ext cx="2939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868415" y="4984094"/>
            <a:ext cx="2939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68415" y="5349854"/>
            <a:ext cx="2939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81903" y="5715944"/>
            <a:ext cx="581981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303"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12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b="1" dirty="0">
                <a:solidFill>
                  <a:srgbClr val="000000"/>
                </a:solidFill>
                <a:latin typeface="JIKWHO+Arial Bold"/>
                <a:cs typeface="JIKWHO+Arial Bold"/>
              </a:rPr>
              <a:t>105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67608" y="374079"/>
            <a:ext cx="746781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dirty="0" err="1">
                <a:solidFill>
                  <a:srgbClr val="00B050"/>
                </a:solidFill>
                <a:latin typeface="AOOEOA+Arial"/>
                <a:cs typeface="AOOEOA+Arial"/>
              </a:rPr>
              <a:t>Даптомицин</a:t>
            </a:r>
            <a:r>
              <a:rPr sz="3200" spc="-35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r>
              <a:rPr sz="3200" dirty="0">
                <a:solidFill>
                  <a:srgbClr val="00B050"/>
                </a:solidFill>
                <a:latin typeface="AOOEOA+Arial"/>
                <a:cs typeface="AOOEOA+Arial"/>
              </a:rPr>
              <a:t>(</a:t>
            </a:r>
            <a:r>
              <a:rPr lang="ru-RU" sz="3200" dirty="0" err="1">
                <a:solidFill>
                  <a:srgbClr val="00B050"/>
                </a:solidFill>
                <a:latin typeface="AOOEOA+Arial"/>
                <a:cs typeface="AOOEOA+Arial"/>
              </a:rPr>
              <a:t>Доменицин</a:t>
            </a:r>
            <a:r>
              <a:rPr sz="3200" dirty="0">
                <a:solidFill>
                  <a:srgbClr val="00B050"/>
                </a:solidFill>
                <a:latin typeface="AOOEOA+Arial"/>
                <a:cs typeface="AOOEOA+Arial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641" y="1192955"/>
            <a:ext cx="391106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Особые характеристики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0144" y="1614911"/>
            <a:ext cx="6762624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Быстрое</a:t>
            </a:r>
            <a:r>
              <a:rPr sz="2000" spc="-4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бактерицидное</a:t>
            </a:r>
            <a:r>
              <a:rPr sz="2000" spc="-3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действие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(в</a:t>
            </a:r>
            <a:r>
              <a:rPr sz="20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первые</a:t>
            </a:r>
            <a:r>
              <a:rPr sz="2000" spc="-2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6 часов)</a:t>
            </a:r>
          </a:p>
          <a:p>
            <a:pPr>
              <a:lnSpc>
                <a:spcPts val="2238"/>
              </a:lnSpc>
              <a:spcBef>
                <a:spcPts val="69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Высокие</a:t>
            </a:r>
            <a:r>
              <a:rPr sz="2000" spc="-3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концентрации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крови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30144" y="2346685"/>
            <a:ext cx="6927836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против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микробов</a:t>
            </a:r>
            <a:r>
              <a:rPr sz="2000" spc="-3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биопленках</a:t>
            </a:r>
            <a:r>
              <a:rPr sz="20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(киллинг</a:t>
            </a:r>
            <a:r>
              <a:rPr sz="2000" spc="-3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</a:t>
            </a:r>
          </a:p>
          <a:p>
            <a:pPr marL="286461">
              <a:lnSpc>
                <a:spcPts val="2238"/>
              </a:lnSpc>
              <a:spcBef>
                <a:spcPts val="16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зависит</a:t>
            </a:r>
            <a:r>
              <a:rPr sz="2000" spc="-5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от</a:t>
            </a:r>
            <a:r>
              <a:rPr sz="20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фазы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роста</a:t>
            </a:r>
            <a:r>
              <a:rPr sz="2000" spc="-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бактерий)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72640" y="3400216"/>
            <a:ext cx="227842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Применение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30144" y="3822171"/>
            <a:ext cx="6156046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Ангиогенные</a:t>
            </a:r>
            <a:r>
              <a:rPr sz="2000" spc="-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MRSA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(тяжелый</a:t>
            </a:r>
            <a:r>
              <a:rPr sz="20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сепсис)</a:t>
            </a:r>
          </a:p>
          <a:p>
            <a:pPr marL="457149"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5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т.ч.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устойчивые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</a:t>
            </a:r>
            <a:r>
              <a:rPr sz="20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ванкомицину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30145" y="4554071"/>
            <a:ext cx="7505277" cy="1419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Инфекционный</a:t>
            </a:r>
            <a:r>
              <a:rPr sz="2000" spc="-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эндокардит</a:t>
            </a:r>
            <a:r>
              <a:rPr sz="2000" spc="5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(стафилококковый)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0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мягких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тканей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 вовлечение</a:t>
            </a:r>
            <a:r>
              <a:rPr sz="2000" spc="-5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кости</a:t>
            </a:r>
            <a:r>
              <a:rPr sz="2000" spc="-2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(остеомиелит)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Инфекции,</a:t>
            </a:r>
            <a:r>
              <a:rPr sz="2000" spc="-3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ассоциируемые</a:t>
            </a:r>
            <a:r>
              <a:rPr sz="2000" spc="-3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 биопленками</a:t>
            </a:r>
          </a:p>
          <a:p>
            <a:pPr marL="457149">
              <a:lnSpc>
                <a:spcPts val="2241"/>
              </a:lnSpc>
              <a:spcBef>
                <a:spcPts val="68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5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Протезы,</a:t>
            </a:r>
            <a:r>
              <a:rPr sz="2000" spc="-4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импланты,</a:t>
            </a:r>
            <a:r>
              <a:rPr sz="2000" spc="-2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катетеры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2641" y="6034348"/>
            <a:ext cx="574674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Дозирование:</a:t>
            </a:r>
            <a:r>
              <a:rPr sz="2400" spc="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6 мг/кг</a:t>
            </a:r>
            <a:r>
              <a:rPr sz="2400" spc="-3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каждые 24 часа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34185" y="380742"/>
            <a:ext cx="76962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Природная</a:t>
            </a:r>
            <a:r>
              <a:rPr sz="32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</a:t>
            </a:r>
            <a:r>
              <a:rPr sz="32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макролидов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7528" y="1149888"/>
            <a:ext cx="7696200" cy="25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ts val="2681"/>
              </a:lnSpc>
            </a:pP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Streptococcus pneumoniae,</a:t>
            </a:r>
            <a:r>
              <a:rPr sz="2400" i="1" spc="45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Streptococcus pyogenes</a:t>
            </a:r>
          </a:p>
          <a:p>
            <a:pPr>
              <a:lnSpc>
                <a:spcPts val="2681"/>
              </a:lnSpc>
              <a:spcBef>
                <a:spcPts val="224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AOOEOA+Arial"/>
                <a:cs typeface="AOOEOA+Arial"/>
              </a:rPr>
              <a:t>Активность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10" dirty="0" err="1">
                <a:solidFill>
                  <a:srgbClr val="000000"/>
                </a:solidFill>
                <a:latin typeface="AOOEOA+Arial"/>
                <a:cs typeface="AOOEOA+Arial"/>
              </a:rPr>
              <a:t>высокая</a:t>
            </a:r>
            <a:br>
              <a:rPr lang="ru-RU" sz="2400" spc="10" dirty="0">
                <a:solidFill>
                  <a:srgbClr val="000000"/>
                </a:solidFill>
                <a:latin typeface="AOOEOA+Arial"/>
                <a:cs typeface="AOOEOA+Arial"/>
              </a:rPr>
            </a:b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lang="ru-RU" sz="24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spc="-16" dirty="0">
                <a:solidFill>
                  <a:srgbClr val="000000"/>
                </a:solidFill>
                <a:latin typeface="AOOEOA+Arial"/>
                <a:cs typeface="AOOEOA+Arial"/>
              </a:rPr>
              <a:t>Различия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 между</a:t>
            </a:r>
            <a:r>
              <a:rPr lang="ru-RU" sz="24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препаратами минимальны</a:t>
            </a:r>
            <a:r>
              <a:rPr lang="ru-RU" sz="2400" spc="-4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lang="ru-RU" sz="24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клинически</a:t>
            </a:r>
            <a:r>
              <a:rPr lang="ru-RU" sz="2400" spc="-4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не значимы;</a:t>
            </a:r>
            <a:r>
              <a:rPr lang="ru-RU" sz="2400" spc="-4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br>
              <a:rPr lang="ru-RU" sz="2400" spc="-45" dirty="0">
                <a:solidFill>
                  <a:srgbClr val="000000"/>
                </a:solidFill>
                <a:latin typeface="AOOEOA+Arial"/>
                <a:cs typeface="AOOEOA+Arial"/>
              </a:rPr>
            </a:br>
            <a:r>
              <a:rPr lang="ru-RU" sz="2400" spc="-14" dirty="0">
                <a:solidFill>
                  <a:srgbClr val="000000"/>
                </a:solidFill>
                <a:latin typeface="AOOEOA+Arial"/>
                <a:cs typeface="AOOEOA+Arial"/>
              </a:rPr>
              <a:t>Устойчивость</a:t>
            </a:r>
            <a:r>
              <a:rPr lang="ru-RU" sz="2400" spc="-4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spc="-44" dirty="0">
                <a:solidFill>
                  <a:srgbClr val="000000"/>
                </a:solidFill>
                <a:latin typeface="AOOEOA+Arial"/>
                <a:cs typeface="AOOEOA+Arial"/>
              </a:rPr>
              <a:t>от</a:t>
            </a:r>
            <a:r>
              <a:rPr lang="ru-RU" sz="2400" spc="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умеренной</a:t>
            </a:r>
            <a:r>
              <a:rPr lang="ru-RU" sz="2400" spc="-3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до</a:t>
            </a:r>
            <a:r>
              <a:rPr lang="ru-RU" sz="24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400" spc="11" dirty="0">
                <a:solidFill>
                  <a:srgbClr val="000000"/>
                </a:solidFill>
                <a:latin typeface="AOOEOA+Arial"/>
                <a:cs typeface="AOOEOA+Arial"/>
              </a:rPr>
              <a:t>высокой</a:t>
            </a:r>
          </a:p>
          <a:p>
            <a:pPr>
              <a:lnSpc>
                <a:spcPts val="2681"/>
              </a:lnSpc>
              <a:spcBef>
                <a:spcPts val="224"/>
              </a:spcBef>
            </a:pPr>
            <a:endParaRPr lang="ru-RU" sz="2400" dirty="0">
              <a:solidFill>
                <a:srgbClr val="000000"/>
              </a:solidFill>
              <a:latin typeface="AOOEOA+Arial"/>
              <a:cs typeface="AOOEOA+Arial"/>
            </a:endParaRPr>
          </a:p>
          <a:p>
            <a:pPr>
              <a:lnSpc>
                <a:spcPts val="2681"/>
              </a:lnSpc>
              <a:spcBef>
                <a:spcPts val="224"/>
              </a:spcBef>
            </a:pPr>
            <a:endParaRPr sz="2400" spc="10" dirty="0">
              <a:solidFill>
                <a:srgbClr val="000000"/>
              </a:solidFill>
              <a:latin typeface="AOOEOA+Arial"/>
              <a:cs typeface="AOOEOA+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0766" y="3269531"/>
            <a:ext cx="3812789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ts val="2681"/>
              </a:lnSpc>
            </a:pP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Chlamydia,</a:t>
            </a:r>
            <a:r>
              <a:rPr sz="2400" i="1" spc="48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Mycoplasma</a:t>
            </a:r>
          </a:p>
          <a:p>
            <a:pPr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 </a:t>
            </a:r>
            <a:r>
              <a:rPr sz="2400" spc="10" dirty="0">
                <a:solidFill>
                  <a:srgbClr val="000000"/>
                </a:solidFill>
                <a:latin typeface="AOOEOA+Arial"/>
                <a:cs typeface="AOOEOA+Arial"/>
              </a:rPr>
              <a:t>высокая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67966" y="3996288"/>
            <a:ext cx="754970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Различия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 между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препаратами минимальны</a:t>
            </a:r>
            <a:r>
              <a:rPr sz="2000" spc="-4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клинически</a:t>
            </a:r>
            <a:r>
              <a:rPr sz="2000" spc="-4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54782" y="4239853"/>
            <a:ext cx="1185088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значимы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25445" y="4544252"/>
            <a:ext cx="6737944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pc="67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Появление устойчивых</a:t>
            </a:r>
            <a:r>
              <a:rPr spc="3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к макролидам</a:t>
            </a:r>
            <a:r>
              <a:rPr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микоплазм, особенно</a:t>
            </a:r>
          </a:p>
          <a:p>
            <a:pPr marL="228600">
              <a:lnSpc>
                <a:spcPts val="1728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урогенитальных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10766" y="5409232"/>
            <a:ext cx="7943039" cy="744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ts val="2683"/>
              </a:lnSpc>
            </a:pP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Haemophilus</a:t>
            </a:r>
            <a:r>
              <a:rPr sz="2400" i="1" spc="51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influenzae</a:t>
            </a:r>
          </a:p>
          <a:p>
            <a:pPr>
              <a:lnSpc>
                <a:spcPts val="2681"/>
              </a:lnSpc>
              <a:spcBef>
                <a:spcPts val="200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 низкая</a:t>
            </a:r>
            <a:r>
              <a:rPr sz="24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24" dirty="0">
                <a:solidFill>
                  <a:srgbClr val="000000"/>
                </a:solidFill>
                <a:latin typeface="AOOEOA+Arial"/>
                <a:cs typeface="AOOEOA+Arial"/>
              </a:rPr>
              <a:t>(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CLSI)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или</a:t>
            </a:r>
            <a:r>
              <a:rPr sz="24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AOOEOA+Arial"/>
                <a:cs typeface="AOOEOA+Arial"/>
              </a:rPr>
              <a:t>отсутствует</a:t>
            </a:r>
            <a:r>
              <a:rPr sz="2400" spc="11" dirty="0">
                <a:solidFill>
                  <a:srgbClr val="000000"/>
                </a:solidFill>
                <a:latin typeface="AOOEOA+Arial"/>
                <a:cs typeface="AOOEOA+Arial"/>
              </a:rPr>
              <a:t> (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EUCAST)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67966" y="6136568"/>
            <a:ext cx="722669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Вероятность</a:t>
            </a:r>
            <a:r>
              <a:rPr sz="2000" spc="-2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достижения</a:t>
            </a:r>
            <a:r>
              <a:rPr sz="2000" spc="-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эффекта</a:t>
            </a:r>
            <a:r>
              <a:rPr sz="2000" spc="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AOOEOA+Arial"/>
                <a:cs typeface="AOOEOA+Arial"/>
              </a:rPr>
              <a:t>незначительна</a:t>
            </a:r>
            <a:r>
              <a:rPr sz="2000" spc="-3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даже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у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54782" y="6380409"/>
            <a:ext cx="350713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самых</a:t>
            </a:r>
            <a:r>
              <a:rPr sz="2000" spc="-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активных</a:t>
            </a:r>
            <a:r>
              <a:rPr sz="2000" spc="-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препаратов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631504" y="224200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973" y="289669"/>
            <a:ext cx="11017224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24"/>
              </a:lnSpc>
            </a:pPr>
            <a:r>
              <a:rPr sz="3600" spc="-20" dirty="0" err="1">
                <a:solidFill>
                  <a:srgbClr val="000000"/>
                </a:solidFill>
                <a:latin typeface="AOOEOA+Arial"/>
                <a:cs typeface="AOOEOA+Arial"/>
              </a:rPr>
              <a:t>Отличительные</a:t>
            </a:r>
            <a:r>
              <a:rPr sz="3600" spc="2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600" dirty="0" err="1">
                <a:solidFill>
                  <a:srgbClr val="000000"/>
                </a:solidFill>
                <a:latin typeface="AOOEOA+Arial"/>
                <a:cs typeface="AOOEOA+Arial"/>
              </a:rPr>
              <a:t>особенности</a:t>
            </a:r>
            <a:r>
              <a:rPr lang="ru-RU" sz="360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600" spc="-10" dirty="0" err="1">
                <a:solidFill>
                  <a:srgbClr val="000000"/>
                </a:solidFill>
                <a:latin typeface="AOOEOA+Arial"/>
                <a:cs typeface="AOOEOA+Arial"/>
              </a:rPr>
              <a:t>макролидов</a:t>
            </a:r>
            <a:endParaRPr sz="3600" spc="-10" dirty="0">
              <a:solidFill>
                <a:srgbClr val="000000"/>
              </a:solidFill>
              <a:latin typeface="AOOEOA+Arial"/>
              <a:cs typeface="AOOEOA+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6441" y="1173651"/>
            <a:ext cx="24296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Эритромицин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96440" y="1564851"/>
            <a:ext cx="7730378" cy="213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504"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</a:t>
            </a:r>
            <a:r>
              <a:rPr sz="2000" spc="-3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уступает</a:t>
            </a:r>
            <a:r>
              <a:rPr sz="2000" spc="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современным</a:t>
            </a:r>
            <a:r>
              <a:rPr sz="2000" spc="-5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макролидам</a:t>
            </a:r>
            <a:r>
              <a:rPr sz="2000" spc="-2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in vitro</a:t>
            </a:r>
          </a:p>
          <a:p>
            <a:pPr marL="457504">
              <a:lnSpc>
                <a:spcPts val="2238"/>
              </a:lnSpc>
              <a:spcBef>
                <a:spcPts val="45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Проблемы</a:t>
            </a:r>
            <a:r>
              <a:rPr sz="2000" spc="-3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биодоступности</a:t>
            </a:r>
            <a:r>
              <a:rPr sz="2000" spc="-2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(лекформа!)</a:t>
            </a:r>
            <a:r>
              <a:rPr sz="2000" spc="-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переносимости</a:t>
            </a:r>
          </a:p>
          <a:p>
            <a:pPr>
              <a:lnSpc>
                <a:spcPts val="2681"/>
              </a:lnSpc>
              <a:spcBef>
                <a:spcPts val="486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Кларитромицин</a:t>
            </a:r>
            <a:r>
              <a:rPr sz="24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(клацид)</a:t>
            </a:r>
          </a:p>
          <a:p>
            <a:pPr marL="457504">
              <a:lnSpc>
                <a:spcPts val="2241"/>
              </a:lnSpc>
              <a:spcBef>
                <a:spcPts val="399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11" dirty="0">
                <a:solidFill>
                  <a:srgbClr val="000000"/>
                </a:solidFill>
                <a:latin typeface="AOOEOA+Arial"/>
                <a:cs typeface="AOOEOA+Arial"/>
              </a:rPr>
              <a:t>Самая</a:t>
            </a:r>
            <a:r>
              <a:rPr sz="20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15" dirty="0">
                <a:solidFill>
                  <a:srgbClr val="000000"/>
                </a:solidFill>
                <a:latin typeface="AOOEOA+Arial"/>
                <a:cs typeface="AOOEOA+Arial"/>
              </a:rPr>
              <a:t>высокая</a:t>
            </a:r>
            <a:r>
              <a:rPr sz="2000" spc="-4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</a:t>
            </a:r>
            <a:r>
              <a:rPr sz="2000" spc="-4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против Г(+)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11" dirty="0">
                <a:solidFill>
                  <a:srgbClr val="000000"/>
                </a:solidFill>
                <a:latin typeface="AOOEOA+Arial"/>
                <a:cs typeface="AOOEOA+Arial"/>
              </a:rPr>
              <a:t>кокков</a:t>
            </a:r>
            <a:r>
              <a:rPr sz="20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 </a:t>
            </a: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H.pylori</a:t>
            </a:r>
          </a:p>
          <a:p>
            <a:pPr marL="457504">
              <a:lnSpc>
                <a:spcPts val="2238"/>
              </a:lnSpc>
              <a:spcBef>
                <a:spcPts val="40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Проблемы</a:t>
            </a:r>
            <a:r>
              <a:rPr sz="2000" spc="-3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переносимости</a:t>
            </a:r>
          </a:p>
          <a:p>
            <a:pPr>
              <a:lnSpc>
                <a:spcPts val="2681"/>
              </a:lnSpc>
              <a:spcBef>
                <a:spcPts val="486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Азитромицин</a:t>
            </a:r>
            <a:r>
              <a:rPr sz="24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(сумамед)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3945" y="3711553"/>
            <a:ext cx="7673281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Пролонгированная</a:t>
            </a:r>
            <a:r>
              <a:rPr sz="2000" spc="-4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ФК; низкие</a:t>
            </a:r>
            <a:r>
              <a:rPr sz="2000" spc="-4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концентрации</a:t>
            </a:r>
            <a:r>
              <a:rPr sz="2000" spc="-4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крови</a:t>
            </a:r>
          </a:p>
          <a:p>
            <a:pPr>
              <a:lnSpc>
                <a:spcPts val="2241"/>
              </a:lnSpc>
              <a:spcBef>
                <a:spcPts val="44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Наибольшая</a:t>
            </a:r>
            <a:r>
              <a:rPr sz="2000" spc="-2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</a:t>
            </a:r>
            <a:r>
              <a:rPr sz="2000" spc="-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in vitro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против </a:t>
            </a: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Chlamydia</a:t>
            </a:r>
            <a:r>
              <a:rPr sz="2000" i="1" spc="-10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trachomatis</a:t>
            </a:r>
          </a:p>
          <a:p>
            <a:pPr>
              <a:lnSpc>
                <a:spcPts val="2238"/>
              </a:lnSpc>
              <a:spcBef>
                <a:spcPts val="40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Кардиотоксичность</a:t>
            </a:r>
            <a:r>
              <a:rPr sz="2000" spc="-4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spc="-10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6441" y="4728635"/>
            <a:ext cx="432572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Джозамицин</a:t>
            </a:r>
            <a:r>
              <a:rPr sz="2400" spc="-1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(вильпрафен)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53945" y="5119835"/>
            <a:ext cx="6509977" cy="932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Респираторный</a:t>
            </a:r>
            <a:r>
              <a:rPr sz="2000" spc="-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макролид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(уровень</a:t>
            </a:r>
            <a:r>
              <a:rPr sz="2000" spc="-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резистентности</a:t>
            </a:r>
          </a:p>
          <a:p>
            <a:pPr marL="286511">
              <a:lnSpc>
                <a:spcPts val="216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пневмококков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ниже,</a:t>
            </a:r>
            <a:r>
              <a:rPr sz="20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чем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для других макролидов)</a:t>
            </a:r>
          </a:p>
          <a:p>
            <a:pPr>
              <a:lnSpc>
                <a:spcPts val="2238"/>
              </a:lnSpc>
              <a:spcBef>
                <a:spcPts val="40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Безопасность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53945" y="6065245"/>
            <a:ext cx="525038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Возможность</a:t>
            </a:r>
            <a:r>
              <a:rPr sz="2000" spc="-5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применения</a:t>
            </a:r>
            <a:r>
              <a:rPr sz="20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у беременных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8610" y="493967"/>
            <a:ext cx="7243648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Макролиды</a:t>
            </a:r>
            <a:r>
              <a:rPr sz="3200" spc="-2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в </a:t>
            </a:r>
            <a:r>
              <a:rPr sz="3200" spc="-26" dirty="0">
                <a:solidFill>
                  <a:srgbClr val="000000"/>
                </a:solidFill>
                <a:latin typeface="AOOEOA+Arial"/>
                <a:cs typeface="AOOEOA+Arial"/>
              </a:rPr>
              <a:t>амбулаторной</a:t>
            </a: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200" spc="10" dirty="0">
                <a:solidFill>
                  <a:srgbClr val="000000"/>
                </a:solidFill>
                <a:latin typeface="AOOEOA+Arial"/>
                <a:cs typeface="AOOEOA+Arial"/>
              </a:rPr>
              <a:t>практике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441" y="1464481"/>
            <a:ext cx="594466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AOOEOA+Arial"/>
                <a:cs typeface="AOOEOA+Arial"/>
              </a:rPr>
              <a:t>Нетяжелая</a:t>
            </a:r>
            <a:r>
              <a:rPr sz="2400" spc="3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внебольничная</a:t>
            </a:r>
            <a:r>
              <a:rPr sz="2400" spc="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пневмония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53944" y="1886437"/>
            <a:ext cx="303508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Препараты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2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й</a:t>
            </a:r>
            <a:r>
              <a:rPr sz="2000" spc="-3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линии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3945" y="2251922"/>
            <a:ext cx="7159883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Подозрение</a:t>
            </a:r>
            <a:r>
              <a:rPr sz="2000" spc="-3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на</a:t>
            </a:r>
            <a:r>
              <a:rPr sz="20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атипичную этиологию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(микоплазменную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,</a:t>
            </a:r>
          </a:p>
          <a:p>
            <a:pPr marL="342849">
              <a:lnSpc>
                <a:spcPts val="2238"/>
              </a:lnSpc>
              <a:spcBef>
                <a:spcPts val="16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хламидийную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6440" y="2939967"/>
            <a:ext cx="787966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3" dirty="0">
                <a:solidFill>
                  <a:srgbClr val="000000"/>
                </a:solidFill>
                <a:latin typeface="AOOEOA+Arial"/>
                <a:cs typeface="AOOEOA+Arial"/>
              </a:rPr>
              <a:t>Урогенитальный</a:t>
            </a:r>
            <a:r>
              <a:rPr sz="2400" spc="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хламидиоз (</a:t>
            </a:r>
            <a:r>
              <a:rPr sz="2400" dirty="0" err="1">
                <a:solidFill>
                  <a:srgbClr val="000000"/>
                </a:solidFill>
                <a:latin typeface="AOOEOA+Arial"/>
                <a:cs typeface="AOOEOA+Arial"/>
              </a:rPr>
              <a:t>Азитро</a:t>
            </a:r>
            <a:r>
              <a:rPr lang="ru-RU" sz="2400" dirty="0" err="1">
                <a:solidFill>
                  <a:srgbClr val="000000"/>
                </a:solidFill>
                <a:latin typeface="AOOEOA+Arial"/>
                <a:cs typeface="AOOEOA+Arial"/>
              </a:rPr>
              <a:t>мицин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 1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г 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однократно)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53944" y="3361923"/>
            <a:ext cx="792572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AOOEOA+Arial"/>
                <a:cs typeface="AOOEOA+Arial"/>
              </a:rPr>
              <a:t>Реактив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артрит хламидийной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этиологии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(Азитро</a:t>
            </a:r>
            <a:r>
              <a:rPr sz="2000" spc="-3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0,5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г –</a:t>
            </a:r>
            <a:r>
              <a:rPr sz="20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5 дней)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96441" y="3745020"/>
            <a:ext cx="840506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Обострение </a:t>
            </a:r>
            <a:r>
              <a:rPr sz="2400" spc="-29" dirty="0">
                <a:solidFill>
                  <a:srgbClr val="000000"/>
                </a:solidFill>
                <a:latin typeface="AOOEOA+Arial"/>
                <a:cs typeface="AOOEOA+Arial"/>
              </a:rPr>
              <a:t>ХОБЛ</a:t>
            </a:r>
            <a:r>
              <a:rPr sz="2400" spc="2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 синусит</a:t>
            </a:r>
            <a:r>
              <a:rPr sz="2400" spc="-4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уступают</a:t>
            </a:r>
            <a:r>
              <a:rPr sz="2400" spc="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32" dirty="0">
                <a:solidFill>
                  <a:srgbClr val="000000"/>
                </a:solidFill>
                <a:latin typeface="AOOEOA+Arial"/>
                <a:cs typeface="AOOEOA+Arial"/>
              </a:rPr>
              <a:t>бета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лактамам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39339" y="4110780"/>
            <a:ext cx="84246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 ФХ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53945" y="4532736"/>
            <a:ext cx="501207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12" dirty="0">
                <a:solidFill>
                  <a:srgbClr val="000000"/>
                </a:solidFill>
                <a:latin typeface="AOOEOA+Arial"/>
                <a:cs typeface="AOOEOA+Arial"/>
              </a:rPr>
              <a:t>Низкая</a:t>
            </a:r>
            <a:r>
              <a:rPr sz="2000" spc="-4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</a:t>
            </a:r>
            <a:r>
              <a:rPr sz="2000" spc="-4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AOOEOA+Arial"/>
                <a:cs typeface="AOOEOA+Arial"/>
              </a:rPr>
              <a:t>против</a:t>
            </a:r>
            <a:r>
              <a:rPr sz="2000" spc="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H.influenzae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96440" y="4915706"/>
            <a:ext cx="766808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Острый</a:t>
            </a:r>
            <a:r>
              <a:rPr sz="24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тонзиллофарингит – препараты</a:t>
            </a:r>
            <a:r>
              <a:rPr sz="2400" spc="3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2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й линии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53945" y="5337662"/>
            <a:ext cx="676388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4" dirty="0">
                <a:solidFill>
                  <a:srgbClr val="000000"/>
                </a:solidFill>
                <a:latin typeface="AOOEOA+Arial"/>
                <a:cs typeface="AOOEOA+Arial"/>
              </a:rPr>
              <a:t>Устойчивость</a:t>
            </a:r>
            <a:r>
              <a:rPr sz="2000" spc="-3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S.pyogenes</a:t>
            </a:r>
            <a:r>
              <a:rPr sz="2000" i="1" spc="-29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5-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15%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(лучше</a:t>
            </a:r>
            <a:r>
              <a:rPr sz="2000" spc="-3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джозамицин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96440" y="5720404"/>
            <a:ext cx="582025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74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Эрадикация</a:t>
            </a:r>
            <a:r>
              <a:rPr sz="24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H.pylori</a:t>
            </a:r>
            <a:r>
              <a:rPr sz="2400" i="1" spc="21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 кларитромицин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53945" y="6142084"/>
            <a:ext cx="29761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00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4" dirty="0">
                <a:solidFill>
                  <a:srgbClr val="000000"/>
                </a:solidFill>
                <a:latin typeface="AOOEOA+Arial"/>
                <a:cs typeface="AOOEOA+Arial"/>
              </a:rPr>
              <a:t>Устойчивость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10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-25%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4982" y="413640"/>
            <a:ext cx="3691240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22"/>
              </a:lnSpc>
            </a:pPr>
            <a:r>
              <a:rPr sz="4400" dirty="0">
                <a:solidFill>
                  <a:srgbClr val="000000"/>
                </a:solidFill>
                <a:latin typeface="AOOEOA+Arial"/>
                <a:cs typeface="AOOEOA+Arial"/>
              </a:rPr>
              <a:t>Линкозамиды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5270" y="1230867"/>
            <a:ext cx="7749491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Спектр</a:t>
            </a:r>
            <a:r>
              <a:rPr sz="2400" spc="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активности:</a:t>
            </a:r>
            <a:r>
              <a:rPr sz="24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9" dirty="0">
                <a:solidFill>
                  <a:srgbClr val="000000"/>
                </a:solidFill>
                <a:latin typeface="AOOEOA+Arial"/>
                <a:cs typeface="AOOEOA+Arial"/>
              </a:rPr>
              <a:t>Грам(+)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 (кроме</a:t>
            </a:r>
            <a:r>
              <a:rPr sz="2400" spc="2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MRSA</a:t>
            </a:r>
            <a:r>
              <a:rPr sz="2400" spc="-136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энтерококков</a:t>
            </a:r>
            <a:r>
              <a:rPr lang="ru-RU" sz="2400" dirty="0">
                <a:solidFill>
                  <a:srgbClr val="000000"/>
                </a:solidFill>
                <a:latin typeface="WATHGI+Arial"/>
                <a:cs typeface="WATHGI+Arial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, анаэробы </a:t>
            </a:r>
            <a:r>
              <a:rPr lang="ru-RU" sz="2400" spc="15" dirty="0">
                <a:solidFill>
                  <a:srgbClr val="000000"/>
                </a:solidFill>
                <a:latin typeface="AOOEOA+Arial"/>
                <a:cs typeface="AOOEOA+Arial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WATHGI+Arial"/>
                <a:cs typeface="WATHGI+Arial"/>
              </a:rPr>
              <a:t>R </a:t>
            </a:r>
            <a:r>
              <a:rPr lang="en-US"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Bacteroides</a:t>
            </a:r>
            <a:r>
              <a:rPr lang="en-US" sz="2400" i="1" spc="30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WATHGI+Arial"/>
                <a:cs typeface="WATHGI+Arial"/>
              </a:rPr>
              <a:t>spp. 15-30%)</a:t>
            </a:r>
          </a:p>
          <a:p>
            <a:pPr>
              <a:lnSpc>
                <a:spcPts val="2681"/>
              </a:lnSpc>
            </a:pPr>
            <a:r>
              <a:rPr lang="ru-RU" sz="240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endParaRPr sz="2400" dirty="0">
              <a:solidFill>
                <a:srgbClr val="000000"/>
              </a:solidFill>
              <a:latin typeface="AOOEOA+Arial"/>
              <a:cs typeface="AOOEOA+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2892" y="2396280"/>
            <a:ext cx="795220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DITOQ+Arial Bold"/>
                <a:cs typeface="PDITOQ+Arial Bold"/>
              </a:rPr>
              <a:t>Клиндамицин </a:t>
            </a:r>
            <a:r>
              <a:rPr sz="2400" spc="-12" dirty="0">
                <a:solidFill>
                  <a:srgbClr val="000000"/>
                </a:solidFill>
                <a:latin typeface="AOOEOA+Arial"/>
                <a:cs typeface="AOOEOA+Arial"/>
              </a:rPr>
              <a:t>превосходит</a:t>
            </a:r>
            <a:r>
              <a:rPr sz="2400" spc="3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PDITOQ+Arial Bold"/>
                <a:cs typeface="PDITOQ+Arial Bold"/>
              </a:rPr>
              <a:t>линкомицин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по уровню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45793" y="2761764"/>
            <a:ext cx="720233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антибактериальной активности и</a:t>
            </a:r>
            <a:r>
              <a:rPr sz="24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биодоступности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02892" y="3201206"/>
            <a:ext cx="208752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Показания: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0093" y="3640118"/>
            <a:ext cx="7400895" cy="744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25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22" dirty="0">
                <a:solidFill>
                  <a:srgbClr val="000000"/>
                </a:solidFill>
                <a:latin typeface="AOOEOA+Arial"/>
                <a:cs typeface="AOOEOA+Arial"/>
              </a:rPr>
              <a:t>Нетяжелые</a:t>
            </a:r>
            <a:r>
              <a:rPr sz="2400" spc="4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стафилококковые</a:t>
            </a:r>
            <a:r>
              <a:rPr sz="2400" spc="-1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стрептококковые</a:t>
            </a:r>
          </a:p>
          <a:p>
            <a:pPr marL="286511">
              <a:lnSpc>
                <a:spcPts val="2683"/>
              </a:lnSpc>
              <a:spcBef>
                <a:spcPts val="196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инфекции,</a:t>
            </a:r>
            <a:r>
              <a:rPr sz="2400" spc="-3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 </a:t>
            </a:r>
            <a:r>
              <a:rPr sz="2400" spc="-64" dirty="0">
                <a:solidFill>
                  <a:srgbClr val="000000"/>
                </a:solidFill>
                <a:latin typeface="AOOEOA+Arial"/>
                <a:cs typeface="AOOEOA+Arial"/>
              </a:rPr>
              <a:t>т.ч.</a:t>
            </a:r>
            <a:r>
              <a:rPr sz="2400" spc="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рецидивирующие</a:t>
            </a:r>
            <a:r>
              <a:rPr sz="24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КиМТ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60092" y="4445170"/>
            <a:ext cx="6115688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25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Некротические инфекции</a:t>
            </a:r>
            <a:r>
              <a:rPr sz="2400" spc="-2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мягких</a:t>
            </a:r>
            <a:r>
              <a:rPr sz="24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тканей</a:t>
            </a:r>
          </a:p>
          <a:p>
            <a:pPr marL="286511"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(+ пенициллин)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60093" y="5249568"/>
            <a:ext cx="450298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25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400" spc="-2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костей и </a:t>
            </a:r>
            <a:r>
              <a:rPr sz="2400" spc="-11" dirty="0">
                <a:solidFill>
                  <a:srgbClr val="000000"/>
                </a:solidFill>
                <a:latin typeface="AOOEOA+Arial"/>
                <a:cs typeface="AOOEOA+Arial"/>
              </a:rPr>
              <a:t>суставов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60093" y="5689009"/>
            <a:ext cx="77318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25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 </a:t>
            </a:r>
            <a:r>
              <a:rPr sz="2400" spc="-18" dirty="0">
                <a:solidFill>
                  <a:srgbClr val="000000"/>
                </a:solidFill>
                <a:latin typeface="AOOEOA+Arial"/>
                <a:cs typeface="AOOEOA+Arial"/>
              </a:rPr>
              <a:t>сочетании</a:t>
            </a:r>
            <a:r>
              <a:rPr sz="2400" spc="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 </a:t>
            </a:r>
            <a:r>
              <a:rPr sz="2400" spc="-29" dirty="0">
                <a:solidFill>
                  <a:srgbClr val="000000"/>
                </a:solidFill>
                <a:latin typeface="AOOEOA+Arial"/>
                <a:cs typeface="AOOEOA+Arial"/>
              </a:rPr>
              <a:t>бета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лактамами</a:t>
            </a:r>
            <a:r>
              <a:rPr sz="24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при абдоминальных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46603" y="6054770"/>
            <a:ext cx="505206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инфекциях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sz="24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легочных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 нагноениях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58641" y="313840"/>
            <a:ext cx="3910523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920"/>
              </a:lnSpc>
            </a:pPr>
            <a:r>
              <a:rPr sz="4400" spc="-28" dirty="0">
                <a:solidFill>
                  <a:srgbClr val="00B050"/>
                </a:solidFill>
                <a:latin typeface="AOOEOA+Arial"/>
                <a:cs typeface="AOOEOA+Arial"/>
              </a:rPr>
              <a:t>Тетрациклины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3917" y="1335829"/>
            <a:ext cx="7474456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Современное</a:t>
            </a:r>
            <a:r>
              <a:rPr sz="2400" spc="3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применение</a:t>
            </a:r>
            <a:r>
              <a:rPr sz="2400" spc="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лимитировано ростом</a:t>
            </a:r>
          </a:p>
          <a:p>
            <a:pPr marL="342899"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устойчивости микроорганизмов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3918" y="2579795"/>
            <a:ext cx="6094047" cy="744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Препараты</a:t>
            </a:r>
            <a:r>
              <a:rPr sz="2400" spc="3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выбора при хламидийных и</a:t>
            </a:r>
          </a:p>
          <a:p>
            <a:pPr marL="342899"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микоплазменных</a:t>
            </a:r>
            <a:r>
              <a:rPr sz="24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инфекциях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3918" y="3823633"/>
            <a:ext cx="8266831" cy="1110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 </a:t>
            </a:r>
            <a:r>
              <a:rPr sz="2400" spc="-18" dirty="0">
                <a:solidFill>
                  <a:srgbClr val="000000"/>
                </a:solidFill>
                <a:latin typeface="AOOEOA+Arial"/>
                <a:cs typeface="AOOEOA+Arial"/>
              </a:rPr>
              <a:t>сочетании</a:t>
            </a:r>
            <a:r>
              <a:rPr sz="2400" spc="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 </a:t>
            </a:r>
            <a:r>
              <a:rPr sz="2400" spc="-30" dirty="0">
                <a:solidFill>
                  <a:srgbClr val="000000"/>
                </a:solidFill>
                <a:latin typeface="AOOEOA+Arial"/>
                <a:cs typeface="AOOEOA+Arial"/>
              </a:rPr>
              <a:t>бета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лактамами</a:t>
            </a:r>
            <a:r>
              <a:rPr sz="24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при эмпирической</a:t>
            </a:r>
          </a:p>
          <a:p>
            <a:pPr marL="342899"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терапии 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воспалительных</a:t>
            </a:r>
            <a:r>
              <a:rPr sz="2400" spc="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заболеваний </a:t>
            </a:r>
            <a:r>
              <a:rPr sz="2400" spc="-11" dirty="0">
                <a:solidFill>
                  <a:srgbClr val="000000"/>
                </a:solidFill>
                <a:latin typeface="AOOEOA+Arial"/>
                <a:cs typeface="AOOEOA+Arial"/>
              </a:rPr>
              <a:t>органов</a:t>
            </a:r>
            <a:r>
              <a:rPr sz="2400" spc="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малого</a:t>
            </a:r>
          </a:p>
          <a:p>
            <a:pPr marL="342899">
              <a:lnSpc>
                <a:spcPts val="2683"/>
              </a:lnSpc>
              <a:spcBef>
                <a:spcPts val="146"/>
              </a:spcBef>
            </a:pP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таза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3918" y="5433282"/>
            <a:ext cx="6781249" cy="1110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Доксициклин</a:t>
            </a:r>
            <a:r>
              <a:rPr sz="24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AOOEOA+Arial"/>
                <a:cs typeface="AOOEOA+Arial"/>
              </a:rPr>
              <a:t>превосходит</a:t>
            </a:r>
            <a:r>
              <a:rPr sz="2400" spc="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тетрациклин по</a:t>
            </a:r>
          </a:p>
          <a:p>
            <a:pPr marL="342899">
              <a:lnSpc>
                <a:spcPts val="2683"/>
              </a:lnSpc>
              <a:spcBef>
                <a:spcPts val="196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биодоступности,</a:t>
            </a:r>
            <a:r>
              <a:rPr sz="24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длительности выведения и</a:t>
            </a:r>
          </a:p>
          <a:p>
            <a:pPr marL="342899">
              <a:lnSpc>
                <a:spcPts val="2681"/>
              </a:lnSpc>
              <a:spcBef>
                <a:spcPts val="150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переносимости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59199" y="287952"/>
            <a:ext cx="283129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82"/>
              </a:lnSpc>
            </a:pPr>
            <a:r>
              <a:rPr sz="3200" b="1" dirty="0">
                <a:solidFill>
                  <a:srgbClr val="000000"/>
                </a:solidFill>
                <a:latin typeface="PDITOQ+Arial Bold"/>
                <a:cs typeface="PDITOQ+Arial Bold"/>
              </a:rPr>
              <a:t>Доксициклин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641" y="962831"/>
            <a:ext cx="8033281" cy="1110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ИППП,</a:t>
            </a:r>
            <a:r>
              <a:rPr sz="24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вызванные</a:t>
            </a:r>
            <a:r>
              <a:rPr sz="2400" spc="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Chlamydia</a:t>
            </a:r>
            <a:r>
              <a:rPr sz="2400" i="1" spc="57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trachomatis</a:t>
            </a:r>
          </a:p>
          <a:p>
            <a:pPr marL="457504"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Уретрит,</a:t>
            </a:r>
            <a:r>
              <a:rPr sz="20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простатит,</a:t>
            </a:r>
            <a:r>
              <a:rPr sz="2000" spc="-3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цервицит</a:t>
            </a:r>
            <a:r>
              <a:rPr sz="2000" spc="-3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(альтернатива</a:t>
            </a:r>
            <a:r>
              <a:rPr sz="2000" spc="-4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азитромицину)</a:t>
            </a:r>
          </a:p>
          <a:p>
            <a:pPr marL="457504">
              <a:lnSpc>
                <a:spcPts val="2238"/>
              </a:lnSpc>
              <a:spcBef>
                <a:spcPts val="64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Реактивный</a:t>
            </a:r>
            <a:r>
              <a:rPr sz="2000" spc="-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артрит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2641" y="2132987"/>
            <a:ext cx="63866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ИППП,</a:t>
            </a:r>
            <a:r>
              <a:rPr sz="2400" spc="-2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вызванные</a:t>
            </a:r>
            <a:r>
              <a:rPr sz="2400" spc="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Mycoplasma</a:t>
            </a:r>
            <a:r>
              <a:rPr sz="2400" i="1" spc="39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genitalium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30145" y="2555473"/>
            <a:ext cx="770803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Препарат</a:t>
            </a:r>
            <a:r>
              <a:rPr sz="20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1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й</a:t>
            </a:r>
            <a:r>
              <a:rPr sz="2000" spc="-3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линии,</a:t>
            </a:r>
            <a:r>
              <a:rPr sz="2000" spc="-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так</a:t>
            </a:r>
            <a:r>
              <a:rPr sz="20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как рост</a:t>
            </a:r>
            <a:r>
              <a:rPr sz="2000" spc="-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устойчивости</a:t>
            </a:r>
            <a:r>
              <a:rPr sz="2000" spc="-5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</a:t>
            </a:r>
            <a:r>
              <a:rPr sz="20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макролидам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72641" y="2938189"/>
            <a:ext cx="363550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Атипичная пневмония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30144" y="3359870"/>
            <a:ext cx="766870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Chlamydophila</a:t>
            </a:r>
            <a:r>
              <a:rPr sz="2000" spc="-15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pneumoniae,</a:t>
            </a:r>
            <a:r>
              <a:rPr sz="2000" spc="-47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Mycoplasma</a:t>
            </a:r>
            <a:r>
              <a:rPr sz="2000" spc="-30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pneumoniae,</a:t>
            </a:r>
            <a:r>
              <a:rPr sz="2000" spc="-47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Coxiella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16607" y="3665199"/>
            <a:ext cx="987737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burnetii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2640" y="4047916"/>
            <a:ext cx="6247132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ВЗОМТ</a:t>
            </a:r>
            <a:r>
              <a:rPr sz="24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 сальпингоофарит, эндометрит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30144" y="4469596"/>
            <a:ext cx="4292628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комбинации</a:t>
            </a:r>
            <a:r>
              <a:rPr sz="2000" spc="-3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 бета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лактамами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2641" y="4852968"/>
            <a:ext cx="392996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Инфекционные болезни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30145" y="5274924"/>
            <a:ext cx="750625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Туляремия, бруцеллез,</a:t>
            </a:r>
            <a:r>
              <a:rPr sz="2000" spc="-3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лептоспироз,</a:t>
            </a:r>
            <a:r>
              <a:rPr sz="2000" spc="-4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чума,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сибирская</a:t>
            </a:r>
            <a:r>
              <a:rPr sz="2000" spc="-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язва,</a:t>
            </a:r>
          </a:p>
          <a:p>
            <a:pPr marL="286461">
              <a:lnSpc>
                <a:spcPts val="2238"/>
              </a:lnSpc>
              <a:spcBef>
                <a:spcPts val="160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риккетсиозы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72641" y="5962720"/>
            <a:ext cx="460707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Не разрешен</a:t>
            </a:r>
            <a:r>
              <a:rPr sz="2400" spc="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у детей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&lt;</a:t>
            </a:r>
            <a:r>
              <a:rPr sz="2400" spc="-16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8 лет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59199" y="287952"/>
            <a:ext cx="283129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82"/>
              </a:lnSpc>
            </a:pPr>
            <a:r>
              <a:rPr sz="3200" b="1" dirty="0">
                <a:solidFill>
                  <a:srgbClr val="000000"/>
                </a:solidFill>
                <a:latin typeface="PDITOQ+Arial Bold"/>
                <a:cs typeface="PDITOQ+Arial Bold"/>
              </a:rPr>
              <a:t>Доксициклин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641" y="1263926"/>
            <a:ext cx="379157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Лекарственные</a:t>
            </a:r>
            <a:r>
              <a:rPr sz="2400" spc="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формы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0144" y="1686539"/>
            <a:ext cx="333109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Гидрохлорид</a:t>
            </a:r>
            <a:r>
              <a:rPr sz="20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капсулах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Моногидрат</a:t>
            </a:r>
            <a:r>
              <a:rPr sz="2000" spc="-4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таблетках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2640" y="2801029"/>
            <a:ext cx="4388966" cy="744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Доксициклина</a:t>
            </a:r>
            <a:r>
              <a:rPr sz="2400" spc="-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гидрохлорид</a:t>
            </a:r>
          </a:p>
          <a:p>
            <a:pPr marL="457504"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Риск язв</a:t>
            </a:r>
            <a:r>
              <a:rPr sz="20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пищевода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87295" y="3588745"/>
            <a:ext cx="21099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5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Профилактика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44494" y="3947202"/>
            <a:ext cx="626773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3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pc="29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Запивать капсулу</a:t>
            </a:r>
            <a:r>
              <a:rPr spc="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большим</a:t>
            </a:r>
            <a:r>
              <a:rPr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кол</a:t>
            </a:r>
            <a:r>
              <a:rPr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вом воды</a:t>
            </a:r>
            <a:r>
              <a:rPr spc="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– </a:t>
            </a:r>
            <a:r>
              <a:rPr dirty="0">
                <a:solidFill>
                  <a:srgbClr val="000000"/>
                </a:solidFill>
                <a:latin typeface="WATHGI+Arial"/>
                <a:cs typeface="WATHGI+Arial"/>
              </a:rPr>
              <a:t>250-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300</a:t>
            </a:r>
            <a:r>
              <a:rPr spc="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мл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4495" y="4276916"/>
            <a:ext cx="4545313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pc="29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Принимать в вертикальном положении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2640" y="5068718"/>
            <a:ext cx="8129626" cy="74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Отдавать</a:t>
            </a:r>
            <a:r>
              <a:rPr sz="24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предпочтение</a:t>
            </a:r>
            <a:r>
              <a:rPr sz="2400" spc="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доксициклину</a:t>
            </a:r>
            <a:r>
              <a:rPr sz="2400" spc="-3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моногидрату в</a:t>
            </a:r>
          </a:p>
          <a:p>
            <a:pPr marL="343204">
              <a:lnSpc>
                <a:spcPts val="2681"/>
              </a:lnSpc>
              <a:spcBef>
                <a:spcPts val="201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форме диспергируемых таблеток</a:t>
            </a:r>
            <a:r>
              <a:rPr sz="24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(Юнидокс солютаб)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44443" y="260774"/>
            <a:ext cx="425700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82"/>
              </a:lnSpc>
            </a:pPr>
            <a:r>
              <a:rPr sz="3200" b="1" dirty="0" err="1">
                <a:solidFill>
                  <a:srgbClr val="00B050"/>
                </a:solidFill>
                <a:latin typeface="AOOEOA+Arial"/>
                <a:cs typeface="AOOEOA+Arial"/>
              </a:rPr>
              <a:t>Тигециклин</a:t>
            </a:r>
            <a:r>
              <a:rPr sz="3200" b="1" spc="-30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endParaRPr sz="3200" b="1" dirty="0">
              <a:solidFill>
                <a:srgbClr val="00B050"/>
              </a:solidFill>
              <a:latin typeface="WATHGI+Arial"/>
              <a:cs typeface="WATHGI+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0765" y="1119802"/>
            <a:ext cx="7467600" cy="744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Проявляет</a:t>
            </a:r>
            <a:r>
              <a:rPr sz="2400" spc="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 против</a:t>
            </a:r>
            <a:r>
              <a:rPr sz="2400" spc="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полирезистентных</a:t>
            </a:r>
          </a:p>
          <a:p>
            <a:pPr marL="342900">
              <a:lnSpc>
                <a:spcPts val="2681"/>
              </a:lnSpc>
              <a:spcBef>
                <a:spcPts val="200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Грам(+)</a:t>
            </a:r>
            <a:r>
              <a:rPr sz="2400" spc="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 Грам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(-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) микроорганизмов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67965" y="1907773"/>
            <a:ext cx="55670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MRSA,</a:t>
            </a:r>
            <a:r>
              <a:rPr sz="2000" spc="-10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VISA, E.faecium</a:t>
            </a:r>
            <a:r>
              <a:rPr sz="2000" spc="-18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+ VRE,</a:t>
            </a:r>
            <a:r>
              <a:rPr sz="2000" spc="-12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S.pneu MDR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Enterobacteriaceae</a:t>
            </a:r>
            <a:r>
              <a:rPr sz="2000" spc="-27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(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вкл.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БЛРС</a:t>
            </a:r>
            <a:r>
              <a:rPr sz="2000" spc="-1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Carb-R)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67966" y="2639017"/>
            <a:ext cx="5532647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Acinetobacter</a:t>
            </a:r>
            <a:r>
              <a:rPr sz="2000" spc="-37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baumanii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,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т.ч.</a:t>
            </a:r>
            <a:r>
              <a:rPr sz="20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сульбактам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10765" y="3461175"/>
            <a:ext cx="322483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Позиционирование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67965" y="3882855"/>
            <a:ext cx="6597396" cy="921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Нозокомиальные</a:t>
            </a:r>
            <a:r>
              <a:rPr sz="2000" spc="-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хирургические</a:t>
            </a:r>
            <a:r>
              <a:rPr sz="2000" spc="-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 риском</a:t>
            </a:r>
          </a:p>
          <a:p>
            <a:pPr marL="286816">
              <a:lnSpc>
                <a:spcPts val="2238"/>
              </a:lnSpc>
              <a:spcBef>
                <a:spcPts val="16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полирезистентных</a:t>
            </a:r>
            <a:r>
              <a:rPr sz="20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возбудителей</a:t>
            </a:r>
          </a:p>
          <a:p>
            <a:pPr marL="457479">
              <a:lnSpc>
                <a:spcPts val="1783"/>
              </a:lnSpc>
              <a:spcBef>
                <a:spcPts val="580"/>
              </a:spcBef>
            </a:pPr>
            <a:r>
              <a:rPr sz="16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1600" spc="7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1600" dirty="0">
                <a:solidFill>
                  <a:srgbClr val="000000"/>
                </a:solidFill>
                <a:latin typeface="AOOEOA+Arial"/>
                <a:cs typeface="AOOEOA+Arial"/>
              </a:rPr>
              <a:t>Третичный</a:t>
            </a:r>
            <a:r>
              <a:rPr sz="1600" spc="6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1600" dirty="0">
                <a:solidFill>
                  <a:srgbClr val="000000"/>
                </a:solidFill>
                <a:latin typeface="AOOEOA+Arial"/>
                <a:cs typeface="AOOEOA+Arial"/>
              </a:rPr>
              <a:t>перитонит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25445" y="4832627"/>
            <a:ext cx="337662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3"/>
              </a:lnSpc>
            </a:pPr>
            <a:r>
              <a:rPr sz="16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1600" spc="7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1600" dirty="0">
                <a:solidFill>
                  <a:srgbClr val="000000"/>
                </a:solidFill>
                <a:latin typeface="AOOEOA+Arial"/>
                <a:cs typeface="AOOEOA+Arial"/>
              </a:rPr>
              <a:t>Некротические</a:t>
            </a:r>
            <a:r>
              <a:rPr sz="1600" spc="4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16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1600" spc="6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1600" dirty="0">
                <a:solidFill>
                  <a:srgbClr val="000000"/>
                </a:solidFill>
                <a:latin typeface="AOOEOA+Arial"/>
                <a:cs typeface="AOOEOA+Arial"/>
              </a:rPr>
              <a:t>КиМТ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67966" y="5139013"/>
            <a:ext cx="640171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Внебольничная</a:t>
            </a:r>
            <a:r>
              <a:rPr sz="2000" spc="-4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пневмония</a:t>
            </a:r>
            <a:r>
              <a:rPr sz="20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осложненного</a:t>
            </a:r>
            <a:r>
              <a:rPr sz="2000" spc="-3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течения</a:t>
            </a:r>
          </a:p>
          <a:p>
            <a:pPr marL="286816">
              <a:lnSpc>
                <a:spcPts val="2238"/>
              </a:lnSpc>
              <a:spcBef>
                <a:spcPts val="16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(деструкция,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эмпиема)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10765" y="5810128"/>
            <a:ext cx="821545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00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Дозирование:</a:t>
            </a:r>
            <a:r>
              <a:rPr sz="2000" spc="-6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в/в</a:t>
            </a:r>
            <a:r>
              <a:rPr sz="20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1-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я доза</a:t>
            </a:r>
            <a:r>
              <a:rPr sz="2000" spc="-2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100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мг,</a:t>
            </a:r>
            <a:r>
              <a:rPr sz="20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затем</a:t>
            </a:r>
            <a:r>
              <a:rPr sz="2000" spc="-2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по 50</a:t>
            </a:r>
            <a:r>
              <a:rPr sz="20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мг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каждые</a:t>
            </a:r>
            <a:r>
              <a:rPr sz="2000" spc="-2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12 час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70425" y="286703"/>
            <a:ext cx="292267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Метронидазол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1240" y="1048429"/>
            <a:ext cx="7977552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Антимикробная активность</a:t>
            </a:r>
            <a:r>
              <a:rPr sz="2400" spc="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анаэробы, простейшие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8745" y="1487341"/>
            <a:ext cx="300349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Helicobacter</a:t>
            </a:r>
            <a:r>
              <a:rPr sz="2400" i="1" spc="41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pylori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1241" y="1926506"/>
            <a:ext cx="6872045" cy="1110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 комбинации</a:t>
            </a:r>
            <a:r>
              <a:rPr sz="2400" spc="-2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 другими</a:t>
            </a:r>
            <a:r>
              <a:rPr sz="2400" spc="-1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антибиотиками</a:t>
            </a:r>
            <a:r>
              <a:rPr sz="2400" spc="-3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при</a:t>
            </a:r>
          </a:p>
          <a:p>
            <a:pPr marL="343204"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смешанных</a:t>
            </a:r>
            <a:r>
              <a:rPr sz="2400" spc="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аэробно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анаэробных</a:t>
            </a:r>
            <a:r>
              <a:rPr sz="2400" spc="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инфекциях</a:t>
            </a:r>
          </a:p>
          <a:p>
            <a:pPr marL="457504">
              <a:lnSpc>
                <a:spcPts val="2238"/>
              </a:lnSpc>
              <a:spcBef>
                <a:spcPts val="64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Абдоминальные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58744" y="3079707"/>
            <a:ext cx="189974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Малого</a:t>
            </a:r>
            <a:r>
              <a:rPr sz="2000" spc="-2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таза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8745" y="3446124"/>
            <a:ext cx="392577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Некротические</a:t>
            </a:r>
            <a:r>
              <a:rPr sz="2000" spc="-5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мягких тканей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15895" y="3811884"/>
            <a:ext cx="6459709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схемах</a:t>
            </a:r>
            <a:r>
              <a:rPr sz="20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эрадикации</a:t>
            </a:r>
            <a:r>
              <a:rPr sz="20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H.pylori</a:t>
            </a:r>
            <a:r>
              <a:rPr sz="2000" i="1" spc="-11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(препарат</a:t>
            </a:r>
            <a:r>
              <a:rPr sz="20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1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й</a:t>
            </a:r>
            <a:r>
              <a:rPr sz="2000" spc="-3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линии)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01240" y="4194324"/>
            <a:ext cx="6505074" cy="111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Не следует присоединять</a:t>
            </a:r>
            <a:r>
              <a:rPr sz="2400" spc="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метронидазол к</a:t>
            </a:r>
          </a:p>
          <a:p>
            <a:pPr marL="343204">
              <a:lnSpc>
                <a:spcPts val="2681"/>
              </a:lnSpc>
              <a:spcBef>
                <a:spcPts val="200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ингибитор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защищенным</a:t>
            </a:r>
            <a:r>
              <a:rPr sz="2400" spc="-3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бета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лактамам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,</a:t>
            </a:r>
          </a:p>
          <a:p>
            <a:pPr marL="343204">
              <a:lnSpc>
                <a:spcPts val="2681"/>
              </a:lnSpc>
              <a:spcBef>
                <a:spcPts val="14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карбапенемам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,</a:t>
            </a:r>
            <a:r>
              <a:rPr sz="2400" spc="10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тигециклину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01240" y="5365036"/>
            <a:ext cx="7459220" cy="744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Монотерапия</a:t>
            </a:r>
            <a:r>
              <a:rPr sz="2400" spc="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внутрь для лечения антибиотико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</a:p>
          <a:p>
            <a:pPr marL="343204">
              <a:lnSpc>
                <a:spcPts val="2681"/>
              </a:lnSpc>
              <a:spcBef>
                <a:spcPts val="200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ассоциированной</a:t>
            </a:r>
            <a:r>
              <a:rPr sz="2400" spc="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диареи (</a:t>
            </a:r>
            <a:r>
              <a:rPr sz="24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C.difficile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01241" y="6170288"/>
            <a:ext cx="7532499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Не совместим в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алкоголем</a:t>
            </a:r>
            <a:r>
              <a:rPr sz="2400" spc="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антабусный эффект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061957" y="6549236"/>
            <a:ext cx="1544958" cy="210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3"/>
              </a:lnSpc>
            </a:pPr>
            <a:r>
              <a:rPr sz="1400" dirty="0">
                <a:solidFill>
                  <a:srgbClr val="000000"/>
                </a:solidFill>
                <a:latin typeface="CEVHPH+Candara"/>
                <a:cs typeface="CEVHPH+Candara"/>
              </a:rPr>
              <a:t>Яковлев С.В., 2013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27448" y="1"/>
            <a:ext cx="9360024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9717" y="366565"/>
            <a:ext cx="334548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82"/>
              </a:lnSpc>
            </a:pP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Аминогликозиды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0765" y="1115039"/>
            <a:ext cx="8336718" cy="932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Высокий</a:t>
            </a:r>
            <a:r>
              <a:rPr sz="2000" spc="-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уровень устойчивости</a:t>
            </a:r>
            <a:r>
              <a:rPr sz="2000" spc="-5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Грам(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)</a:t>
            </a:r>
            <a:r>
              <a:rPr sz="2000" spc="-3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25" dirty="0">
                <a:solidFill>
                  <a:srgbClr val="000000"/>
                </a:solidFill>
                <a:latin typeface="AOOEOA+Arial"/>
                <a:cs typeface="AOOEOA+Arial"/>
              </a:rPr>
              <a:t>возбудителей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 и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10" dirty="0">
                <a:solidFill>
                  <a:srgbClr val="000000"/>
                </a:solidFill>
                <a:latin typeface="AOOEOA+Arial"/>
                <a:cs typeface="AOOEOA+Arial"/>
              </a:rPr>
              <a:t>низкая</a:t>
            </a:r>
          </a:p>
          <a:p>
            <a:pPr marL="342900">
              <a:lnSpc>
                <a:spcPts val="2241"/>
              </a:lnSpc>
              <a:spcBef>
                <a:spcPts val="15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тканевая</a:t>
            </a:r>
            <a:r>
              <a:rPr sz="2000" spc="-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пенетрация</a:t>
            </a:r>
            <a:r>
              <a:rPr sz="20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лимитируют</a:t>
            </a:r>
            <a:r>
              <a:rPr sz="20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применение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аминогликозидов</a:t>
            </a:r>
            <a:r>
              <a:rPr sz="2000" spc="-3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</a:t>
            </a:r>
          </a:p>
          <a:p>
            <a:pPr marL="342900">
              <a:lnSpc>
                <a:spcPts val="2238"/>
              </a:lnSpc>
              <a:spcBef>
                <a:spcPts val="16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монотерапии</a:t>
            </a:r>
            <a:r>
              <a:rPr sz="2000" spc="-3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(кроме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инфекций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мочевыводящих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путей)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0765" y="2456137"/>
            <a:ext cx="298874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PDITOQ+Arial Bold"/>
                <a:cs typeface="PDITOQ+Arial Bold"/>
              </a:rPr>
              <a:t>Гентамицин</a:t>
            </a:r>
            <a:r>
              <a:rPr sz="2000" b="1" spc="-20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(5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мг/кг)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67966" y="2822426"/>
            <a:ext cx="7117133" cy="932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комбинации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 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бета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лактамами</a:t>
            </a:r>
            <a:r>
              <a:rPr sz="2000" spc="-4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или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ванкомицином</a:t>
            </a:r>
            <a:r>
              <a:rPr sz="2000" spc="-3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при</a:t>
            </a:r>
          </a:p>
          <a:p>
            <a:pPr marL="343179">
              <a:lnSpc>
                <a:spcPts val="2238"/>
              </a:lnSpc>
              <a:spcBef>
                <a:spcPts val="161"/>
              </a:spcBef>
            </a:pPr>
            <a:r>
              <a:rPr sz="2000" spc="-10" dirty="0">
                <a:solidFill>
                  <a:srgbClr val="000000"/>
                </a:solidFill>
                <a:latin typeface="AOOEOA+Arial"/>
                <a:cs typeface="AOOEOA+Arial"/>
              </a:rPr>
              <a:t>лечении</a:t>
            </a:r>
            <a:r>
              <a:rPr sz="2000" spc="-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стафилококкового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энтерококкового</a:t>
            </a:r>
          </a:p>
          <a:p>
            <a:pPr marL="343179">
              <a:lnSpc>
                <a:spcPts val="2238"/>
              </a:lnSpc>
              <a:spcBef>
                <a:spcPts val="16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эндокардита/сепсиса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67965" y="3797511"/>
            <a:ext cx="443549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МВП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(внебольничные)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0766" y="4163928"/>
            <a:ext cx="3256987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PDITOQ+Arial Bold"/>
                <a:cs typeface="PDITOQ+Arial Bold"/>
              </a:rPr>
              <a:t>Амикацин</a:t>
            </a:r>
            <a:r>
              <a:rPr sz="2000" b="1" spc="-34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(15-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20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мг/кг)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67966" y="4529688"/>
            <a:ext cx="742712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комбинации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 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бета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лактамами</a:t>
            </a:r>
            <a:r>
              <a:rPr sz="2000" spc="-4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при</a:t>
            </a:r>
            <a:r>
              <a:rPr sz="20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AOOEOA+Arial"/>
                <a:cs typeface="AOOEOA+Arial"/>
              </a:rPr>
              <a:t>лечении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синегнойной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11146" y="4834488"/>
            <a:ext cx="132751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67966" y="5200502"/>
            <a:ext cx="4572799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0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МВП</a:t>
            </a:r>
            <a:r>
              <a:rPr sz="2000" spc="-2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(нозокомиальные)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10765" y="5566288"/>
            <a:ext cx="7832550" cy="1054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Вся</a:t>
            </a:r>
            <a:r>
              <a:rPr sz="2000" b="1" spc="-23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b="1" spc="-14" dirty="0">
                <a:solidFill>
                  <a:srgbClr val="000000"/>
                </a:solidFill>
                <a:latin typeface="PDITOQ+Arial Bold"/>
                <a:cs typeface="PDITOQ+Arial Bold"/>
              </a:rPr>
              <a:t>суточная</a:t>
            </a:r>
            <a:r>
              <a:rPr sz="2000" b="1" spc="57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PDITOQ+Arial Bold"/>
                <a:cs typeface="PDITOQ+Arial Bold"/>
              </a:rPr>
              <a:t>доза</a:t>
            </a:r>
            <a:r>
              <a:rPr sz="2000" b="1" spc="17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АГ</a:t>
            </a:r>
            <a:r>
              <a:rPr sz="2000" b="1" spc="-11" dirty="0">
                <a:solidFill>
                  <a:srgbClr val="000000"/>
                </a:solidFill>
                <a:latin typeface="PDITOQ+Arial Bold"/>
                <a:cs typeface="PDITOQ+Arial Bold"/>
              </a:rPr>
              <a:t> вводится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 однократно!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Доза </a:t>
            </a:r>
            <a:r>
              <a:rPr sz="2000" b="1" spc="-14" dirty="0">
                <a:solidFill>
                  <a:srgbClr val="000000"/>
                </a:solidFill>
                <a:latin typeface="PDITOQ+Arial Bold"/>
                <a:cs typeface="PDITOQ+Arial Bold"/>
              </a:rPr>
              <a:t>корректируется</a:t>
            </a:r>
            <a:r>
              <a:rPr sz="2000" b="1" spc="43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по </a:t>
            </a:r>
            <a:r>
              <a:rPr sz="2000" b="1" spc="-13" dirty="0">
                <a:solidFill>
                  <a:srgbClr val="000000"/>
                </a:solidFill>
                <a:latin typeface="PDITOQ+Arial Bold"/>
                <a:cs typeface="PDITOQ+Arial Bold"/>
              </a:rPr>
              <a:t>расчетному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 клиренсу</a:t>
            </a:r>
            <a:r>
              <a:rPr sz="2000" b="1" spc="-34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креатинина</a:t>
            </a:r>
          </a:p>
          <a:p>
            <a:pPr>
              <a:lnSpc>
                <a:spcPts val="2241"/>
              </a:lnSpc>
              <a:spcBef>
                <a:spcPts val="68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Длительность</a:t>
            </a:r>
            <a:r>
              <a:rPr sz="2000" b="1" spc="18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терапии не должна превышать 7 дней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77259" y="269750"/>
            <a:ext cx="3400573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21"/>
              </a:lnSpc>
            </a:pPr>
            <a:r>
              <a:rPr sz="3600" b="1" spc="-10" dirty="0">
                <a:solidFill>
                  <a:srgbClr val="002060"/>
                </a:solidFill>
                <a:latin typeface="PDITOQ+Arial Bold"/>
                <a:cs typeface="PDITOQ+Arial Bold"/>
              </a:rPr>
              <a:t>Нитрофураны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4798" y="1048429"/>
            <a:ext cx="4448254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Нитрофурантоин (фурадонин)</a:t>
            </a:r>
          </a:p>
          <a:p>
            <a:pPr marL="779017">
              <a:lnSpc>
                <a:spcPts val="2681"/>
              </a:lnSpc>
              <a:spcBef>
                <a:spcPts val="724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Фуразидин</a:t>
            </a:r>
            <a:r>
              <a:rPr sz="24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(фурагин)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11982" y="1926507"/>
            <a:ext cx="593293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Фуразидин</a:t>
            </a:r>
            <a:r>
              <a:rPr sz="24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+ магний карбонат (фурамаг)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6291" y="2365418"/>
            <a:ext cx="7594273" cy="744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Неосложненные</a:t>
            </a:r>
            <a:r>
              <a:rPr sz="2400" spc="2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400" spc="-2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мочевыводящих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 путей</a:t>
            </a:r>
          </a:p>
          <a:p>
            <a:pPr marL="342900">
              <a:lnSpc>
                <a:spcPts val="2681"/>
              </a:lnSpc>
              <a:spcBef>
                <a:spcPts val="198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(острый цистит)</a:t>
            </a:r>
            <a:r>
              <a:rPr sz="2400" spc="-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 не пиелонефрит!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23491" y="3153516"/>
            <a:ext cx="821952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Биодоступность</a:t>
            </a:r>
            <a:r>
              <a:rPr sz="2000" spc="-3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2" dirty="0">
                <a:solidFill>
                  <a:srgbClr val="000000"/>
                </a:solidFill>
                <a:latin typeface="AOOEOA+Arial"/>
                <a:cs typeface="AOOEOA+Arial"/>
              </a:rPr>
              <a:t>фурамага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 в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два</a:t>
            </a:r>
            <a:r>
              <a:rPr sz="2000" spc="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раза</a:t>
            </a:r>
            <a:r>
              <a:rPr sz="20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превышает</a:t>
            </a:r>
            <a:r>
              <a:rPr sz="2000" spc="-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биодоступность</a:t>
            </a:r>
          </a:p>
          <a:p>
            <a:pPr marL="286816">
              <a:lnSpc>
                <a:spcPts val="2238"/>
              </a:lnSpc>
              <a:spcBef>
                <a:spcPts val="16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фурагина и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нитрофурантоина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80996" y="3817050"/>
            <a:ext cx="469024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pc="67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Нитрофурантоин</a:t>
            </a:r>
            <a:r>
              <a:rPr spc="4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100</a:t>
            </a:r>
            <a:r>
              <a:rPr spc="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мг 3</a:t>
            </a:r>
            <a:r>
              <a:rPr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4 </a:t>
            </a:r>
            <a:r>
              <a:rPr spc="-12" dirty="0">
                <a:solidFill>
                  <a:srgbClr val="000000"/>
                </a:solidFill>
                <a:latin typeface="AOOEOA+Arial"/>
                <a:cs typeface="AOOEOA+Arial"/>
              </a:rPr>
              <a:t>раза</a:t>
            </a:r>
            <a:r>
              <a:rPr spc="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в сутки</a:t>
            </a:r>
          </a:p>
          <a:p>
            <a:pPr>
              <a:lnSpc>
                <a:spcPts val="2010"/>
              </a:lnSpc>
              <a:spcBef>
                <a:spcPts val="581"/>
              </a:spcBef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pc="67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pc="-10" dirty="0">
                <a:solidFill>
                  <a:srgbClr val="000000"/>
                </a:solidFill>
                <a:latin typeface="AOOEOA+Arial"/>
                <a:cs typeface="AOOEOA+Arial"/>
              </a:rPr>
              <a:t>Фурагин</a:t>
            </a:r>
            <a:r>
              <a:rPr spc="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100</a:t>
            </a:r>
            <a:r>
              <a:rPr spc="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мг 3 </a:t>
            </a:r>
            <a:r>
              <a:rPr spc="-11" dirty="0">
                <a:solidFill>
                  <a:srgbClr val="000000"/>
                </a:solidFill>
                <a:latin typeface="AOOEOA+Arial"/>
                <a:cs typeface="AOOEOA+Arial"/>
              </a:rPr>
              <a:t>раза</a:t>
            </a:r>
            <a:r>
              <a:rPr spc="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в сутки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80995" y="4475672"/>
            <a:ext cx="345517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pc="67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pc="-11" dirty="0">
                <a:solidFill>
                  <a:srgbClr val="000000"/>
                </a:solidFill>
                <a:latin typeface="AOOEOA+Arial"/>
                <a:cs typeface="AOOEOA+Arial"/>
              </a:rPr>
              <a:t>Фурамаг</a:t>
            </a:r>
            <a:r>
              <a:rPr spc="5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50 мг 3 </a:t>
            </a:r>
            <a:r>
              <a:rPr spc="-12" dirty="0">
                <a:solidFill>
                  <a:srgbClr val="000000"/>
                </a:solidFill>
                <a:latin typeface="AOOEOA+Arial"/>
                <a:cs typeface="AOOEOA+Arial"/>
              </a:rPr>
              <a:t>раза</a:t>
            </a:r>
            <a:r>
              <a:rPr spc="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в сутки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66290" y="4828839"/>
            <a:ext cx="582724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AOOEOA+Arial"/>
                <a:cs typeface="AOOEOA+Arial"/>
              </a:rPr>
              <a:t>Нифурател</a:t>
            </a:r>
            <a:r>
              <a:rPr sz="2400" spc="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(макмирор),</a:t>
            </a:r>
            <a:r>
              <a:rPr sz="24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AOOEOA+Arial"/>
                <a:cs typeface="AOOEOA+Arial"/>
              </a:rPr>
              <a:t>Фуразолидон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23491" y="5250794"/>
            <a:ext cx="65312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кишечные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инфекции,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AOOEOA+Arial"/>
                <a:cs typeface="AOOEOA+Arial"/>
              </a:rPr>
              <a:t>лямблиоз,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кишечный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амебиаз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66290" y="5633841"/>
            <a:ext cx="6592218" cy="744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Нифуроксазид</a:t>
            </a:r>
            <a:r>
              <a:rPr sz="24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(Энтерофурил, Эрсефурил)</a:t>
            </a:r>
          </a:p>
          <a:p>
            <a:pPr marL="457200"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Бактериальная</a:t>
            </a:r>
            <a:r>
              <a:rPr sz="2000" spc="-4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диарея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23491" y="6421556"/>
            <a:ext cx="35791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Диарея</a:t>
            </a:r>
            <a:r>
              <a:rPr sz="20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путешественников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58974" y="385127"/>
            <a:ext cx="6425091" cy="980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Другие</a:t>
            </a:r>
            <a:r>
              <a:rPr sz="3200" spc="-3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антибиотики</a:t>
            </a:r>
            <a:r>
              <a:rPr sz="3200" spc="-1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для</a:t>
            </a:r>
            <a:r>
              <a:rPr sz="32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лечения</a:t>
            </a:r>
          </a:p>
          <a:p>
            <a:pPr marL="876300">
              <a:lnSpc>
                <a:spcPts val="3579"/>
              </a:lnSpc>
              <a:spcBef>
                <a:spcPts val="210"/>
              </a:spcBef>
            </a:pP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инфекций</a:t>
            </a:r>
            <a:r>
              <a:rPr sz="32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в стационаре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641" y="1667808"/>
            <a:ext cx="435249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Ко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тримоксазол</a:t>
            </a:r>
            <a:r>
              <a:rPr sz="24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(бисептол)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30144" y="2089764"/>
            <a:ext cx="7803562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Нетяжелые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MRSA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КиМТ</a:t>
            </a:r>
            <a:r>
              <a:rPr sz="20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(960</a:t>
            </a:r>
            <a:r>
              <a:rPr sz="20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мг</a:t>
            </a:r>
            <a:r>
              <a:rPr sz="20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каждые</a:t>
            </a:r>
            <a:r>
              <a:rPr sz="2000" spc="-1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12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час)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Пневмоцистная</a:t>
            </a:r>
            <a:r>
              <a:rPr sz="2000" spc="-3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пневмония</a:t>
            </a:r>
            <a:r>
              <a:rPr sz="2000" spc="-3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(15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мг/кг</a:t>
            </a:r>
            <a:r>
              <a:rPr sz="2000" spc="-3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сутки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по</a:t>
            </a:r>
            <a:r>
              <a:rPr sz="2000" spc="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триметоприму)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2640" y="3277406"/>
            <a:ext cx="630481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Рифампицин</a:t>
            </a:r>
            <a:r>
              <a:rPr sz="2400" spc="-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(300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450 мг каждые</a:t>
            </a:r>
            <a:r>
              <a:rPr sz="24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12 час)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30145" y="3699362"/>
            <a:ext cx="637723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комбинированной</a:t>
            </a:r>
            <a:r>
              <a:rPr sz="2000" spc="-4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терапии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MRSA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инфекций,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ИЭ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2640" y="4521370"/>
            <a:ext cx="8193544" cy="1110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Полимиксины</a:t>
            </a:r>
            <a:r>
              <a:rPr sz="2400" spc="-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полирезистентные Грам(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-)</a:t>
            </a:r>
          </a:p>
          <a:p>
            <a:pPr marL="457504"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Полимиксин</a:t>
            </a:r>
            <a:r>
              <a:rPr sz="2000" spc="-4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Е (Колистин)</a:t>
            </a:r>
            <a:r>
              <a:rPr sz="2000" spc="-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 ингаляционно</a:t>
            </a:r>
            <a:r>
              <a:rPr sz="2000" spc="-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4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6</a:t>
            </a:r>
            <a:r>
              <a:rPr sz="2000" spc="-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млн</a:t>
            </a:r>
            <a:r>
              <a:rPr sz="20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МЕ/кг</a:t>
            </a:r>
            <a:r>
              <a:rPr sz="20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сут</a:t>
            </a:r>
          </a:p>
          <a:p>
            <a:pPr marL="457504">
              <a:lnSpc>
                <a:spcPts val="2241"/>
              </a:lnSpc>
              <a:spcBef>
                <a:spcPts val="63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Полимиксин</a:t>
            </a:r>
            <a:r>
              <a:rPr sz="2000" spc="-4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(Вилимиксин)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 в/в</a:t>
            </a:r>
            <a:r>
              <a:rPr sz="20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2,5</a:t>
            </a:r>
            <a:r>
              <a:rPr sz="20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мг/кг</a:t>
            </a:r>
            <a:r>
              <a:rPr sz="2000" spc="-2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сут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9022" y="297647"/>
            <a:ext cx="7564254" cy="862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26"/>
              </a:lnSpc>
            </a:pPr>
            <a:r>
              <a:rPr sz="2800" dirty="0">
                <a:solidFill>
                  <a:srgbClr val="000000"/>
                </a:solidFill>
                <a:latin typeface="AOOEOA+Arial"/>
                <a:cs typeface="AOOEOA+Arial"/>
              </a:rPr>
              <a:t>Антибактериальные</a:t>
            </a:r>
            <a:r>
              <a:rPr sz="2800" spc="5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800" dirty="0">
                <a:solidFill>
                  <a:srgbClr val="000000"/>
                </a:solidFill>
                <a:latin typeface="AOOEOA+Arial"/>
                <a:cs typeface="AOOEOA+Arial"/>
              </a:rPr>
              <a:t>препараты, утратившие</a:t>
            </a:r>
          </a:p>
          <a:p>
            <a:pPr marL="1791055">
              <a:lnSpc>
                <a:spcPts val="3123"/>
              </a:lnSpc>
              <a:spcBef>
                <a:spcPts val="287"/>
              </a:spcBef>
            </a:pPr>
            <a:r>
              <a:rPr sz="2800" dirty="0">
                <a:solidFill>
                  <a:srgbClr val="000000"/>
                </a:solidFill>
                <a:latin typeface="AOOEOA+Arial"/>
                <a:cs typeface="AOOEOA+Arial"/>
              </a:rPr>
              <a:t>клинического</a:t>
            </a:r>
            <a:r>
              <a:rPr sz="2800" spc="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800" dirty="0">
                <a:solidFill>
                  <a:srgbClr val="000000"/>
                </a:solidFill>
                <a:latin typeface="AOOEOA+Arial"/>
                <a:cs typeface="AOOEOA+Arial"/>
              </a:rPr>
              <a:t>значение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2641" y="1263926"/>
            <a:ext cx="6747815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Ампициллин+оксациллин</a:t>
            </a:r>
            <a:r>
              <a:rPr sz="2400" spc="-5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(ампиокс,</a:t>
            </a:r>
            <a:r>
              <a:rPr sz="2400" spc="-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оксамп)</a:t>
            </a:r>
          </a:p>
          <a:p>
            <a:pPr>
              <a:lnSpc>
                <a:spcPts val="2681"/>
              </a:lnSpc>
              <a:spcBef>
                <a:spcPts val="727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Ампициллин</a:t>
            </a:r>
            <a:r>
              <a:rPr sz="2400" spc="-3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 таблетки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2640" y="2142407"/>
            <a:ext cx="383946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Оксациллин</a:t>
            </a:r>
            <a:r>
              <a:rPr sz="24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 таблетки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2641" y="2581043"/>
            <a:ext cx="404160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Эритромицин</a:t>
            </a:r>
            <a:r>
              <a:rPr sz="24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 таблетки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72640" y="3020485"/>
            <a:ext cx="265915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Олеандомицин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2640" y="3459397"/>
            <a:ext cx="353205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Нитроксолин (5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НОК)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72641" y="3898033"/>
            <a:ext cx="724696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Канамицин,</a:t>
            </a:r>
            <a:r>
              <a:rPr sz="24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стрептомицин</a:t>
            </a:r>
            <a:r>
              <a:rPr sz="24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(только</a:t>
            </a:r>
            <a:r>
              <a:rPr sz="2400" spc="-2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фтизиатрия)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2640" y="4337475"/>
            <a:ext cx="6189116" cy="1110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Нефторированные</a:t>
            </a:r>
            <a:r>
              <a:rPr sz="2400" spc="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хинолоны</a:t>
            </a:r>
          </a:p>
          <a:p>
            <a:pPr marL="457504"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Налидиксовая</a:t>
            </a:r>
            <a:r>
              <a:rPr sz="2000" spc="-3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кислота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(неграм,</a:t>
            </a:r>
            <a:r>
              <a:rPr sz="2000" spc="-5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невиграмон)</a:t>
            </a:r>
          </a:p>
          <a:p>
            <a:pPr marL="457504">
              <a:lnSpc>
                <a:spcPts val="2241"/>
              </a:lnSpc>
              <a:spcBef>
                <a:spcPts val="63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Пипемидиевая</a:t>
            </a:r>
            <a:r>
              <a:rPr sz="2000" spc="-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кислота</a:t>
            </a:r>
            <a:r>
              <a:rPr sz="2000" spc="-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(палин)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72641" y="5508263"/>
            <a:ext cx="6360417" cy="7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Фузидовая кислота</a:t>
            </a:r>
            <a:r>
              <a:rPr sz="24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(фузидин)</a:t>
            </a:r>
            <a:r>
              <a:rPr sz="2400"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400" spc="-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таблетки</a:t>
            </a:r>
          </a:p>
          <a:p>
            <a:pPr>
              <a:lnSpc>
                <a:spcPts val="2681"/>
              </a:lnSpc>
              <a:spcBef>
                <a:spcPts val="724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Сульфаниламиды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2640" y="6385811"/>
            <a:ext cx="571998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Фузафунгин</a:t>
            </a:r>
            <a:r>
              <a:rPr sz="24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(биопарокс) </a:t>
            </a:r>
            <a:r>
              <a:rPr sz="2400" dirty="0">
                <a:solidFill>
                  <a:srgbClr val="000000"/>
                </a:solidFill>
                <a:latin typeface="WATHGI+Arial"/>
                <a:cs typeface="WATHGI+Arial"/>
              </a:rPr>
              <a:t>-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ингаляции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66290" y="197488"/>
            <a:ext cx="7819126" cy="188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8127">
              <a:lnSpc>
                <a:spcPts val="4021"/>
              </a:lnSpc>
            </a:pPr>
            <a:r>
              <a:rPr sz="3600" dirty="0">
                <a:solidFill>
                  <a:srgbClr val="00B050"/>
                </a:solidFill>
                <a:latin typeface="AOOEOA+Arial"/>
                <a:cs typeface="AOOEOA+Arial"/>
              </a:rPr>
              <a:t>Антимикотики</a:t>
            </a:r>
          </a:p>
          <a:p>
            <a:pPr>
              <a:lnSpc>
                <a:spcPts val="2453"/>
              </a:lnSpc>
              <a:spcBef>
                <a:spcPts val="120"/>
              </a:spcBef>
            </a:pP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200" spc="13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spc="-11" dirty="0">
                <a:solidFill>
                  <a:srgbClr val="000000"/>
                </a:solidFill>
                <a:latin typeface="AOOEOA+Arial"/>
                <a:cs typeface="AOOEOA+Arial"/>
              </a:rPr>
              <a:t>Нистатин</a:t>
            </a:r>
            <a:r>
              <a:rPr sz="2200" spc="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– не </a:t>
            </a:r>
            <a:r>
              <a:rPr sz="2200" spc="-14" dirty="0">
                <a:solidFill>
                  <a:srgbClr val="000000"/>
                </a:solidFill>
                <a:latin typeface="AOOEOA+Arial"/>
                <a:cs typeface="AOOEOA+Arial"/>
              </a:rPr>
              <a:t>всасывается</a:t>
            </a:r>
          </a:p>
          <a:p>
            <a:pPr marL="457200">
              <a:lnSpc>
                <a:spcPts val="2238"/>
              </a:lnSpc>
              <a:spcBef>
                <a:spcPts val="40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используется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 для 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лечения</a:t>
            </a:r>
            <a:r>
              <a:rPr sz="20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 профилактики</a:t>
            </a:r>
            <a:r>
              <a:rPr sz="2000" spc="-2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кандидозов</a:t>
            </a:r>
          </a:p>
          <a:p>
            <a:pPr>
              <a:lnSpc>
                <a:spcPts val="2453"/>
              </a:lnSpc>
              <a:spcBef>
                <a:spcPts val="443"/>
              </a:spcBef>
            </a:pP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200" spc="13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spc="-17" dirty="0">
                <a:solidFill>
                  <a:srgbClr val="000000"/>
                </a:solidFill>
                <a:latin typeface="AOOEOA+Arial"/>
                <a:cs typeface="AOOEOA+Arial"/>
              </a:rPr>
              <a:t>Кетоконазол</a:t>
            </a:r>
            <a:r>
              <a:rPr sz="2200" spc="4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WATHGI+Arial"/>
                <a:cs typeface="WATHGI+Arial"/>
              </a:rPr>
              <a:t>(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низорал</a:t>
            </a:r>
            <a:r>
              <a:rPr sz="2200" dirty="0">
                <a:solidFill>
                  <a:srgbClr val="000000"/>
                </a:solidFill>
                <a:latin typeface="WATHGI+Arial"/>
                <a:cs typeface="WATHGI+Arial"/>
              </a:rPr>
              <a:t>)</a:t>
            </a:r>
            <a:r>
              <a:rPr sz="2200" spc="24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– </a:t>
            </a:r>
            <a:r>
              <a:rPr sz="2200" spc="-13" dirty="0">
                <a:solidFill>
                  <a:srgbClr val="000000"/>
                </a:solidFill>
                <a:latin typeface="AOOEOA+Arial"/>
                <a:cs typeface="AOOEOA+Arial"/>
              </a:rPr>
              <a:t>вариабельная</a:t>
            </a:r>
            <a:r>
              <a:rPr sz="2200" spc="5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биодоступность</a:t>
            </a:r>
            <a:r>
              <a:rPr sz="2200" dirty="0">
                <a:solidFill>
                  <a:srgbClr val="000000"/>
                </a:solidFill>
                <a:latin typeface="WATHGI+Arial"/>
                <a:cs typeface="WATHGI+Arial"/>
              </a:rPr>
              <a:t>,</a:t>
            </a:r>
          </a:p>
          <a:p>
            <a:pPr marL="342900">
              <a:lnSpc>
                <a:spcPts val="2375"/>
              </a:lnSpc>
            </a:pP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терапевтические</a:t>
            </a:r>
            <a:r>
              <a:rPr sz="2200" spc="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концентрации</a:t>
            </a:r>
            <a:r>
              <a:rPr sz="2200" spc="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не </a:t>
            </a:r>
            <a:r>
              <a:rPr sz="2200" spc="-13" dirty="0">
                <a:solidFill>
                  <a:srgbClr val="000000"/>
                </a:solidFill>
                <a:latin typeface="AOOEOA+Arial"/>
                <a:cs typeface="AOOEOA+Arial"/>
              </a:rPr>
              <a:t>достигаются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23491" y="2093066"/>
            <a:ext cx="8042669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29" dirty="0">
                <a:solidFill>
                  <a:srgbClr val="000000"/>
                </a:solidFill>
                <a:latin typeface="AOOEOA+Arial"/>
                <a:cs typeface="AOOEOA+Arial"/>
              </a:rPr>
              <a:t>Только</a:t>
            </a:r>
            <a:r>
              <a:rPr sz="2000" spc="1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местное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лечение;</a:t>
            </a:r>
            <a:r>
              <a:rPr sz="2000"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гепатотоксичность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,</a:t>
            </a:r>
            <a:r>
              <a:rPr sz="2000" spc="-43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кардиотоксичность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6290" y="2462200"/>
            <a:ext cx="8092544" cy="2165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>
              <a:lnSpc>
                <a:spcPts val="2457"/>
              </a:lnSpc>
            </a:pPr>
            <a:r>
              <a:rPr sz="2200" u="sng" dirty="0">
                <a:solidFill>
                  <a:srgbClr val="000000"/>
                </a:solidFill>
                <a:latin typeface="AOOEOA+Arial"/>
                <a:cs typeface="AOOEOA+Arial"/>
              </a:rPr>
              <a:t>Системные</a:t>
            </a:r>
            <a:r>
              <a:rPr sz="2200" u="sng" spc="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u="sng" dirty="0">
                <a:solidFill>
                  <a:srgbClr val="000000"/>
                </a:solidFill>
                <a:latin typeface="AOOEOA+Arial"/>
                <a:cs typeface="AOOEOA+Arial"/>
              </a:rPr>
              <a:t>антимикотики</a:t>
            </a:r>
          </a:p>
          <a:p>
            <a:pPr marL="420624">
              <a:lnSpc>
                <a:spcPts val="2683"/>
              </a:lnSpc>
              <a:spcBef>
                <a:spcPts val="531"/>
              </a:spcBef>
            </a:pPr>
            <a:r>
              <a:rPr sz="2400" b="1" spc="-26" dirty="0">
                <a:solidFill>
                  <a:srgbClr val="FF0000"/>
                </a:solidFill>
                <a:latin typeface="PDITOQ+Arial Bold"/>
                <a:cs typeface="PDITOQ+Arial Bold"/>
              </a:rPr>
              <a:t>Азолы</a:t>
            </a:r>
            <a:r>
              <a:rPr sz="2400" b="1" dirty="0">
                <a:solidFill>
                  <a:srgbClr val="FF0000"/>
                </a:solidFill>
                <a:latin typeface="JIKWHO+Arial Bold"/>
                <a:cs typeface="JIKWHO+Arial Bold"/>
              </a:rPr>
              <a:t>:</a:t>
            </a:r>
          </a:p>
          <a:p>
            <a:pPr>
              <a:lnSpc>
                <a:spcPts val="2453"/>
              </a:lnSpc>
              <a:spcBef>
                <a:spcPts val="445"/>
              </a:spcBef>
            </a:pP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200" spc="13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spc="-18" dirty="0" err="1">
                <a:solidFill>
                  <a:srgbClr val="000000"/>
                </a:solidFill>
                <a:latin typeface="AOOEOA+Arial"/>
                <a:cs typeface="AOOEOA+Arial"/>
              </a:rPr>
              <a:t>Флуконазол</a:t>
            </a:r>
            <a:r>
              <a:rPr sz="2200" spc="5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spc="24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2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200" spc="12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200" spc="-12" dirty="0">
                <a:solidFill>
                  <a:srgbClr val="000000"/>
                </a:solidFill>
                <a:latin typeface="AOOEOA+Arial"/>
                <a:cs typeface="AOOEOA+Arial"/>
              </a:rPr>
              <a:t>возможна</a:t>
            </a:r>
            <a:r>
              <a:rPr sz="2200" spc="3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устойчивость</a:t>
            </a:r>
            <a:r>
              <a:rPr sz="2200" spc="6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Candida</a:t>
            </a:r>
          </a:p>
          <a:p>
            <a:pPr marL="457200">
              <a:lnSpc>
                <a:spcPts val="2238"/>
              </a:lnSpc>
              <a:spcBef>
                <a:spcPts val="40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Системный</a:t>
            </a:r>
            <a:r>
              <a:rPr sz="2000" spc="-4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кандидоз,</a:t>
            </a:r>
            <a:r>
              <a:rPr sz="2000" spc="-4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сепсис</a:t>
            </a:r>
            <a:r>
              <a:rPr sz="2000" spc="-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400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800</a:t>
            </a:r>
            <a:r>
              <a:rPr sz="2000" spc="-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мг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 сутки</a:t>
            </a:r>
          </a:p>
          <a:p>
            <a:pPr marL="457200">
              <a:lnSpc>
                <a:spcPts val="2238"/>
              </a:lnSpc>
              <a:spcBef>
                <a:spcPts val="45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Кандидоз</a:t>
            </a:r>
            <a:r>
              <a:rPr sz="2000" spc="-3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слизистых</a:t>
            </a:r>
            <a:r>
              <a:rPr sz="2000" spc="-4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 внутрь</a:t>
            </a:r>
            <a:r>
              <a:rPr sz="20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150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мг</a:t>
            </a:r>
            <a:r>
              <a:rPr sz="20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AOOEOA+Arial"/>
                <a:cs typeface="AOOEOA+Arial"/>
              </a:rPr>
              <a:t>однократно</a:t>
            </a:r>
          </a:p>
          <a:p>
            <a:pPr>
              <a:lnSpc>
                <a:spcPts val="2453"/>
              </a:lnSpc>
              <a:spcBef>
                <a:spcPts val="445"/>
              </a:spcBef>
            </a:pP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200" spc="13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 err="1">
                <a:solidFill>
                  <a:srgbClr val="000000"/>
                </a:solidFill>
                <a:latin typeface="AOOEOA+Arial"/>
                <a:cs typeface="AOOEOA+Arial"/>
              </a:rPr>
              <a:t>Вориконазол</a:t>
            </a:r>
            <a:r>
              <a:rPr sz="2200" spc="2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lang="ru-RU" sz="2200" spc="25" dirty="0">
                <a:solidFill>
                  <a:srgbClr val="000000"/>
                </a:solidFill>
                <a:latin typeface="WATHGI+Arial"/>
                <a:cs typeface="WATHGI+Arial"/>
              </a:rPr>
              <a:t>( </a:t>
            </a:r>
            <a:r>
              <a:rPr lang="ru-RU" sz="2200" spc="25" dirty="0" err="1">
                <a:solidFill>
                  <a:srgbClr val="000000"/>
                </a:solidFill>
                <a:latin typeface="WATHGI+Arial"/>
                <a:cs typeface="WATHGI+Arial"/>
              </a:rPr>
              <a:t>Бифлурин</a:t>
            </a:r>
            <a:r>
              <a:rPr sz="2200" dirty="0">
                <a:solidFill>
                  <a:srgbClr val="000000"/>
                </a:solidFill>
                <a:latin typeface="WATHGI+Arial"/>
                <a:cs typeface="WATHGI+Arial"/>
              </a:rPr>
              <a:t>)</a:t>
            </a:r>
            <a:r>
              <a:rPr sz="2200" spc="24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– </a:t>
            </a:r>
            <a:r>
              <a:rPr sz="2200" dirty="0">
                <a:solidFill>
                  <a:srgbClr val="000000"/>
                </a:solidFill>
                <a:latin typeface="WATHGI+Arial"/>
                <a:cs typeface="WATHGI+Arial"/>
              </a:rPr>
              <a:t>1-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я линия при аспергиллезе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77186" y="4676143"/>
            <a:ext cx="7265986" cy="1091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1">
              <a:lnSpc>
                <a:spcPts val="2453"/>
              </a:lnSpc>
            </a:pPr>
            <a:r>
              <a:rPr sz="2200" b="1" spc="-12" dirty="0">
                <a:solidFill>
                  <a:srgbClr val="FF0000"/>
                </a:solidFill>
                <a:latin typeface="PDITOQ+Arial Bold"/>
                <a:cs typeface="PDITOQ+Arial Bold"/>
              </a:rPr>
              <a:t>Полиены</a:t>
            </a:r>
            <a:r>
              <a:rPr sz="2200" b="1" spc="22" dirty="0">
                <a:solidFill>
                  <a:srgbClr val="FF0000"/>
                </a:solidFill>
                <a:latin typeface="PDITOQ+Arial Bold"/>
                <a:cs typeface="PDITOQ+Arial Bold"/>
              </a:rPr>
              <a:t> </a:t>
            </a:r>
            <a:r>
              <a:rPr sz="2200" dirty="0">
                <a:solidFill>
                  <a:srgbClr val="000000"/>
                </a:solidFill>
                <a:latin typeface="WATHGI+Arial"/>
                <a:cs typeface="WATHGI+Arial"/>
              </a:rPr>
              <a:t>(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Амфотерицин</a:t>
            </a:r>
            <a:r>
              <a:rPr sz="2200" spc="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В)</a:t>
            </a:r>
            <a:r>
              <a:rPr sz="2200" spc="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– токсичен</a:t>
            </a:r>
          </a:p>
          <a:p>
            <a:pPr>
              <a:lnSpc>
                <a:spcPts val="2453"/>
              </a:lnSpc>
              <a:spcBef>
                <a:spcPts val="436"/>
              </a:spcBef>
            </a:pPr>
            <a:r>
              <a:rPr sz="2200" b="1" dirty="0">
                <a:solidFill>
                  <a:srgbClr val="FF0000"/>
                </a:solidFill>
                <a:latin typeface="PDITOQ+Arial Bold"/>
                <a:cs typeface="PDITOQ+Arial Bold"/>
              </a:rPr>
              <a:t>Эхинокандины</a:t>
            </a:r>
            <a:r>
              <a:rPr sz="2200" b="1" spc="21" dirty="0">
                <a:solidFill>
                  <a:srgbClr val="FF0000"/>
                </a:solidFill>
                <a:latin typeface="PDITOQ+Arial Bold"/>
                <a:cs typeface="PDITOQ+Arial Bold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– препараты</a:t>
            </a:r>
            <a:r>
              <a:rPr sz="2200" spc="19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1</a:t>
            </a:r>
            <a:r>
              <a:rPr sz="22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й линии при</a:t>
            </a:r>
            <a:r>
              <a:rPr sz="2200" spc="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кандидозе</a:t>
            </a:r>
          </a:p>
          <a:p>
            <a:pPr marL="146304">
              <a:lnSpc>
                <a:spcPts val="2456"/>
              </a:lnSpc>
              <a:spcBef>
                <a:spcPts val="448"/>
              </a:spcBef>
            </a:pP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200" spc="13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 err="1">
                <a:solidFill>
                  <a:srgbClr val="000000"/>
                </a:solidFill>
                <a:latin typeface="AOOEOA+Arial"/>
                <a:cs typeface="AOOEOA+Arial"/>
              </a:rPr>
              <a:t>Каспофунгин</a:t>
            </a:r>
            <a:r>
              <a:rPr sz="2200" spc="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endParaRPr sz="2200" dirty="0">
              <a:solidFill>
                <a:srgbClr val="000000"/>
              </a:solidFill>
              <a:latin typeface="WATHGI+Arial"/>
              <a:cs typeface="WATHGI+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3491" y="5787443"/>
            <a:ext cx="5788733" cy="718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53"/>
              </a:lnSpc>
            </a:pP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200" spc="13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 err="1">
                <a:solidFill>
                  <a:srgbClr val="000000"/>
                </a:solidFill>
                <a:latin typeface="AOOEOA+Arial"/>
                <a:cs typeface="AOOEOA+Arial"/>
              </a:rPr>
              <a:t>Анидулафунгин</a:t>
            </a:r>
            <a:r>
              <a:rPr sz="2200" spc="3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endParaRPr sz="2200" dirty="0">
              <a:solidFill>
                <a:srgbClr val="000000"/>
              </a:solidFill>
              <a:latin typeface="WATHGI+Arial"/>
              <a:cs typeface="WATHGI+Arial"/>
            </a:endParaRPr>
          </a:p>
          <a:p>
            <a:pPr>
              <a:lnSpc>
                <a:spcPts val="2453"/>
              </a:lnSpc>
              <a:spcBef>
                <a:spcPts val="400"/>
              </a:spcBef>
            </a:pPr>
            <a:r>
              <a:rPr sz="22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200" spc="13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200" dirty="0" err="1">
                <a:solidFill>
                  <a:srgbClr val="000000"/>
                </a:solidFill>
                <a:latin typeface="AOOEOA+Arial"/>
                <a:cs typeface="AOOEOA+Arial"/>
              </a:rPr>
              <a:t>Микафунгин</a:t>
            </a:r>
            <a:r>
              <a:rPr sz="2200" spc="2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endParaRPr sz="2200" dirty="0">
              <a:solidFill>
                <a:srgbClr val="000000"/>
              </a:solidFill>
              <a:latin typeface="WATHGI+Arial"/>
              <a:cs typeface="WATHGI+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31504" y="711266"/>
            <a:ext cx="8734986" cy="795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23"/>
              </a:lnSpc>
            </a:pPr>
            <a:r>
              <a:rPr sz="2800" b="1" dirty="0">
                <a:solidFill>
                  <a:srgbClr val="00B050"/>
                </a:solidFill>
                <a:latin typeface="AOOEOA+Arial"/>
                <a:cs typeface="AOOEOA+Arial"/>
              </a:rPr>
              <a:t>Чувствительность</a:t>
            </a:r>
            <a:r>
              <a:rPr sz="2800" b="1" spc="31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r>
              <a:rPr sz="2800" b="1" dirty="0">
                <a:solidFill>
                  <a:srgbClr val="00B050"/>
                </a:solidFill>
                <a:latin typeface="AOOEOA+Arial"/>
                <a:cs typeface="AOOEOA+Arial"/>
              </a:rPr>
              <a:t>грибов</a:t>
            </a:r>
            <a:r>
              <a:rPr sz="2800" b="1" spc="15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r>
              <a:rPr sz="2800" b="1" dirty="0">
                <a:solidFill>
                  <a:srgbClr val="00B050"/>
                </a:solidFill>
                <a:latin typeface="AOOEOA+Arial"/>
                <a:cs typeface="AOOEOA+Arial"/>
              </a:rPr>
              <a:t>рода</a:t>
            </a:r>
            <a:r>
              <a:rPr sz="2800" b="1" spc="28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r>
              <a:rPr sz="2800" b="1" i="1" dirty="0">
                <a:solidFill>
                  <a:srgbClr val="00B050"/>
                </a:solidFill>
                <a:latin typeface="QVBAAL+Arial Italic"/>
                <a:cs typeface="QVBAAL+Arial Italic"/>
              </a:rPr>
              <a:t>Candida</a:t>
            </a:r>
            <a:r>
              <a:rPr sz="2800" b="1" i="1" spc="34" dirty="0">
                <a:solidFill>
                  <a:srgbClr val="00B050"/>
                </a:solidFill>
                <a:latin typeface="QVBAAL+Arial Italic"/>
                <a:cs typeface="QVBAAL+Arial Italic"/>
              </a:rPr>
              <a:t> </a:t>
            </a:r>
            <a:r>
              <a:rPr sz="2800" b="1" dirty="0">
                <a:solidFill>
                  <a:srgbClr val="00B050"/>
                </a:solidFill>
                <a:latin typeface="AOOEOA+Arial"/>
                <a:cs typeface="AOOEOA+Arial"/>
              </a:rPr>
              <a:t>к</a:t>
            </a:r>
            <a:r>
              <a:rPr lang="ru-RU" sz="2800" b="1" dirty="0">
                <a:solidFill>
                  <a:srgbClr val="00B050"/>
                </a:solidFill>
                <a:latin typeface="AOOEOA+Arial"/>
                <a:cs typeface="AOOEOA+Arial"/>
              </a:rPr>
              <a:t> системным </a:t>
            </a:r>
            <a:r>
              <a:rPr lang="ru-RU" sz="2800" b="1" dirty="0" err="1">
                <a:solidFill>
                  <a:srgbClr val="00B050"/>
                </a:solidFill>
                <a:latin typeface="AOOEOA+Arial"/>
                <a:cs typeface="AOOEOA+Arial"/>
              </a:rPr>
              <a:t>антимикотикам</a:t>
            </a:r>
            <a:endParaRPr sz="2800" b="1" dirty="0">
              <a:solidFill>
                <a:srgbClr val="00B050"/>
              </a:solidFill>
              <a:latin typeface="AOOEOA+Arial"/>
              <a:cs typeface="AOOEOA+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9443" y="2044044"/>
            <a:ext cx="162956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Вид </a:t>
            </a: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Candida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06798" y="2044044"/>
            <a:ext cx="575969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Флуконазол</a:t>
            </a:r>
            <a:r>
              <a:rPr sz="2000" b="1" spc="1683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Вориконазол</a:t>
            </a:r>
            <a:r>
              <a:rPr sz="2000" b="1" spc="1080" dirty="0">
                <a:solidFill>
                  <a:srgbClr val="000000"/>
                </a:solidFill>
                <a:latin typeface="PDITOQ+Arial Bold"/>
                <a:cs typeface="PDITOQ+Arial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DITOQ+Arial Bold"/>
                <a:cs typeface="PDITOQ+Arial Bold"/>
              </a:rPr>
              <a:t>Эхинокандины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9442" y="2775288"/>
            <a:ext cx="2515736" cy="324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Candida</a:t>
            </a:r>
            <a:r>
              <a:rPr sz="2000" i="1" spc="-12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albicans</a:t>
            </a:r>
          </a:p>
          <a:p>
            <a:pPr>
              <a:lnSpc>
                <a:spcPts val="2238"/>
              </a:lnSpc>
              <a:spcBef>
                <a:spcPts val="3572"/>
              </a:spcBef>
            </a:pP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Candida parapsilosis</a:t>
            </a:r>
          </a:p>
          <a:p>
            <a:pPr>
              <a:lnSpc>
                <a:spcPts val="2238"/>
              </a:lnSpc>
              <a:spcBef>
                <a:spcPts val="3574"/>
              </a:spcBef>
            </a:pP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Candida tropicalis</a:t>
            </a:r>
          </a:p>
          <a:p>
            <a:pPr>
              <a:lnSpc>
                <a:spcPts val="2238"/>
              </a:lnSpc>
              <a:spcBef>
                <a:spcPts val="3521"/>
              </a:spcBef>
            </a:pP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Candida glabrata</a:t>
            </a:r>
          </a:p>
          <a:p>
            <a:pPr>
              <a:lnSpc>
                <a:spcPts val="2238"/>
              </a:lnSpc>
              <a:spcBef>
                <a:spcPts val="3573"/>
              </a:spcBef>
            </a:pPr>
            <a:r>
              <a:rPr sz="2000" i="1" dirty="0">
                <a:solidFill>
                  <a:srgbClr val="000000"/>
                </a:solidFill>
                <a:latin typeface="QVBAAL+Arial Italic"/>
                <a:cs typeface="QVBAAL+Arial Italic"/>
              </a:rPr>
              <a:t>Candida krusei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21453" y="2775287"/>
            <a:ext cx="562495" cy="1054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</a:p>
          <a:p>
            <a:pPr>
              <a:lnSpc>
                <a:spcPts val="2238"/>
              </a:lnSpc>
              <a:spcBef>
                <a:spcPts val="357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Ч/Р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26707" y="2775287"/>
            <a:ext cx="322233" cy="1054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</a:p>
          <a:p>
            <a:pPr>
              <a:lnSpc>
                <a:spcPts val="2238"/>
              </a:lnSpc>
              <a:spcBef>
                <a:spcPts val="357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49792" y="2775288"/>
            <a:ext cx="328329" cy="324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5"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</a:p>
          <a:p>
            <a:pPr>
              <a:lnSpc>
                <a:spcPts val="2238"/>
              </a:lnSpc>
              <a:spcBef>
                <a:spcPts val="357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</a:p>
          <a:p>
            <a:pPr marL="6095">
              <a:lnSpc>
                <a:spcPts val="2238"/>
              </a:lnSpc>
              <a:spcBef>
                <a:spcPts val="3574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</a:p>
          <a:p>
            <a:pPr marL="6095">
              <a:lnSpc>
                <a:spcPts val="2238"/>
              </a:lnSpc>
              <a:spcBef>
                <a:spcPts val="352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</a:p>
          <a:p>
            <a:pPr marL="6095">
              <a:lnSpc>
                <a:spcPts val="2238"/>
              </a:lnSpc>
              <a:spcBef>
                <a:spcPts val="357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21453" y="4239239"/>
            <a:ext cx="5624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Ч/Р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50507" y="4239239"/>
            <a:ext cx="5624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Ч/Р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11140" y="4970759"/>
            <a:ext cx="973440" cy="1054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ДЗ/Р</a:t>
            </a:r>
          </a:p>
          <a:p>
            <a:pPr marL="286511">
              <a:lnSpc>
                <a:spcPts val="2238"/>
              </a:lnSpc>
              <a:spcBef>
                <a:spcPts val="357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71614" y="4970759"/>
            <a:ext cx="1213678" cy="1054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788"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ДЗ</a:t>
            </a:r>
          </a:p>
          <a:p>
            <a:pPr>
              <a:lnSpc>
                <a:spcPts val="2238"/>
              </a:lnSpc>
              <a:spcBef>
                <a:spcPts val="357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Ч/Ч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ДЗ/Р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7220" y="357951"/>
            <a:ext cx="688316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Позиционирование</a:t>
            </a:r>
            <a:r>
              <a:rPr sz="3200" spc="-2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3200" dirty="0">
                <a:solidFill>
                  <a:srgbClr val="000000"/>
                </a:solidFill>
                <a:latin typeface="AOOEOA+Arial"/>
                <a:cs typeface="AOOEOA+Arial"/>
              </a:rPr>
              <a:t>фторхинолонов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290" y="1048429"/>
            <a:ext cx="154233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FF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FF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FF0000"/>
                </a:solidFill>
                <a:latin typeface="AOOEOA+Arial"/>
                <a:cs typeface="AOOEOA+Arial"/>
              </a:rPr>
              <a:t>Ранние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61228" y="1048429"/>
            <a:ext cx="14344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FF0000"/>
                </a:solidFill>
                <a:latin typeface="AOOEOA+Arial"/>
                <a:cs typeface="AOOEOA+Arial"/>
              </a:rPr>
              <a:t>•</a:t>
            </a:r>
            <a:r>
              <a:rPr sz="2400" spc="1193" dirty="0">
                <a:solidFill>
                  <a:srgbClr val="FF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FF0000"/>
                </a:solidFill>
                <a:latin typeface="AOOEOA+Arial"/>
                <a:cs typeface="AOOEOA+Arial"/>
              </a:rPr>
              <a:t>Новые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23490" y="1470384"/>
            <a:ext cx="2498758" cy="1018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Ципрофлоксацин</a:t>
            </a:r>
          </a:p>
          <a:p>
            <a:pPr>
              <a:lnSpc>
                <a:spcPts val="2241"/>
              </a:lnSpc>
              <a:spcBef>
                <a:spcPts val="68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B050"/>
                </a:solidFill>
                <a:latin typeface="AOOEOA+Arial"/>
                <a:cs typeface="AOOEOA+Arial"/>
              </a:rPr>
              <a:t>Офлоксацин</a:t>
            </a:r>
          </a:p>
          <a:p>
            <a:pPr marL="457504">
              <a:lnSpc>
                <a:spcPts val="2010"/>
              </a:lnSpc>
              <a:spcBef>
                <a:spcPts val="587"/>
              </a:spcBef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pc="67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Грам</a:t>
            </a:r>
            <a:r>
              <a:rPr dirty="0">
                <a:solidFill>
                  <a:srgbClr val="000000"/>
                </a:solidFill>
                <a:latin typeface="WATHGI+Arial"/>
                <a:cs typeface="WATHGI+Arial"/>
              </a:rPr>
              <a:t>(-)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18427" y="1470385"/>
            <a:ext cx="233404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Левофлоксацин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18428" y="1835869"/>
            <a:ext cx="2482317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9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Моксифлоксацин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5881" y="2195132"/>
            <a:ext cx="308979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pc="67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WATHGI+Arial"/>
                <a:cs typeface="WATHGI+Arial"/>
              </a:rPr>
              <a:t>+ </a:t>
            </a:r>
            <a:r>
              <a:rPr i="1" dirty="0">
                <a:solidFill>
                  <a:srgbClr val="000000"/>
                </a:solidFill>
                <a:latin typeface="QVBAAL+Arial Italic"/>
                <a:cs typeface="QVBAAL+Arial Italic"/>
              </a:rPr>
              <a:t>S.aureus,</a:t>
            </a:r>
            <a:r>
              <a:rPr i="1" spc="10" dirty="0">
                <a:solidFill>
                  <a:srgbClr val="000000"/>
                </a:solidFill>
                <a:latin typeface="QVBAAL+Arial Italic"/>
                <a:cs typeface="QVBAAL+Arial Italic"/>
              </a:rPr>
              <a:t> </a:t>
            </a:r>
            <a:r>
              <a:rPr i="1" dirty="0">
                <a:solidFill>
                  <a:srgbClr val="000000"/>
                </a:solidFill>
                <a:latin typeface="QVBAAL+Arial Italic"/>
                <a:cs typeface="QVBAAL+Arial Italic"/>
              </a:rPr>
              <a:t>S.pneumoniae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66290" y="3116283"/>
            <a:ext cx="234237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000" spc="-2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МВП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61227" y="3116283"/>
            <a:ext cx="363423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1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Внебольничные</a:t>
            </a:r>
            <a:r>
              <a:rPr sz="2000" spc="-3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23490" y="3475673"/>
            <a:ext cx="245138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−</a:t>
            </a:r>
            <a:r>
              <a:rPr spc="115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WATHGI+Arial"/>
                <a:cs typeface="WATHGI+Arial"/>
              </a:rPr>
              <a:t>2-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я линия</a:t>
            </a:r>
            <a:r>
              <a:rPr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терапии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18427" y="3475673"/>
            <a:ext cx="329253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−</a:t>
            </a:r>
            <a:r>
              <a:rPr spc="115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WATHGI+Arial"/>
                <a:cs typeface="WATHGI+Arial"/>
              </a:rPr>
              <a:t>2-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я или</a:t>
            </a:r>
            <a:r>
              <a:rPr spc="-2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3</a:t>
            </a:r>
            <a:r>
              <a:rPr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я линия</a:t>
            </a:r>
            <a:r>
              <a:rPr spc="-1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терапии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61582" y="3749993"/>
            <a:ext cx="165258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(токсичность!)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66290" y="3811884"/>
            <a:ext cx="377576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4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Нозокомиальные</a:t>
            </a:r>
            <a:r>
              <a:rPr sz="2000" spc="-4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</a:p>
          <a:p>
            <a:pPr marL="342900">
              <a:lnSpc>
                <a:spcPts val="2238"/>
              </a:lnSpc>
              <a:spcBef>
                <a:spcPts val="16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вне</a:t>
            </a:r>
            <a:r>
              <a:rPr sz="20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ОРИТ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5882" y="4086204"/>
            <a:ext cx="2304239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Респираторные</a:t>
            </a:r>
          </a:p>
          <a:p>
            <a:pPr>
              <a:lnSpc>
                <a:spcPts val="2238"/>
              </a:lnSpc>
              <a:spcBef>
                <a:spcPts val="69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КиМТ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23491" y="4475673"/>
            <a:ext cx="304262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pc="157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Лимитирующий фактор:</a:t>
            </a:r>
          </a:p>
          <a:p>
            <a:pPr marL="343204">
              <a:lnSpc>
                <a:spcPts val="2010"/>
              </a:lnSpc>
              <a:spcBef>
                <a:spcPts val="199"/>
              </a:spcBef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высокая</a:t>
            </a:r>
            <a:r>
              <a:rPr spc="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устойчивость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66695" y="5024311"/>
            <a:ext cx="285155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dirty="0">
                <a:solidFill>
                  <a:srgbClr val="000000"/>
                </a:solidFill>
                <a:latin typeface="AOOEOA+Arial"/>
                <a:cs typeface="AOOEOA+Arial"/>
              </a:rPr>
              <a:t>энтеробактерий </a:t>
            </a:r>
            <a:r>
              <a:rPr dirty="0">
                <a:solidFill>
                  <a:srgbClr val="000000"/>
                </a:solidFill>
                <a:latin typeface="WATHGI+Arial"/>
                <a:cs typeface="WATHGI+Arial"/>
              </a:rPr>
              <a:t>(40-80%)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61227" y="5183738"/>
            <a:ext cx="2955996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00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При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нозокомиальных</a:t>
            </a:r>
          </a:p>
          <a:p>
            <a:pPr marL="286511">
              <a:lnSpc>
                <a:spcPts val="2241"/>
              </a:lnSpc>
              <a:spcBef>
                <a:spcPts val="159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инфекциях не имеют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547740" y="5793668"/>
            <a:ext cx="3657739" cy="93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преимуществ</a:t>
            </a:r>
            <a:r>
              <a:rPr sz="2000" spc="-1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по сравнению</a:t>
            </a:r>
            <a:r>
              <a:rPr sz="2000" spc="-4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</a:t>
            </a:r>
          </a:p>
          <a:p>
            <a:pPr>
              <a:lnSpc>
                <a:spcPts val="2238"/>
              </a:lnSpc>
              <a:spcBef>
                <a:spcPts val="16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ранними</a:t>
            </a:r>
            <a:r>
              <a:rPr sz="2000" spc="-3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ФХ – сходная</a:t>
            </a:r>
          </a:p>
          <a:p>
            <a:pPr>
              <a:lnSpc>
                <a:spcPts val="2238"/>
              </a:lnSpc>
              <a:spcBef>
                <a:spcPts val="16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антиГрам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spc="-22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активность</a:t>
            </a:r>
            <a:r>
              <a:rPr sz="2000" spc="-44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</a:t>
            </a:r>
            <a:r>
              <a:rPr sz="2000" spc="-13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4482" y="405300"/>
            <a:ext cx="515719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82"/>
              </a:lnSpc>
            </a:pPr>
            <a:r>
              <a:rPr sz="3200" b="1" dirty="0">
                <a:solidFill>
                  <a:srgbClr val="000000"/>
                </a:solidFill>
                <a:latin typeface="PDITOQ+Arial Bold"/>
                <a:cs typeface="PDITOQ+Arial Bold"/>
              </a:rPr>
              <a:t>Анти</a:t>
            </a:r>
            <a:r>
              <a:rPr sz="3200" b="1" dirty="0">
                <a:solidFill>
                  <a:srgbClr val="000000"/>
                </a:solidFill>
                <a:latin typeface="JIKWHO+Arial Bold"/>
                <a:cs typeface="JIKWHO+Arial Bold"/>
              </a:rPr>
              <a:t>-MRSA</a:t>
            </a:r>
            <a:r>
              <a:rPr sz="3200" b="1" spc="-31" dirty="0">
                <a:solidFill>
                  <a:srgbClr val="000000"/>
                </a:solidFill>
                <a:latin typeface="JIKWHO+Arial Bold"/>
                <a:cs typeface="JIKWHO+Arial 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PDITOQ+Arial Bold"/>
                <a:cs typeface="PDITOQ+Arial Bold"/>
              </a:rPr>
              <a:t>антибиотики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1240" y="1551603"/>
            <a:ext cx="2517876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Гликопептиды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8745" y="1973940"/>
            <a:ext cx="188885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B050"/>
                </a:solidFill>
                <a:latin typeface="AOOEOA+Arial"/>
                <a:cs typeface="AOOEOA+Arial"/>
              </a:rPr>
              <a:t>Ванкомицин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Телаванцин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1241" y="3161581"/>
            <a:ext cx="2919603" cy="744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Оксазолидиноны</a:t>
            </a:r>
          </a:p>
          <a:p>
            <a:pPr marL="457504"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B050"/>
                </a:solidFill>
                <a:latin typeface="AOOEOA+Arial"/>
                <a:cs typeface="AOOEOA+Arial"/>
              </a:rPr>
              <a:t>Линезолид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58745" y="3949298"/>
            <a:ext cx="172247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Тедизолид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01241" y="4771307"/>
            <a:ext cx="240540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Липопептиды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58745" y="5193263"/>
            <a:ext cx="1893437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B050"/>
                </a:solidFill>
                <a:latin typeface="AOOEOA+Arial"/>
                <a:cs typeface="AOOEOA+Arial"/>
              </a:rPr>
              <a:t>Даптомицин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01240" y="5925037"/>
            <a:ext cx="5803052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000" spc="155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Альтернатива:</a:t>
            </a:r>
            <a:r>
              <a:rPr sz="2000" spc="-4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ко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тримоксазол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,</a:t>
            </a:r>
            <a:r>
              <a:rPr sz="2000" spc="-43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рифампицин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24000" y="1"/>
            <a:ext cx="91440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59757" y="449963"/>
            <a:ext cx="318603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21"/>
              </a:lnSpc>
            </a:pPr>
            <a:r>
              <a:rPr sz="3600" spc="-16" dirty="0">
                <a:solidFill>
                  <a:srgbClr val="00B050"/>
                </a:solidFill>
                <a:latin typeface="AOOEOA+Arial"/>
                <a:cs typeface="AOOEOA+Arial"/>
              </a:rPr>
              <a:t>Гликопептиды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44445" y="1339070"/>
            <a:ext cx="5899827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23"/>
              </a:lnSpc>
            </a:pPr>
            <a:r>
              <a:rPr sz="2800" dirty="0" err="1">
                <a:solidFill>
                  <a:srgbClr val="00B050"/>
                </a:solidFill>
                <a:latin typeface="AOOEOA+Arial"/>
                <a:cs typeface="AOOEOA+Arial"/>
              </a:rPr>
              <a:t>Ванкомицин</a:t>
            </a:r>
            <a:r>
              <a:rPr sz="2800" spc="12" dirty="0">
                <a:solidFill>
                  <a:srgbClr val="00B050"/>
                </a:solidFill>
                <a:latin typeface="AOOEOA+Arial"/>
                <a:cs typeface="AOOEOA+Arial"/>
              </a:rPr>
              <a:t> </a:t>
            </a:r>
            <a:r>
              <a:rPr sz="2800" spc="-18" dirty="0">
                <a:solidFill>
                  <a:srgbClr val="00B050"/>
                </a:solidFill>
                <a:latin typeface="AOOEOA+Arial"/>
                <a:cs typeface="AOOEOA+Arial"/>
              </a:rPr>
              <a:t>(</a:t>
            </a:r>
            <a:r>
              <a:rPr lang="ru-RU" sz="2800" spc="-18" dirty="0" err="1">
                <a:solidFill>
                  <a:srgbClr val="00B050"/>
                </a:solidFill>
                <a:latin typeface="AOOEOA+Arial"/>
                <a:cs typeface="AOOEOA+Arial"/>
              </a:rPr>
              <a:t>Ванкобакт</a:t>
            </a:r>
            <a:r>
              <a:rPr sz="2800" spc="-18" dirty="0">
                <a:solidFill>
                  <a:srgbClr val="00B050"/>
                </a:solidFill>
                <a:latin typeface="AOOEOA+Arial"/>
                <a:cs typeface="AOOEOA+Arial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19537" y="1835702"/>
            <a:ext cx="7374752" cy="744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Природная активность</a:t>
            </a:r>
            <a:r>
              <a:rPr sz="2400" spc="1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– </a:t>
            </a:r>
            <a:r>
              <a:rPr sz="2400" spc="-18" dirty="0">
                <a:solidFill>
                  <a:srgbClr val="000000"/>
                </a:solidFill>
                <a:latin typeface="AOOEOA+Arial"/>
                <a:cs typeface="AOOEOA+Arial"/>
              </a:rPr>
              <a:t>Грамположительные</a:t>
            </a:r>
          </a:p>
          <a:p>
            <a:pPr marL="343204">
              <a:lnSpc>
                <a:spcPts val="2683"/>
              </a:lnSpc>
              <a:spcBef>
                <a:spcPts val="196"/>
              </a:spcBef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бактерии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58745" y="2623799"/>
            <a:ext cx="6746969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Стафилококки,</a:t>
            </a:r>
            <a:r>
              <a:rPr sz="2000" spc="-4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включая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MRSA</a:t>
            </a:r>
            <a:r>
              <a:rPr sz="2000" spc="-115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MRCNS</a:t>
            </a:r>
          </a:p>
          <a:p>
            <a:pPr>
              <a:lnSpc>
                <a:spcPts val="2238"/>
              </a:lnSpc>
              <a:spcBef>
                <a:spcPts val="691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Энтерококки,</a:t>
            </a:r>
            <a:r>
              <a:rPr sz="2000" spc="-5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включая резистентные</a:t>
            </a:r>
            <a:r>
              <a:rPr sz="2000" spc="-4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 пенициллинам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01240" y="3371998"/>
            <a:ext cx="4093706" cy="7449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Показания</a:t>
            </a:r>
            <a:r>
              <a:rPr sz="24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к применению</a:t>
            </a:r>
          </a:p>
          <a:p>
            <a:pPr marL="457504">
              <a:lnSpc>
                <a:spcPts val="2238"/>
              </a:lnSpc>
              <a:spcBef>
                <a:spcPts val="692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MRSA</a:t>
            </a:r>
            <a:r>
              <a:rPr sz="2000" spc="-116" dirty="0">
                <a:solidFill>
                  <a:srgbClr val="000000"/>
                </a:solidFill>
                <a:latin typeface="WATHGI+Arial"/>
                <a:cs typeface="WATHGI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19537" y="4160245"/>
            <a:ext cx="770485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49"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Клинически</a:t>
            </a:r>
            <a:r>
              <a:rPr sz="2000" spc="-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эффективен в</a:t>
            </a:r>
            <a:r>
              <a:rPr sz="2000" spc="-1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случае</a:t>
            </a:r>
            <a:r>
              <a:rPr sz="2000" spc="-2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MSSA</a:t>
            </a:r>
          </a:p>
          <a:p>
            <a:pPr>
              <a:lnSpc>
                <a:spcPts val="2241"/>
              </a:lnSpc>
              <a:spcBef>
                <a:spcPts val="688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Энтерококковые</a:t>
            </a:r>
            <a:r>
              <a:rPr sz="2000" spc="-3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инфекции</a:t>
            </a:r>
            <a:r>
              <a:rPr sz="2000" spc="-37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(Амп, Пен</a:t>
            </a:r>
            <a:r>
              <a:rPr sz="2000" spc="-11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-12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01240" y="4908976"/>
            <a:ext cx="2232354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1"/>
              </a:lnSpc>
            </a:pPr>
            <a:r>
              <a:rPr sz="2400" dirty="0">
                <a:solidFill>
                  <a:srgbClr val="000000"/>
                </a:solidFill>
                <a:latin typeface="AOOEOA+Arial"/>
                <a:cs typeface="AOOEOA+Arial"/>
              </a:rPr>
              <a:t>•</a:t>
            </a:r>
            <a:r>
              <a:rPr sz="2400" spc="1195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400" spc="-16" dirty="0">
                <a:solidFill>
                  <a:srgbClr val="000000"/>
                </a:solidFill>
                <a:latin typeface="AOOEOA+Arial"/>
                <a:cs typeface="AOOEOA+Arial"/>
              </a:rPr>
              <a:t>Токсичность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58744" y="5330931"/>
            <a:ext cx="268056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Нефротоксичность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8745" y="5696742"/>
            <a:ext cx="4656629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8"/>
              </a:lnSpc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spc="-16" dirty="0">
                <a:solidFill>
                  <a:srgbClr val="000000"/>
                </a:solidFill>
                <a:latin typeface="AOOEOA+Arial"/>
                <a:cs typeface="AOOEOA+Arial"/>
              </a:rPr>
              <a:t>Гистамин</a:t>
            </a:r>
            <a:r>
              <a:rPr sz="2000" dirty="0">
                <a:solidFill>
                  <a:srgbClr val="000000"/>
                </a:solidFill>
                <a:latin typeface="WATHGI+Arial"/>
                <a:cs typeface="WATHGI+Arial"/>
              </a:rPr>
              <a:t>-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опосредованные</a:t>
            </a:r>
            <a:r>
              <a:rPr sz="2000" spc="-40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реакции</a:t>
            </a:r>
          </a:p>
          <a:p>
            <a:pPr>
              <a:lnSpc>
                <a:spcPts val="2238"/>
              </a:lnSpc>
              <a:spcBef>
                <a:spcPts val="693"/>
              </a:spcBef>
            </a:pP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–</a:t>
            </a:r>
            <a:r>
              <a:rPr sz="2000" spc="588" dirty="0">
                <a:solidFill>
                  <a:srgbClr val="000000"/>
                </a:solidFill>
                <a:latin typeface="AOOEOA+Arial"/>
                <a:cs typeface="AOOEOA+Arial"/>
              </a:rPr>
              <a:t> </a:t>
            </a:r>
            <a:r>
              <a:rPr sz="2000" dirty="0">
                <a:solidFill>
                  <a:srgbClr val="000000"/>
                </a:solidFill>
                <a:latin typeface="AOOEOA+Arial"/>
                <a:cs typeface="AOOEOA+Arial"/>
              </a:rPr>
              <a:t>Нейротоксичность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CF85EFD-3C49-40F0-9F85-5F344811D9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289" y="1726053"/>
            <a:ext cx="2716751" cy="4781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37D0C-9EC7-4D50-B857-748D0424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</p:spPr>
        <p:txBody>
          <a:bodyPr/>
          <a:lstStyle/>
          <a:p>
            <a:r>
              <a:rPr lang="ru-RU" b="1" dirty="0">
                <a:solidFill>
                  <a:srgbClr val="00B050"/>
                </a:solidFill>
              </a:rPr>
              <a:t>ВАНКОБАКТ (ВАНКОМИЦИН)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E6B4FA-1B1C-4DF6-B7FC-FCCAB939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555" y="1690688"/>
            <a:ext cx="7608669" cy="3754536"/>
          </a:xfrm>
        </p:spPr>
        <p:txBody>
          <a:bodyPr>
            <a:normAutofit/>
          </a:bodyPr>
          <a:lstStyle/>
          <a:p>
            <a:r>
              <a:rPr lang="ru-RU" sz="2400" b="1" dirty="0"/>
              <a:t>Торговое наименование: </a:t>
            </a:r>
            <a:r>
              <a:rPr lang="ru-RU" sz="2400" dirty="0" err="1"/>
              <a:t>Ванкобакт</a:t>
            </a:r>
            <a:endParaRPr lang="ru-RU" sz="2400" dirty="0"/>
          </a:p>
          <a:p>
            <a:r>
              <a:rPr lang="ru-RU" sz="2400" b="1" dirty="0"/>
              <a:t>Действующее вещество (МНН): </a:t>
            </a:r>
            <a:r>
              <a:rPr lang="ru-RU" sz="2400" dirty="0" err="1"/>
              <a:t>ванкомицин</a:t>
            </a:r>
            <a:endParaRPr lang="ru-RU" sz="2400" dirty="0"/>
          </a:p>
          <a:p>
            <a:r>
              <a:rPr lang="ru-RU" sz="2400" b="1" dirty="0"/>
              <a:t>Лекарственная форма: </a:t>
            </a:r>
            <a:r>
              <a:rPr lang="ru-RU" sz="2400" dirty="0"/>
              <a:t>порошок для приготовления раствора для инфузий.</a:t>
            </a:r>
          </a:p>
          <a:p>
            <a:r>
              <a:rPr lang="uz-Cyrl-UZ" sz="2400" dirty="0"/>
              <a:t>1 флакон содержит:</a:t>
            </a:r>
            <a:endParaRPr lang="ru-RU" sz="2400" dirty="0"/>
          </a:p>
          <a:p>
            <a:pPr marL="0" indent="0">
              <a:buNone/>
            </a:pPr>
            <a:r>
              <a:rPr lang="uz-Cyrl-UZ" sz="2400" i="1" dirty="0"/>
              <a:t>   активное</a:t>
            </a:r>
            <a:r>
              <a:rPr lang="ru-RU" sz="2400" i="1" dirty="0"/>
              <a:t> вещество: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   </a:t>
            </a:r>
            <a:r>
              <a:rPr lang="ru-RU" sz="2400" dirty="0" err="1"/>
              <a:t>ванкомицина</a:t>
            </a:r>
            <a:r>
              <a:rPr lang="ru-RU" sz="2400" dirty="0"/>
              <a:t> гидрохлорид 1,025 г (в пересчёте на </a:t>
            </a:r>
            <a:r>
              <a:rPr lang="ru-RU" sz="2400" dirty="0" err="1"/>
              <a:t>ванкомицин</a:t>
            </a:r>
            <a:r>
              <a:rPr lang="ru-RU" sz="2400" dirty="0"/>
              <a:t>) - 1,0 г.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B17C54-03D4-42E0-AA52-FAEB1A5215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12" y="1668768"/>
            <a:ext cx="2716751" cy="47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37D0C-9EC7-4D50-B857-748D0424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651"/>
          </a:xfrm>
        </p:spPr>
        <p:txBody>
          <a:bodyPr/>
          <a:lstStyle/>
          <a:p>
            <a:r>
              <a:rPr lang="ru-RU" b="1" dirty="0">
                <a:solidFill>
                  <a:srgbClr val="00B050"/>
                </a:solidFill>
              </a:rPr>
              <a:t>ВАНКОБАКТ (ВАНКОМИЦИН)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E6B4FA-1B1C-4DF6-B7FC-FCCAB939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555" y="1412776"/>
            <a:ext cx="7968709" cy="5184576"/>
          </a:xfrm>
        </p:spPr>
        <p:txBody>
          <a:bodyPr>
            <a:normAutofit lnSpcReduction="10000"/>
          </a:bodyPr>
          <a:lstStyle/>
          <a:p>
            <a:r>
              <a:rPr lang="ru-RU" sz="2400" b="1" i="1" dirty="0">
                <a:solidFill>
                  <a:srgbClr val="00B050"/>
                </a:solidFill>
              </a:rPr>
              <a:t>Фармакокинетика</a:t>
            </a:r>
            <a:br>
              <a:rPr lang="ru-RU" sz="2400" b="1" i="1" dirty="0">
                <a:solidFill>
                  <a:srgbClr val="00B050"/>
                </a:solidFill>
              </a:rPr>
            </a:br>
            <a:r>
              <a:rPr lang="ru-RU" sz="2400" dirty="0"/>
              <a:t>После в/в введения </a:t>
            </a:r>
            <a:r>
              <a:rPr lang="ru-RU" sz="2400" dirty="0" err="1"/>
              <a:t>ванкомицина</a:t>
            </a:r>
            <a:r>
              <a:rPr lang="ru-RU" sz="2400" dirty="0"/>
              <a:t> в дозе 1,0 г концентрация препарата в плазме крови удваивается; непосредственно после введения она составляет от 20 мкг/мл до 50 мкг/мл; через 12 ч после инфузии концентрация </a:t>
            </a:r>
            <a:r>
              <a:rPr lang="ru-RU" sz="2400" dirty="0" err="1"/>
              <a:t>ванкомицина</a:t>
            </a:r>
            <a:r>
              <a:rPr lang="ru-RU" sz="2400" dirty="0"/>
              <a:t> варьирует от 5 мкг/мл до 10 мкг/мл. </a:t>
            </a:r>
          </a:p>
          <a:p>
            <a:pPr marL="0" indent="0">
              <a:buNone/>
            </a:pPr>
            <a:br>
              <a:rPr lang="ru-RU" sz="2400" dirty="0"/>
            </a:br>
            <a:r>
              <a:rPr lang="ru-RU" sz="2400" b="1" i="1" dirty="0">
                <a:solidFill>
                  <a:srgbClr val="00B050"/>
                </a:solidFill>
              </a:rPr>
              <a:t>Метаболизм и выведение</a:t>
            </a:r>
            <a:endParaRPr lang="ru-R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/>
              <a:t>   </a:t>
            </a:r>
            <a:r>
              <a:rPr lang="ru-RU" sz="2400" dirty="0" err="1"/>
              <a:t>Ванкомицин</a:t>
            </a:r>
            <a:r>
              <a:rPr lang="ru-RU" sz="2400" dirty="0"/>
              <a:t> практически не </a:t>
            </a:r>
            <a:r>
              <a:rPr lang="ru-RU" sz="2400" dirty="0" err="1"/>
              <a:t>метаболизируется</a:t>
            </a:r>
            <a:r>
              <a:rPr lang="ru-RU" sz="2400" dirty="0"/>
              <a:t>. Средний период       полувыведения (Т</a:t>
            </a:r>
            <a:r>
              <a:rPr lang="ru-RU" sz="2400" baseline="-25000" dirty="0"/>
              <a:t>1/2</a:t>
            </a:r>
            <a:r>
              <a:rPr lang="ru-RU" sz="2400" dirty="0"/>
              <a:t>) </a:t>
            </a:r>
            <a:r>
              <a:rPr lang="ru-RU" sz="2400" dirty="0" err="1"/>
              <a:t>ванкомицина</a:t>
            </a:r>
            <a:r>
              <a:rPr lang="ru-RU" sz="2400" dirty="0"/>
              <a:t> из плазмы у пациентов с нормальной функцией почек составляет 4-6 ч. Около 75 % дозы </a:t>
            </a:r>
            <a:r>
              <a:rPr lang="ru-RU" sz="2400" dirty="0" err="1"/>
              <a:t>ванкомицина</a:t>
            </a:r>
            <a:r>
              <a:rPr lang="ru-RU" sz="2400" dirty="0"/>
              <a:t> выводится почками за счет клубочковой фильтрации в первые 24 ч. В незначительных количествах может выводиться с желчью. </a:t>
            </a:r>
            <a:endParaRPr lang="ru-RU" sz="2400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4A1C49-F4CD-408A-8A16-7904A93F4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711149"/>
            <a:ext cx="2716751" cy="47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7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DBBF9-F2F3-4B60-85B5-749F687C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B050"/>
                </a:solidFill>
              </a:rPr>
              <a:t>ВАНКОБАКТ – ПОКАЗАНИЯ К ПРИМЕНЕНИЮ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7BFBD0-3058-436E-B6F2-D687C255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555" y="1772816"/>
            <a:ext cx="11137061" cy="4896544"/>
          </a:xfrm>
        </p:spPr>
        <p:txBody>
          <a:bodyPr/>
          <a:lstStyle/>
          <a:p>
            <a:r>
              <a:rPr lang="ru-RU" dirty="0" err="1"/>
              <a:t>Ванкомицин</a:t>
            </a:r>
            <a:r>
              <a:rPr lang="ru-RU" dirty="0"/>
              <a:t> применяется при серьезных или тяжелых инфекциях, вызванных чувствительными микроорганизмами, в том числе </a:t>
            </a:r>
            <a:r>
              <a:rPr lang="en-US" i="1" dirty="0"/>
              <a:t>Staphylococcus </a:t>
            </a:r>
            <a:r>
              <a:rPr lang="en-US" i="1" dirty="0" err="1"/>
              <a:t>spp</a:t>
            </a:r>
            <a:r>
              <a:rPr lang="ru-RU" i="1" dirty="0"/>
              <a:t>.</a:t>
            </a:r>
            <a:r>
              <a:rPr lang="ru-RU" dirty="0"/>
              <a:t> (включая </a:t>
            </a:r>
            <a:r>
              <a:rPr lang="ru-RU" dirty="0" err="1"/>
              <a:t>пенициллиназообразующие</a:t>
            </a:r>
            <a:r>
              <a:rPr lang="ru-RU" dirty="0"/>
              <a:t> и </a:t>
            </a:r>
            <a:r>
              <a:rPr lang="ru-RU" dirty="0" err="1"/>
              <a:t>метициллинорезистентные</a:t>
            </a:r>
            <a:r>
              <a:rPr lang="ru-RU" dirty="0"/>
              <a:t> штаммы), </a:t>
            </a:r>
            <a:r>
              <a:rPr lang="en-US" i="1" dirty="0"/>
              <a:t>Streptococcus </a:t>
            </a:r>
            <a:r>
              <a:rPr lang="en-US" i="1" dirty="0" err="1"/>
              <a:t>spp</a:t>
            </a:r>
            <a:r>
              <a:rPr lang="ru-RU" i="1" dirty="0"/>
              <a:t>. </a:t>
            </a:r>
            <a:r>
              <a:rPr lang="ru-RU" dirty="0"/>
              <a:t>(включая штаммы, резистентные к пенициллину); при аллергической реакции на пенициллин; при непереносимости или отсутствии ответа на лечение другими антибиотиками, включая пенициллины или цефалоспорины; при инфекциях, вызванных микроорганизмами, чувствительными к </a:t>
            </a:r>
            <a:r>
              <a:rPr lang="ru-RU" dirty="0" err="1"/>
              <a:t>ванкомицину</a:t>
            </a:r>
            <a:r>
              <a:rPr lang="ru-RU" dirty="0"/>
              <a:t>, но устойчивыми к другим противомикробным препаратам.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765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2366</Words>
  <Application>Microsoft Office PowerPoint</Application>
  <PresentationFormat>Широкоэкранный</PresentationFormat>
  <Paragraphs>403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5" baseType="lpstr">
      <vt:lpstr>WATHGI+Arial</vt:lpstr>
      <vt:lpstr>JIKWHO+Arial Bold</vt:lpstr>
      <vt:lpstr>QVBAAL+Arial Italic</vt:lpstr>
      <vt:lpstr>CEVHPH+Candara</vt:lpstr>
      <vt:lpstr>PDITOQ+Arial Bold</vt:lpstr>
      <vt:lpstr>Wingdings</vt:lpstr>
      <vt:lpstr>Arial</vt:lpstr>
      <vt:lpstr>Calibri</vt:lpstr>
      <vt:lpstr>Calibri Light</vt:lpstr>
      <vt:lpstr>AOOEOA+Arial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ВАНКОБАКТ (ВАНКОМИЦИН)</vt:lpstr>
      <vt:lpstr>ВАНКОБАКТ (ВАНКОМИЦИН)</vt:lpstr>
      <vt:lpstr>ВАНКОБАКТ – ПОКАЗАНИЯ К ПРИМЕНЕНИЮ </vt:lpstr>
      <vt:lpstr>ВАНКОБАКТ – ПОКАЗАНИЯ К ПРИМЕНЕНИЮ </vt:lpstr>
      <vt:lpstr>Способ применения и дозы</vt:lpstr>
      <vt:lpstr>Приготовление и введение раствора для инфузий</vt:lpstr>
      <vt:lpstr>Презентация PowerPoint</vt:lpstr>
      <vt:lpstr>ТАРГЕТНЫЕ ГРУППЫ</vt:lpstr>
      <vt:lpstr>ВАНКОБАКТ ПЛАН</vt:lpstr>
      <vt:lpstr>Презентация PowerPoint</vt:lpstr>
      <vt:lpstr>Презентация PowerPoint</vt:lpstr>
      <vt:lpstr>Презентация PowerPoint</vt:lpstr>
      <vt:lpstr>ТАРГЕТНЫЕ ГРУППЫ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Назир Тургунов</cp:lastModifiedBy>
  <cp:revision>20</cp:revision>
  <dcterms:modified xsi:type="dcterms:W3CDTF">2023-12-15T12:32:52Z</dcterms:modified>
</cp:coreProperties>
</file>