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35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0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08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9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7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01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3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787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5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8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2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8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5477" y="402717"/>
            <a:ext cx="63049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9690" algn="ctr">
              <a:spcBef>
                <a:spcPts val="95"/>
              </a:spcBef>
            </a:pPr>
            <a:r>
              <a:rPr sz="2200" b="1" spc="-10" dirty="0"/>
              <a:t>Отделение </a:t>
            </a:r>
            <a:r>
              <a:rPr sz="2200" b="1" spc="-20" dirty="0"/>
              <a:t>новых </a:t>
            </a:r>
            <a:r>
              <a:rPr sz="2200" b="1" spc="-10" dirty="0"/>
              <a:t>медицинских</a:t>
            </a:r>
            <a:r>
              <a:rPr sz="2200" b="1" spc="50" dirty="0"/>
              <a:t> </a:t>
            </a:r>
            <a:r>
              <a:rPr sz="2200" b="1" spc="-15" dirty="0"/>
              <a:t>технологий</a:t>
            </a:r>
            <a:endParaRPr sz="2200"/>
          </a:p>
          <a:p>
            <a:pPr algn="ctr">
              <a:lnSpc>
                <a:spcPct val="100000"/>
              </a:lnSpc>
            </a:pPr>
            <a:r>
              <a:rPr sz="2200" b="1" spc="-5" dirty="0"/>
              <a:t>с </a:t>
            </a:r>
            <a:r>
              <a:rPr sz="2200" b="1" spc="-10" dirty="0"/>
              <a:t>группой </a:t>
            </a:r>
            <a:r>
              <a:rPr sz="2200" b="1" spc="-15" dirty="0"/>
              <a:t>лечения </a:t>
            </a:r>
            <a:r>
              <a:rPr sz="2200" b="1" spc="-10" dirty="0"/>
              <a:t>заболеваний </a:t>
            </a:r>
            <a:r>
              <a:rPr sz="2200" b="1" spc="-20" dirty="0"/>
              <a:t>молочной</a:t>
            </a:r>
            <a:r>
              <a:rPr sz="2200" b="1" spc="15" dirty="0"/>
              <a:t> </a:t>
            </a:r>
            <a:r>
              <a:rPr sz="2200" b="1" spc="-10" dirty="0"/>
              <a:t>железы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3562605" y="1817878"/>
            <a:ext cx="6867525" cy="387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97610" algn="ctr"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Клинический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случай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>
              <a:latin typeface="Times New Roman"/>
              <a:cs typeface="Times New Roman"/>
            </a:endParaRPr>
          </a:p>
          <a:p>
            <a:pPr marR="1200150" algn="ctr">
              <a:spcBef>
                <a:spcPts val="5"/>
              </a:spcBef>
            </a:pPr>
            <a:r>
              <a:rPr sz="2400" spc="-20" dirty="0">
                <a:latin typeface="Times New Roman"/>
                <a:cs typeface="Times New Roman"/>
              </a:rPr>
              <a:t>Комплексное </a:t>
            </a:r>
            <a:r>
              <a:rPr sz="2400" spc="-10" dirty="0">
                <a:latin typeface="Times New Roman"/>
                <a:cs typeface="Times New Roman"/>
              </a:rPr>
              <a:t>лечение </a:t>
            </a:r>
            <a:r>
              <a:rPr sz="2400" spc="-5" dirty="0">
                <a:latin typeface="Times New Roman"/>
                <a:cs typeface="Times New Roman"/>
              </a:rPr>
              <a:t>пациентки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</a:t>
            </a:r>
            <a:endParaRPr sz="2400">
              <a:latin typeface="Times New Roman"/>
              <a:cs typeface="Times New Roman"/>
            </a:endParaRPr>
          </a:p>
          <a:p>
            <a:pPr marL="219710"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метастатическим </a:t>
            </a:r>
            <a:r>
              <a:rPr sz="2400" spc="-35" dirty="0">
                <a:latin typeface="Times New Roman"/>
                <a:cs typeface="Times New Roman"/>
              </a:rPr>
              <a:t>раком </a:t>
            </a:r>
            <a:r>
              <a:rPr sz="2400" spc="-15" dirty="0">
                <a:latin typeface="Times New Roman"/>
                <a:cs typeface="Times New Roman"/>
              </a:rPr>
              <a:t>молочной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железы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00965" marR="5715" indent="-88900" algn="r">
              <a:spcBef>
                <a:spcPts val="1590"/>
              </a:spcBef>
            </a:pPr>
            <a:r>
              <a:rPr sz="2000" dirty="0">
                <a:latin typeface="Times New Roman"/>
                <a:cs typeface="Times New Roman"/>
              </a:rPr>
              <a:t>Докладчик: </a:t>
            </a:r>
            <a:r>
              <a:rPr sz="2000" spc="-20" dirty="0">
                <a:latin typeface="Times New Roman"/>
                <a:cs typeface="Times New Roman"/>
              </a:rPr>
              <a:t>научный сотрудник </a:t>
            </a:r>
            <a:r>
              <a:rPr sz="2000" spc="-10" dirty="0">
                <a:latin typeface="Times New Roman"/>
                <a:cs typeface="Times New Roman"/>
              </a:rPr>
              <a:t>отделения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новых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медицинских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технологий </a:t>
            </a:r>
            <a:r>
              <a:rPr sz="2000" dirty="0">
                <a:latin typeface="Times New Roman"/>
                <a:cs typeface="Times New Roman"/>
              </a:rPr>
              <a:t>с </a:t>
            </a:r>
            <a:r>
              <a:rPr sz="2000" spc="-10" dirty="0">
                <a:latin typeface="Times New Roman"/>
                <a:cs typeface="Times New Roman"/>
              </a:rPr>
              <a:t>группой лечения </a:t>
            </a:r>
            <a:r>
              <a:rPr sz="2000" spc="-5" dirty="0">
                <a:latin typeface="Times New Roman"/>
                <a:cs typeface="Times New Roman"/>
              </a:rPr>
              <a:t>заболеваний </a:t>
            </a:r>
            <a:r>
              <a:rPr sz="2000" spc="-10" dirty="0">
                <a:latin typeface="Times New Roman"/>
                <a:cs typeface="Times New Roman"/>
              </a:rPr>
              <a:t>молочной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железы</a:t>
            </a:r>
            <a:endParaRPr sz="2000">
              <a:latin typeface="Times New Roman"/>
              <a:cs typeface="Times New Roman"/>
            </a:endParaRPr>
          </a:p>
          <a:p>
            <a:pPr marL="3673475" marR="5080" indent="1332230" algn="r">
              <a:lnSpc>
                <a:spcPct val="145000"/>
              </a:lnSpc>
            </a:pPr>
            <a:r>
              <a:rPr sz="2000" spc="-5" dirty="0">
                <a:latin typeface="Times New Roman"/>
                <a:cs typeface="Times New Roman"/>
              </a:rPr>
              <a:t>Харитонова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А.А.  Зав.отд. </a:t>
            </a:r>
            <a:r>
              <a:rPr sz="2000" dirty="0">
                <a:latin typeface="Times New Roman"/>
                <a:cs typeface="Times New Roman"/>
              </a:rPr>
              <a:t>д.м.н. </a:t>
            </a:r>
            <a:r>
              <a:rPr sz="2000" spc="-5" dirty="0">
                <a:latin typeface="Times New Roman"/>
                <a:cs typeface="Times New Roman"/>
              </a:rPr>
              <a:t>Киселева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М.В.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9968" y="722757"/>
            <a:ext cx="7704455" cy="577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algn="ctr">
              <a:spcBef>
                <a:spcPts val="100"/>
              </a:spcBef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Тактика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лечения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метастазов в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головной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мозг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зависит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от</a:t>
            </a:r>
            <a:endParaRPr sz="2400">
              <a:latin typeface="Times New Roman"/>
              <a:cs typeface="Times New Roman"/>
            </a:endParaRPr>
          </a:p>
          <a:p>
            <a:pPr marL="152400" algn="ctr"/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некоторых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факторов: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299085" indent="-287020"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Times New Roman"/>
                <a:cs typeface="Times New Roman"/>
              </a:rPr>
              <a:t>Количество, </a:t>
            </a:r>
            <a:r>
              <a:rPr sz="2400" spc="-5" dirty="0">
                <a:latin typeface="Times New Roman"/>
                <a:cs typeface="Times New Roman"/>
              </a:rPr>
              <a:t>размер </a:t>
            </a:r>
            <a:r>
              <a:rPr sz="2400" dirty="0">
                <a:latin typeface="Times New Roman"/>
                <a:cs typeface="Times New Roman"/>
              </a:rPr>
              <a:t>и </a:t>
            </a:r>
            <a:r>
              <a:rPr sz="2400" spc="-15" dirty="0">
                <a:latin typeface="Times New Roman"/>
                <a:cs typeface="Times New Roman"/>
              </a:rPr>
              <a:t>расположение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метастазов;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7020"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Возможность </a:t>
            </a:r>
            <a:r>
              <a:rPr sz="2400" spc="-20" dirty="0">
                <a:latin typeface="Times New Roman"/>
                <a:cs typeface="Times New Roman"/>
              </a:rPr>
              <a:t>удалить </a:t>
            </a:r>
            <a:r>
              <a:rPr sz="2400" spc="-15" dirty="0">
                <a:latin typeface="Times New Roman"/>
                <a:cs typeface="Times New Roman"/>
              </a:rPr>
              <a:t>очаги </a:t>
            </a:r>
            <a:r>
              <a:rPr sz="2400" dirty="0">
                <a:latin typeface="Times New Roman"/>
                <a:cs typeface="Times New Roman"/>
              </a:rPr>
              <a:t>хирургическим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путем;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  <a:buClr>
                <a:srgbClr val="1286C3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marR="2194560" indent="-287020">
              <a:lnSpc>
                <a:spcPts val="259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Чувствительность </a:t>
            </a:r>
            <a:r>
              <a:rPr sz="2400" spc="-5" dirty="0">
                <a:latin typeface="Times New Roman"/>
                <a:cs typeface="Times New Roman"/>
              </a:rPr>
              <a:t>первичной </a:t>
            </a:r>
            <a:r>
              <a:rPr sz="2400" spc="-20" dirty="0">
                <a:latin typeface="Times New Roman"/>
                <a:cs typeface="Times New Roman"/>
              </a:rPr>
              <a:t>опухоли </a:t>
            </a:r>
            <a:r>
              <a:rPr sz="2400" dirty="0">
                <a:latin typeface="Times New Roman"/>
                <a:cs typeface="Times New Roman"/>
              </a:rPr>
              <a:t>к  </a:t>
            </a:r>
            <a:r>
              <a:rPr sz="2400" spc="-5" dirty="0">
                <a:latin typeface="Times New Roman"/>
                <a:cs typeface="Times New Roman"/>
              </a:rPr>
              <a:t>химиопрепаратам </a:t>
            </a:r>
            <a:r>
              <a:rPr sz="2400" dirty="0">
                <a:latin typeface="Times New Roman"/>
                <a:cs typeface="Times New Roman"/>
              </a:rPr>
              <a:t>и лучевой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терапии;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75285" indent="-363220">
              <a:spcBef>
                <a:spcPts val="163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400" spc="-5" dirty="0">
                <a:latin typeface="Times New Roman"/>
                <a:cs typeface="Times New Roman"/>
              </a:rPr>
              <a:t>Общее состояние </a:t>
            </a:r>
            <a:r>
              <a:rPr sz="2400" spc="-15" dirty="0">
                <a:latin typeface="Times New Roman"/>
                <a:cs typeface="Times New Roman"/>
              </a:rPr>
              <a:t>больного;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7020"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Наличие других </a:t>
            </a:r>
            <a:r>
              <a:rPr sz="2400" dirty="0">
                <a:latin typeface="Times New Roman"/>
                <a:cs typeface="Times New Roman"/>
              </a:rPr>
              <a:t>метастазов и </a:t>
            </a:r>
            <a:r>
              <a:rPr sz="2400" spc="-10" dirty="0">
                <a:latin typeface="Times New Roman"/>
                <a:cs typeface="Times New Roman"/>
              </a:rPr>
              <a:t>возможность </a:t>
            </a:r>
            <a:r>
              <a:rPr sz="2400" spc="-5" dirty="0">
                <a:latin typeface="Times New Roman"/>
                <a:cs typeface="Times New Roman"/>
              </a:rPr>
              <a:t>их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излечения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101598"/>
            <a:ext cx="8534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35" dirty="0"/>
              <a:t>Тактика</a:t>
            </a:r>
            <a:r>
              <a:rPr sz="4000" spc="-75" dirty="0"/>
              <a:t> </a:t>
            </a:r>
            <a:r>
              <a:rPr sz="4000" spc="-20" dirty="0"/>
              <a:t>лечения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2684462"/>
            <a:ext cx="9906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  <a:tab pos="654050" algn="l"/>
              </a:tabLst>
            </a:pPr>
            <a:r>
              <a:rPr sz="2400" dirty="0">
                <a:latin typeface="Times New Roman"/>
                <a:cs typeface="Times New Roman"/>
              </a:rPr>
              <a:t>С	14.12.16 </a:t>
            </a:r>
            <a:r>
              <a:rPr sz="2400" spc="-5" dirty="0">
                <a:latin typeface="Times New Roman"/>
                <a:cs typeface="Times New Roman"/>
              </a:rPr>
              <a:t>по </a:t>
            </a:r>
            <a:r>
              <a:rPr sz="2400" dirty="0">
                <a:latin typeface="Times New Roman"/>
                <a:cs typeface="Times New Roman"/>
              </a:rPr>
              <a:t>28.12.16 </a:t>
            </a:r>
            <a:r>
              <a:rPr sz="2400" spc="-15" dirty="0">
                <a:latin typeface="Times New Roman"/>
                <a:cs typeface="Times New Roman"/>
              </a:rPr>
              <a:t>пациентке </a:t>
            </a:r>
            <a:r>
              <a:rPr sz="2400" spc="-10" dirty="0">
                <a:latin typeface="Times New Roman"/>
                <a:cs typeface="Times New Roman"/>
              </a:rPr>
              <a:t>проведен  паллиативный </a:t>
            </a:r>
            <a:r>
              <a:rPr sz="2400" spc="-5" dirty="0">
                <a:latin typeface="Times New Roman"/>
                <a:cs typeface="Times New Roman"/>
              </a:rPr>
              <a:t>курс </a:t>
            </a:r>
            <a:r>
              <a:rPr sz="2400" spc="-15" dirty="0">
                <a:latin typeface="Times New Roman"/>
                <a:cs typeface="Times New Roman"/>
              </a:rPr>
              <a:t>тотального </a:t>
            </a:r>
            <a:r>
              <a:rPr sz="2400" spc="-5" dirty="0">
                <a:latin typeface="Times New Roman"/>
                <a:cs typeface="Times New Roman"/>
              </a:rPr>
              <a:t>облучения </a:t>
            </a:r>
            <a:r>
              <a:rPr sz="2400" spc="-25" dirty="0">
                <a:latin typeface="Times New Roman"/>
                <a:cs typeface="Times New Roman"/>
              </a:rPr>
              <a:t>головного  </a:t>
            </a:r>
            <a:r>
              <a:rPr sz="2400" dirty="0">
                <a:latin typeface="Times New Roman"/>
                <a:cs typeface="Times New Roman"/>
              </a:rPr>
              <a:t>мозга </a:t>
            </a:r>
            <a:r>
              <a:rPr sz="2400" spc="-40" dirty="0">
                <a:latin typeface="Times New Roman"/>
                <a:cs typeface="Times New Roman"/>
              </a:rPr>
              <a:t>РОД </a:t>
            </a: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55" dirty="0">
                <a:latin typeface="Times New Roman"/>
                <a:cs typeface="Times New Roman"/>
              </a:rPr>
              <a:t>Гр, </a:t>
            </a:r>
            <a:r>
              <a:rPr sz="2400" spc="-45" dirty="0">
                <a:latin typeface="Times New Roman"/>
                <a:cs typeface="Times New Roman"/>
              </a:rPr>
              <a:t>СОД </a:t>
            </a:r>
            <a:r>
              <a:rPr sz="2400" dirty="0">
                <a:latin typeface="Times New Roman"/>
                <a:cs typeface="Times New Roman"/>
              </a:rPr>
              <a:t>30 </a:t>
            </a:r>
            <a:r>
              <a:rPr sz="2400" spc="-80" dirty="0">
                <a:latin typeface="Times New Roman"/>
                <a:cs typeface="Times New Roman"/>
              </a:rPr>
              <a:t>Гр </a:t>
            </a: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20" dirty="0">
                <a:latin typeface="Times New Roman"/>
                <a:cs typeface="Times New Roman"/>
              </a:rPr>
              <a:t>комбинации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10" dirty="0">
                <a:latin typeface="Times New Roman"/>
                <a:cs typeface="Times New Roman"/>
              </a:rPr>
              <a:t>приемом  Капецитабина </a:t>
            </a:r>
            <a:r>
              <a:rPr sz="2400" dirty="0">
                <a:latin typeface="Times New Roman"/>
                <a:cs typeface="Times New Roman"/>
              </a:rPr>
              <a:t>2000 мг/м2 в </a:t>
            </a:r>
            <a:r>
              <a:rPr sz="2400" spc="-5" dirty="0">
                <a:latin typeface="Times New Roman"/>
                <a:cs typeface="Times New Roman"/>
              </a:rPr>
              <a:t>сутки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57200"/>
            <a:ext cx="101346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1495">
              <a:spcBef>
                <a:spcPts val="100"/>
              </a:spcBef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Оценка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эффективности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проведенного лечения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МРТ </a:t>
            </a:r>
            <a:r>
              <a:rPr sz="2400" spc="-20" dirty="0">
                <a:latin typeface="Times New Roman"/>
                <a:cs typeface="Times New Roman"/>
              </a:rPr>
              <a:t>от </a:t>
            </a:r>
            <a:r>
              <a:rPr sz="2400" dirty="0">
                <a:latin typeface="Times New Roman"/>
                <a:cs typeface="Times New Roman"/>
              </a:rPr>
              <a:t>03.02.17- в </a:t>
            </a:r>
            <a:r>
              <a:rPr sz="2400" spc="-10" dirty="0">
                <a:latin typeface="Times New Roman"/>
                <a:cs typeface="Times New Roman"/>
              </a:rPr>
              <a:t>обеих </a:t>
            </a:r>
            <a:r>
              <a:rPr sz="2400" spc="-5" dirty="0">
                <a:latin typeface="Times New Roman"/>
                <a:cs typeface="Times New Roman"/>
              </a:rPr>
              <a:t>гемисферах </a:t>
            </a:r>
            <a:r>
              <a:rPr sz="2400" spc="-25" dirty="0">
                <a:latin typeface="Times New Roman"/>
                <a:cs typeface="Times New Roman"/>
              </a:rPr>
              <a:t>головного </a:t>
            </a:r>
            <a:r>
              <a:rPr sz="2400" dirty="0">
                <a:latin typeface="Times New Roman"/>
                <a:cs typeface="Times New Roman"/>
              </a:rPr>
              <a:t>мозга  и </a:t>
            </a:r>
            <a:r>
              <a:rPr sz="2400" spc="-30" dirty="0">
                <a:latin typeface="Times New Roman"/>
                <a:cs typeface="Times New Roman"/>
              </a:rPr>
              <a:t>мозжечке </a:t>
            </a:r>
            <a:r>
              <a:rPr sz="2400" spc="-10" dirty="0">
                <a:latin typeface="Times New Roman"/>
                <a:cs typeface="Times New Roman"/>
              </a:rPr>
              <a:t>отмечается значительное </a:t>
            </a:r>
            <a:r>
              <a:rPr sz="2400" spc="-5" dirty="0">
                <a:latin typeface="Times New Roman"/>
                <a:cs typeface="Times New Roman"/>
              </a:rPr>
              <a:t>уменьшение </a:t>
            </a:r>
            <a:r>
              <a:rPr sz="2400" dirty="0">
                <a:latin typeface="Times New Roman"/>
                <a:cs typeface="Times New Roman"/>
              </a:rPr>
              <a:t>и  </a:t>
            </a:r>
            <a:r>
              <a:rPr sz="2400" spc="-5" dirty="0">
                <a:latin typeface="Times New Roman"/>
                <a:cs typeface="Times New Roman"/>
              </a:rPr>
              <a:t>исчезновение </a:t>
            </a:r>
            <a:r>
              <a:rPr sz="2400" spc="-15" dirty="0">
                <a:latin typeface="Times New Roman"/>
                <a:cs typeface="Times New Roman"/>
              </a:rPr>
              <a:t>большинства </a:t>
            </a:r>
            <a:r>
              <a:rPr sz="2400" dirty="0">
                <a:latin typeface="Times New Roman"/>
                <a:cs typeface="Times New Roman"/>
              </a:rPr>
              <a:t>ранее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визуализируемых</a:t>
            </a:r>
            <a:endParaRPr sz="2400" dirty="0">
              <a:latin typeface="Times New Roman"/>
              <a:cs typeface="Times New Roman"/>
            </a:endParaRPr>
          </a:p>
          <a:p>
            <a:pPr marL="461009"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образований. </a:t>
            </a:r>
            <a:r>
              <a:rPr sz="2400" spc="-10" dirty="0">
                <a:latin typeface="Times New Roman"/>
                <a:cs typeface="Times New Roman"/>
              </a:rPr>
              <a:t>Визуализируется </a:t>
            </a:r>
            <a:r>
              <a:rPr sz="2400" spc="-35" dirty="0">
                <a:latin typeface="Times New Roman"/>
                <a:cs typeface="Times New Roman"/>
              </a:rPr>
              <a:t>около </a:t>
            </a:r>
            <a:r>
              <a:rPr sz="2400" spc="-45" dirty="0">
                <a:latin typeface="Times New Roman"/>
                <a:cs typeface="Times New Roman"/>
              </a:rPr>
              <a:t>11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старых</a:t>
            </a:r>
          </a:p>
          <a:p>
            <a:pPr marL="2077720"/>
            <a:r>
              <a:rPr sz="2400" spc="-5" dirty="0">
                <a:latin typeface="Times New Roman"/>
                <a:cs typeface="Times New Roman"/>
              </a:rPr>
              <a:t>образований </a:t>
            </a:r>
            <a:r>
              <a:rPr sz="2400" dirty="0">
                <a:latin typeface="Times New Roman"/>
                <a:cs typeface="Times New Roman"/>
              </a:rPr>
              <a:t>до 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мм.</a:t>
            </a:r>
          </a:p>
        </p:txBody>
      </p:sp>
      <p:sp>
        <p:nvSpPr>
          <p:cNvPr id="3" name="object 3"/>
          <p:cNvSpPr/>
          <p:nvPr/>
        </p:nvSpPr>
        <p:spPr>
          <a:xfrm>
            <a:off x="3918775" y="2860259"/>
            <a:ext cx="4354449" cy="381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738379"/>
            <a:ext cx="876638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spcBef>
                <a:spcPts val="95"/>
              </a:spcBef>
            </a:pPr>
            <a:r>
              <a:rPr spc="-5" dirty="0"/>
              <a:t>Прогрессирование</a:t>
            </a:r>
            <a:r>
              <a:rPr spc="-10" dirty="0"/>
              <a:t> </a:t>
            </a:r>
            <a:r>
              <a:rPr spc="-15" dirty="0"/>
              <a:t>заболевания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2311349"/>
            <a:ext cx="89916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97610" indent="-287020"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15" dirty="0">
                <a:latin typeface="Times New Roman"/>
                <a:cs typeface="Times New Roman"/>
              </a:rPr>
              <a:t>марте </a:t>
            </a:r>
            <a:r>
              <a:rPr sz="2400" spc="-5" dirty="0">
                <a:latin typeface="Times New Roman"/>
                <a:cs typeface="Times New Roman"/>
              </a:rPr>
              <a:t>2017 </a:t>
            </a:r>
            <a:r>
              <a:rPr sz="2400" dirty="0">
                <a:latin typeface="Times New Roman"/>
                <a:cs typeface="Times New Roman"/>
              </a:rPr>
              <a:t>г </a:t>
            </a:r>
            <a:r>
              <a:rPr sz="2400" spc="-5" dirty="0">
                <a:latin typeface="Times New Roman"/>
                <a:cs typeface="Times New Roman"/>
              </a:rPr>
              <a:t>при </a:t>
            </a:r>
            <a:r>
              <a:rPr sz="2400" spc="-20" dirty="0">
                <a:latin typeface="Times New Roman"/>
                <a:cs typeface="Times New Roman"/>
              </a:rPr>
              <a:t>очередном контрольном  </a:t>
            </a:r>
            <a:r>
              <a:rPr sz="2400" spc="-10" dirty="0">
                <a:latin typeface="Times New Roman"/>
                <a:cs typeface="Times New Roman"/>
              </a:rPr>
              <a:t>обследовании, </a:t>
            </a:r>
            <a:r>
              <a:rPr sz="2400" spc="-5" dirty="0">
                <a:latin typeface="Times New Roman"/>
                <a:cs typeface="Times New Roman"/>
              </a:rPr>
              <a:t>по </a:t>
            </a:r>
            <a:r>
              <a:rPr sz="2400" dirty="0">
                <a:latin typeface="Times New Roman"/>
                <a:cs typeface="Times New Roman"/>
              </a:rPr>
              <a:t>данным </a:t>
            </a:r>
            <a:r>
              <a:rPr sz="2400" spc="-10" dirty="0">
                <a:latin typeface="Times New Roman"/>
                <a:cs typeface="Times New Roman"/>
              </a:rPr>
              <a:t>УЗИ </a:t>
            </a:r>
            <a:r>
              <a:rPr sz="2400" dirty="0">
                <a:latin typeface="Times New Roman"/>
                <a:cs typeface="Times New Roman"/>
              </a:rPr>
              <a:t>регионарных  </a:t>
            </a:r>
            <a:r>
              <a:rPr sz="2400" spc="-20" dirty="0">
                <a:latin typeface="Times New Roman"/>
                <a:cs typeface="Times New Roman"/>
              </a:rPr>
              <a:t>лимфоколлекторов, </a:t>
            </a:r>
            <a:r>
              <a:rPr sz="2400" spc="-10" dirty="0">
                <a:latin typeface="Times New Roman"/>
                <a:cs typeface="Times New Roman"/>
              </a:rPr>
              <a:t>отмечается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увеличение</a:t>
            </a:r>
          </a:p>
          <a:p>
            <a:pPr marL="299085" marR="5080"/>
            <a:r>
              <a:rPr sz="2400" spc="-20" dirty="0">
                <a:latin typeface="Times New Roman"/>
                <a:cs typeface="Times New Roman"/>
              </a:rPr>
              <a:t>подключичных </a:t>
            </a:r>
            <a:r>
              <a:rPr sz="2400" spc="-15" dirty="0">
                <a:latin typeface="Times New Roman"/>
                <a:cs typeface="Times New Roman"/>
              </a:rPr>
              <a:t>лимфоузлов </a:t>
            </a:r>
            <a:r>
              <a:rPr sz="2400" spc="-10" dirty="0">
                <a:latin typeface="Times New Roman"/>
                <a:cs typeface="Times New Roman"/>
              </a:rPr>
              <a:t>слева. </a:t>
            </a:r>
            <a:r>
              <a:rPr sz="2400" spc="-5" dirty="0">
                <a:latin typeface="Times New Roman"/>
                <a:cs typeface="Times New Roman"/>
              </a:rPr>
              <a:t>ТИАБ </a:t>
            </a:r>
            <a:r>
              <a:rPr sz="2400" spc="-15" dirty="0">
                <a:latin typeface="Times New Roman"/>
                <a:cs typeface="Times New Roman"/>
              </a:rPr>
              <a:t>лимфоузлов  </a:t>
            </a:r>
            <a:r>
              <a:rPr sz="2400" spc="-30" dirty="0">
                <a:latin typeface="Times New Roman"/>
                <a:cs typeface="Times New Roman"/>
              </a:rPr>
              <a:t>под </a:t>
            </a:r>
            <a:r>
              <a:rPr sz="2400" spc="-20" dirty="0">
                <a:latin typeface="Times New Roman"/>
                <a:cs typeface="Times New Roman"/>
              </a:rPr>
              <a:t>контролем </a:t>
            </a:r>
            <a:r>
              <a:rPr sz="2400" spc="-10" dirty="0">
                <a:latin typeface="Times New Roman"/>
                <a:cs typeface="Times New Roman"/>
              </a:rPr>
              <a:t>УЗИ- </a:t>
            </a:r>
            <a:r>
              <a:rPr sz="2400" spc="-5" dirty="0">
                <a:latin typeface="Times New Roman"/>
                <a:cs typeface="Times New Roman"/>
              </a:rPr>
              <a:t>клетки </a:t>
            </a:r>
            <a:r>
              <a:rPr sz="2400" spc="-15" dirty="0">
                <a:latin typeface="Times New Roman"/>
                <a:cs typeface="Times New Roman"/>
              </a:rPr>
              <a:t>рака молочной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железы.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836" y="1098549"/>
            <a:ext cx="3673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30" dirty="0">
                <a:latin typeface="UKIJ CJK"/>
                <a:cs typeface="UKIJ CJK"/>
              </a:rPr>
              <a:t>Тактика</a:t>
            </a:r>
            <a:r>
              <a:rPr sz="4000" spc="-300" dirty="0">
                <a:latin typeface="UKIJ CJK"/>
                <a:cs typeface="UKIJ CJK"/>
              </a:rPr>
              <a:t> </a:t>
            </a:r>
            <a:r>
              <a:rPr sz="4000" spc="-225" dirty="0">
                <a:latin typeface="UKIJ CJK"/>
                <a:cs typeface="UKIJ CJK"/>
              </a:rPr>
              <a:t>лечения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2684462"/>
            <a:ext cx="71926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Пациентке </a:t>
            </a:r>
            <a:r>
              <a:rPr sz="2400" spc="-20" dirty="0">
                <a:latin typeface="Times New Roman"/>
                <a:cs typeface="Times New Roman"/>
              </a:rPr>
              <a:t>рекомендовано </a:t>
            </a:r>
            <a:r>
              <a:rPr sz="2400" spc="-10" dirty="0">
                <a:latin typeface="Times New Roman"/>
                <a:cs typeface="Times New Roman"/>
              </a:rPr>
              <a:t>проведение </a:t>
            </a:r>
            <a:r>
              <a:rPr sz="2400" dirty="0">
                <a:latin typeface="Times New Roman"/>
                <a:cs typeface="Times New Roman"/>
              </a:rPr>
              <a:t>6 </a:t>
            </a:r>
            <a:r>
              <a:rPr sz="2400" spc="-5" dirty="0">
                <a:latin typeface="Times New Roman"/>
                <a:cs typeface="Times New Roman"/>
              </a:rPr>
              <a:t>курсов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ПХТ</a:t>
            </a:r>
            <a:endParaRPr sz="2400" dirty="0">
              <a:latin typeface="Times New Roman"/>
              <a:cs typeface="Times New Roman"/>
            </a:endParaRPr>
          </a:p>
          <a:p>
            <a:pPr marL="299085"/>
            <a:r>
              <a:rPr sz="2400" spc="-5" dirty="0">
                <a:latin typeface="Times New Roman"/>
                <a:cs typeface="Times New Roman"/>
              </a:rPr>
              <a:t>по </a:t>
            </a:r>
            <a:r>
              <a:rPr sz="2400" spc="-20" dirty="0">
                <a:latin typeface="Times New Roman"/>
                <a:cs typeface="Times New Roman"/>
              </a:rPr>
              <a:t>схеме </a:t>
            </a:r>
            <a:r>
              <a:rPr sz="2400" spc="-5" dirty="0">
                <a:latin typeface="Times New Roman"/>
                <a:cs typeface="Times New Roman"/>
              </a:rPr>
              <a:t>Доцетаксел </a:t>
            </a:r>
            <a:r>
              <a:rPr sz="2400" dirty="0">
                <a:latin typeface="Times New Roman"/>
                <a:cs typeface="Times New Roman"/>
              </a:rPr>
              <a:t>75 мг/м2 </a:t>
            </a:r>
            <a:r>
              <a:rPr sz="2400" spc="-5" dirty="0">
                <a:latin typeface="Times New Roman"/>
                <a:cs typeface="Times New Roman"/>
              </a:rPr>
              <a:t>в/в </a:t>
            </a:r>
            <a:r>
              <a:rPr sz="2400" spc="-15" dirty="0">
                <a:latin typeface="Times New Roman"/>
                <a:cs typeface="Times New Roman"/>
              </a:rPr>
              <a:t>капельно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</a:p>
          <a:p>
            <a:pPr marL="299085" marR="311150">
              <a:tabLst>
                <a:tab pos="5881370" algn="l"/>
              </a:tabLst>
            </a:pPr>
            <a:r>
              <a:rPr sz="2400" spc="-20" dirty="0">
                <a:latin typeface="Times New Roman"/>
                <a:cs typeface="Times New Roman"/>
              </a:rPr>
              <a:t>комбинации </a:t>
            </a:r>
            <a:r>
              <a:rPr sz="2400" dirty="0">
                <a:latin typeface="Times New Roman"/>
                <a:cs typeface="Times New Roman"/>
              </a:rPr>
              <a:t>с </a:t>
            </a:r>
            <a:r>
              <a:rPr sz="2400" spc="-10" dirty="0">
                <a:latin typeface="Times New Roman"/>
                <a:cs typeface="Times New Roman"/>
              </a:rPr>
              <a:t>Капецитабином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1250 мг/м2	2 </a:t>
            </a:r>
            <a:r>
              <a:rPr sz="2400" spc="-5" dirty="0">
                <a:latin typeface="Times New Roman"/>
                <a:cs typeface="Times New Roman"/>
              </a:rPr>
              <a:t>раза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  день per </a:t>
            </a:r>
            <a:r>
              <a:rPr sz="2400" spc="-5" dirty="0">
                <a:latin typeface="Times New Roman"/>
                <a:cs typeface="Times New Roman"/>
              </a:rPr>
              <a:t>os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19760"/>
            <a:ext cx="5943600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5"/>
              </a:spcBef>
            </a:pPr>
            <a:r>
              <a:rPr sz="2000" spc="-10" dirty="0"/>
              <a:t>Оценка</a:t>
            </a:r>
            <a:r>
              <a:rPr sz="2000" spc="-15" dirty="0"/>
              <a:t> </a:t>
            </a:r>
            <a:r>
              <a:rPr sz="2000" spc="-5" dirty="0"/>
              <a:t>эффективности</a:t>
            </a:r>
            <a:endParaRPr sz="2000" dirty="0"/>
          </a:p>
          <a:p>
            <a:pPr marL="152400">
              <a:lnSpc>
                <a:spcPts val="2375"/>
              </a:lnSpc>
            </a:pPr>
            <a:r>
              <a:rPr sz="2000" spc="-10" dirty="0"/>
              <a:t>проводимой</a:t>
            </a:r>
            <a:r>
              <a:rPr sz="2000" spc="-35" dirty="0"/>
              <a:t> </a:t>
            </a:r>
            <a:r>
              <a:rPr sz="2000" spc="-5" dirty="0"/>
              <a:t>терапии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2330492" y="2286000"/>
            <a:ext cx="3574415" cy="39243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5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В </a:t>
            </a:r>
            <a:r>
              <a:rPr sz="1900" spc="5" dirty="0">
                <a:latin typeface="Times New Roman"/>
                <a:cs typeface="Times New Roman"/>
              </a:rPr>
              <a:t>процессе </a:t>
            </a:r>
            <a:r>
              <a:rPr sz="1900" spc="-10" dirty="0">
                <a:latin typeface="Times New Roman"/>
                <a:cs typeface="Times New Roman"/>
              </a:rPr>
              <a:t>проведения ПХТ по  </a:t>
            </a:r>
            <a:r>
              <a:rPr sz="1900" spc="-5" dirty="0">
                <a:latin typeface="Times New Roman"/>
                <a:cs typeface="Times New Roman"/>
              </a:rPr>
              <a:t>данным </a:t>
            </a:r>
            <a:r>
              <a:rPr sz="1900" spc="-15" dirty="0">
                <a:latin typeface="Times New Roman"/>
                <a:cs typeface="Times New Roman"/>
              </a:rPr>
              <a:t>УЗИ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регионарных</a:t>
            </a:r>
            <a:endParaRPr sz="1900" dirty="0">
              <a:latin typeface="Times New Roman"/>
              <a:cs typeface="Times New Roman"/>
            </a:endParaRPr>
          </a:p>
          <a:p>
            <a:pPr marL="299085" marR="118110">
              <a:lnSpc>
                <a:spcPct val="80000"/>
              </a:lnSpc>
              <a:spcBef>
                <a:spcPts val="5"/>
              </a:spcBef>
            </a:pPr>
            <a:r>
              <a:rPr sz="1900" spc="-15" dirty="0">
                <a:latin typeface="Times New Roman"/>
                <a:cs typeface="Times New Roman"/>
              </a:rPr>
              <a:t>лимфоколлекторов отмечалась  </a:t>
            </a:r>
            <a:r>
              <a:rPr sz="1900" spc="-10" dirty="0">
                <a:latin typeface="Times New Roman"/>
                <a:cs typeface="Times New Roman"/>
              </a:rPr>
              <a:t>полная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регрессия</a:t>
            </a:r>
          </a:p>
          <a:p>
            <a:pPr marL="299085" marR="412115">
              <a:lnSpc>
                <a:spcPct val="80000"/>
              </a:lnSpc>
            </a:pPr>
            <a:r>
              <a:rPr sz="1900" spc="-20" dirty="0">
                <a:latin typeface="Times New Roman"/>
                <a:cs typeface="Times New Roman"/>
              </a:rPr>
              <a:t>подключичных </a:t>
            </a:r>
            <a:r>
              <a:rPr sz="1900" spc="-15" dirty="0">
                <a:latin typeface="Times New Roman"/>
                <a:cs typeface="Times New Roman"/>
              </a:rPr>
              <a:t>лимфоузлов  </a:t>
            </a:r>
            <a:r>
              <a:rPr sz="1900" spc="-10" dirty="0">
                <a:latin typeface="Times New Roman"/>
                <a:cs typeface="Times New Roman"/>
              </a:rPr>
              <a:t>слева.</a:t>
            </a:r>
            <a:endParaRPr sz="1900" dirty="0">
              <a:latin typeface="Times New Roman"/>
              <a:cs typeface="Times New Roman"/>
            </a:endParaRPr>
          </a:p>
          <a:p>
            <a:pPr marL="299085" marR="246379" indent="-287020">
              <a:lnSpc>
                <a:spcPct val="80000"/>
              </a:lnSpc>
              <a:spcBef>
                <a:spcPts val="105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dirty="0">
                <a:latin typeface="Times New Roman"/>
                <a:cs typeface="Times New Roman"/>
              </a:rPr>
              <a:t>МРТ </a:t>
            </a:r>
            <a:r>
              <a:rPr sz="1900" spc="-20" dirty="0">
                <a:latin typeface="Times New Roman"/>
                <a:cs typeface="Times New Roman"/>
              </a:rPr>
              <a:t>головного </a:t>
            </a:r>
            <a:r>
              <a:rPr sz="1900" spc="-5" dirty="0">
                <a:latin typeface="Times New Roman"/>
                <a:cs typeface="Times New Roman"/>
              </a:rPr>
              <a:t>мозга </a:t>
            </a:r>
            <a:r>
              <a:rPr sz="1900" spc="-15" dirty="0">
                <a:latin typeface="Times New Roman"/>
                <a:cs typeface="Times New Roman"/>
              </a:rPr>
              <a:t>от  </a:t>
            </a:r>
            <a:r>
              <a:rPr sz="1900" spc="-5" dirty="0">
                <a:latin typeface="Times New Roman"/>
                <a:cs typeface="Times New Roman"/>
              </a:rPr>
              <a:t>09.06.17- в </a:t>
            </a:r>
            <a:r>
              <a:rPr sz="1900" spc="-10" dirty="0">
                <a:latin typeface="Times New Roman"/>
                <a:cs typeface="Times New Roman"/>
              </a:rPr>
              <a:t>обеих </a:t>
            </a:r>
            <a:r>
              <a:rPr sz="1900" spc="-5" dirty="0">
                <a:latin typeface="Times New Roman"/>
                <a:cs typeface="Times New Roman"/>
              </a:rPr>
              <a:t>гемисферах  </a:t>
            </a:r>
            <a:r>
              <a:rPr sz="1900" spc="-20" dirty="0">
                <a:latin typeface="Times New Roman"/>
                <a:cs typeface="Times New Roman"/>
              </a:rPr>
              <a:t>головного </a:t>
            </a:r>
            <a:r>
              <a:rPr sz="1900" spc="-5" dirty="0">
                <a:latin typeface="Times New Roman"/>
                <a:cs typeface="Times New Roman"/>
              </a:rPr>
              <a:t>мозга и </a:t>
            </a:r>
            <a:r>
              <a:rPr sz="1900" spc="-30" dirty="0">
                <a:latin typeface="Times New Roman"/>
                <a:cs typeface="Times New Roman"/>
              </a:rPr>
              <a:t>мозжечке  </a:t>
            </a:r>
            <a:r>
              <a:rPr sz="1900" spc="-10" dirty="0">
                <a:latin typeface="Times New Roman"/>
                <a:cs typeface="Times New Roman"/>
              </a:rPr>
              <a:t>отмечается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значительное</a:t>
            </a:r>
            <a:endParaRPr sz="1900" dirty="0">
              <a:latin typeface="Times New Roman"/>
              <a:cs typeface="Times New Roman"/>
            </a:endParaRPr>
          </a:p>
          <a:p>
            <a:pPr marL="299085" marR="591820">
              <a:lnSpc>
                <a:spcPct val="80000"/>
              </a:lnSpc>
            </a:pPr>
            <a:r>
              <a:rPr sz="1900" spc="-5" dirty="0">
                <a:latin typeface="Times New Roman"/>
                <a:cs typeface="Times New Roman"/>
              </a:rPr>
              <a:t>уменьшение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большинства  </a:t>
            </a:r>
            <a:r>
              <a:rPr sz="1900" spc="-5" dirty="0">
                <a:latin typeface="Times New Roman"/>
                <a:cs typeface="Times New Roman"/>
              </a:rPr>
              <a:t>оставшихся,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ранее</a:t>
            </a:r>
            <a:endParaRPr sz="1900" dirty="0">
              <a:latin typeface="Times New Roman"/>
              <a:cs typeface="Times New Roman"/>
            </a:endParaRPr>
          </a:p>
          <a:p>
            <a:pPr marL="299085">
              <a:lnSpc>
                <a:spcPts val="1595"/>
              </a:lnSpc>
            </a:pPr>
            <a:r>
              <a:rPr sz="1900" spc="-10" dirty="0">
                <a:latin typeface="Times New Roman"/>
                <a:cs typeface="Times New Roman"/>
              </a:rPr>
              <a:t>визуализируемых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образований.</a:t>
            </a:r>
            <a:endParaRPr sz="1900" dirty="0">
              <a:latin typeface="Times New Roman"/>
              <a:cs typeface="Times New Roman"/>
            </a:endParaRPr>
          </a:p>
          <a:p>
            <a:pPr marL="299085" marR="180340">
              <a:lnSpc>
                <a:spcPct val="80000"/>
              </a:lnSpc>
              <a:spcBef>
                <a:spcPts val="225"/>
              </a:spcBef>
            </a:pPr>
            <a:r>
              <a:rPr sz="1900" spc="-10" dirty="0">
                <a:latin typeface="Times New Roman"/>
                <a:cs typeface="Times New Roman"/>
              </a:rPr>
              <a:t>Визуализируется </a:t>
            </a:r>
            <a:r>
              <a:rPr sz="1900" spc="-15" dirty="0">
                <a:latin typeface="Times New Roman"/>
                <a:cs typeface="Times New Roman"/>
              </a:rPr>
              <a:t>два  </a:t>
            </a:r>
            <a:r>
              <a:rPr sz="1900" spc="-10" dirty="0">
                <a:latin typeface="Times New Roman"/>
                <a:cs typeface="Times New Roman"/>
              </a:rPr>
              <a:t>образования </a:t>
            </a:r>
            <a:r>
              <a:rPr sz="1900" spc="-5" dirty="0">
                <a:latin typeface="Times New Roman"/>
                <a:cs typeface="Times New Roman"/>
              </a:rPr>
              <a:t>5,0 мм и 2,0 мм в  </a:t>
            </a:r>
            <a:r>
              <a:rPr sz="1900" spc="-10" dirty="0">
                <a:latin typeface="Times New Roman"/>
                <a:cs typeface="Times New Roman"/>
              </a:rPr>
              <a:t>правой </a:t>
            </a:r>
            <a:r>
              <a:rPr sz="1900" spc="-5" dirty="0">
                <a:latin typeface="Times New Roman"/>
                <a:cs typeface="Times New Roman"/>
              </a:rPr>
              <a:t>лобной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доле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2800" y="2819400"/>
            <a:ext cx="3601974" cy="3167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103" y="753236"/>
            <a:ext cx="427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14" dirty="0">
                <a:latin typeface="UKIJ CJK"/>
                <a:cs typeface="UKIJ CJK"/>
              </a:rPr>
              <a:t>Прогрессирование</a:t>
            </a:r>
            <a:r>
              <a:rPr sz="2400" spc="-215" dirty="0">
                <a:latin typeface="UKIJ CJK"/>
                <a:cs typeface="UKIJ CJK"/>
              </a:rPr>
              <a:t> </a:t>
            </a:r>
            <a:r>
              <a:rPr sz="2400" spc="-125" dirty="0">
                <a:latin typeface="UKIJ CJK"/>
                <a:cs typeface="UKIJ CJK"/>
              </a:rPr>
              <a:t>заболевания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1752600"/>
            <a:ext cx="3498215" cy="421397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5" dirty="0">
                <a:latin typeface="Times New Roman"/>
                <a:cs typeface="Times New Roman"/>
              </a:rPr>
              <a:t>октябре </a:t>
            </a:r>
            <a:r>
              <a:rPr sz="2000" spc="5" dirty="0">
                <a:latin typeface="Times New Roman"/>
                <a:cs typeface="Times New Roman"/>
              </a:rPr>
              <a:t>2017 </a:t>
            </a:r>
            <a:r>
              <a:rPr sz="2000" dirty="0">
                <a:latin typeface="Times New Roman"/>
                <a:cs typeface="Times New Roman"/>
              </a:rPr>
              <a:t>г </a:t>
            </a:r>
            <a:r>
              <a:rPr sz="2000" spc="-5" dirty="0">
                <a:latin typeface="Times New Roman"/>
                <a:cs typeface="Times New Roman"/>
              </a:rPr>
              <a:t>отмечается  </a:t>
            </a:r>
            <a:r>
              <a:rPr sz="2000" dirty="0">
                <a:latin typeface="Times New Roman"/>
                <a:cs typeface="Times New Roman"/>
              </a:rPr>
              <a:t>прогрессирование </a:t>
            </a:r>
            <a:r>
              <a:rPr sz="2000" spc="-5" dirty="0">
                <a:latin typeface="Times New Roman"/>
                <a:cs typeface="Times New Roman"/>
              </a:rPr>
              <a:t>заболевания-  </a:t>
            </a:r>
            <a:r>
              <a:rPr sz="2000" spc="15" dirty="0">
                <a:latin typeface="Times New Roman"/>
                <a:cs typeface="Times New Roman"/>
              </a:rPr>
              <a:t>рост </a:t>
            </a:r>
            <a:r>
              <a:rPr sz="2000" dirty="0">
                <a:latin typeface="Times New Roman"/>
                <a:cs typeface="Times New Roman"/>
              </a:rPr>
              <a:t>и </a:t>
            </a:r>
            <a:r>
              <a:rPr sz="2000" spc="-5" dirty="0">
                <a:latin typeface="Times New Roman"/>
                <a:cs typeface="Times New Roman"/>
              </a:rPr>
              <a:t>увеличение </a:t>
            </a:r>
            <a:r>
              <a:rPr sz="2000" spc="-10" dirty="0">
                <a:latin typeface="Times New Roman"/>
                <a:cs typeface="Times New Roman"/>
              </a:rPr>
              <a:t>количества  </a:t>
            </a:r>
            <a:r>
              <a:rPr sz="2000" spc="-20" dirty="0">
                <a:latin typeface="Times New Roman"/>
                <a:cs typeface="Times New Roman"/>
              </a:rPr>
              <a:t>очагов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15" dirty="0">
                <a:latin typeface="Times New Roman"/>
                <a:cs typeface="Times New Roman"/>
              </a:rPr>
              <a:t>головном </a:t>
            </a:r>
            <a:r>
              <a:rPr sz="2000" spc="-5" dirty="0">
                <a:latin typeface="Times New Roman"/>
                <a:cs typeface="Times New Roman"/>
              </a:rPr>
              <a:t>мозге. </a:t>
            </a:r>
            <a:r>
              <a:rPr sz="2000" spc="5" dirty="0">
                <a:latin typeface="Times New Roman"/>
                <a:cs typeface="Times New Roman"/>
              </a:rPr>
              <a:t>МРТ  </a:t>
            </a:r>
            <a:r>
              <a:rPr sz="2000" spc="-10" dirty="0">
                <a:latin typeface="Times New Roman"/>
                <a:cs typeface="Times New Roman"/>
              </a:rPr>
              <a:t>от </a:t>
            </a:r>
            <a:r>
              <a:rPr sz="2000" dirty="0">
                <a:latin typeface="Times New Roman"/>
                <a:cs typeface="Times New Roman"/>
              </a:rPr>
              <a:t>06.10.17- </a:t>
            </a:r>
            <a:r>
              <a:rPr sz="2000" spc="-5" dirty="0">
                <a:latin typeface="Times New Roman"/>
                <a:cs typeface="Times New Roman"/>
              </a:rPr>
              <a:t>Образование  </a:t>
            </a:r>
            <a:r>
              <a:rPr sz="2000" spc="-10" dirty="0">
                <a:latin typeface="Times New Roman"/>
                <a:cs typeface="Times New Roman"/>
              </a:rPr>
              <a:t>перивентрикулярно </a:t>
            </a:r>
            <a:r>
              <a:rPr sz="2000" dirty="0">
                <a:latin typeface="Times New Roman"/>
                <a:cs typeface="Times New Roman"/>
              </a:rPr>
              <a:t>у </a:t>
            </a:r>
            <a:r>
              <a:rPr sz="2000" spc="-10" dirty="0">
                <a:latin typeface="Times New Roman"/>
                <a:cs typeface="Times New Roman"/>
              </a:rPr>
              <a:t>переднего  </a:t>
            </a:r>
            <a:r>
              <a:rPr sz="2000" dirty="0">
                <a:latin typeface="Times New Roman"/>
                <a:cs typeface="Times New Roman"/>
              </a:rPr>
              <a:t>рога </a:t>
            </a:r>
            <a:r>
              <a:rPr sz="2000" spc="-10" dirty="0">
                <a:latin typeface="Times New Roman"/>
                <a:cs typeface="Times New Roman"/>
              </a:rPr>
              <a:t>левого </a:t>
            </a:r>
            <a:r>
              <a:rPr sz="2000" spc="-20" dirty="0">
                <a:latin typeface="Times New Roman"/>
                <a:cs typeface="Times New Roman"/>
              </a:rPr>
              <a:t>бокового </a:t>
            </a:r>
            <a:r>
              <a:rPr sz="2000" spc="-30" dirty="0">
                <a:latin typeface="Times New Roman"/>
                <a:cs typeface="Times New Roman"/>
              </a:rPr>
              <a:t>желудочка  </a:t>
            </a:r>
            <a:r>
              <a:rPr sz="2000" dirty="0">
                <a:latin typeface="Times New Roman"/>
                <a:cs typeface="Times New Roman"/>
              </a:rPr>
              <a:t>увеличилось до 7,0 мм, </a:t>
            </a:r>
            <a:r>
              <a:rPr sz="2000" spc="-5" dirty="0">
                <a:latin typeface="Times New Roman"/>
                <a:cs typeface="Times New Roman"/>
              </a:rPr>
              <a:t>было </a:t>
            </a:r>
            <a:r>
              <a:rPr sz="2000" dirty="0">
                <a:latin typeface="Times New Roman"/>
                <a:cs typeface="Times New Roman"/>
              </a:rPr>
              <a:t>до  2,0 мм. </a:t>
            </a:r>
            <a:r>
              <a:rPr sz="2000" spc="-5" dirty="0">
                <a:latin typeface="Times New Roman"/>
                <a:cs typeface="Times New Roman"/>
              </a:rPr>
              <a:t>Отмечается </a:t>
            </a:r>
            <a:r>
              <a:rPr sz="2000" spc="-10" dirty="0">
                <a:latin typeface="Times New Roman"/>
                <a:cs typeface="Times New Roman"/>
              </a:rPr>
              <a:t>появление  </a:t>
            </a:r>
            <a:r>
              <a:rPr sz="2000" spc="-5" dirty="0">
                <a:latin typeface="Times New Roman"/>
                <a:cs typeface="Times New Roman"/>
              </a:rPr>
              <a:t>новых </a:t>
            </a:r>
            <a:r>
              <a:rPr sz="2000" spc="-15" dirty="0">
                <a:latin typeface="Times New Roman"/>
                <a:cs typeface="Times New Roman"/>
              </a:rPr>
              <a:t>очагов </a:t>
            </a:r>
            <a:r>
              <a:rPr sz="2000" dirty="0">
                <a:latin typeface="Times New Roman"/>
                <a:cs typeface="Times New Roman"/>
              </a:rPr>
              <a:t>в вентральных  </a:t>
            </a:r>
            <a:r>
              <a:rPr sz="2000" spc="-10" dirty="0">
                <a:latin typeface="Times New Roman"/>
                <a:cs typeface="Times New Roman"/>
              </a:rPr>
              <a:t>отделах </a:t>
            </a:r>
            <a:r>
              <a:rPr sz="2000" spc="-5" dirty="0">
                <a:latin typeface="Times New Roman"/>
                <a:cs typeface="Times New Roman"/>
              </a:rPr>
              <a:t>правой </a:t>
            </a:r>
            <a:r>
              <a:rPr sz="2000" dirty="0">
                <a:latin typeface="Times New Roman"/>
                <a:cs typeface="Times New Roman"/>
              </a:rPr>
              <a:t>лобной </a:t>
            </a:r>
            <a:r>
              <a:rPr sz="2000" spc="-5" dirty="0">
                <a:latin typeface="Times New Roman"/>
                <a:cs typeface="Times New Roman"/>
              </a:rPr>
              <a:t>доли </a:t>
            </a:r>
            <a:r>
              <a:rPr sz="2000" dirty="0">
                <a:latin typeface="Times New Roman"/>
                <a:cs typeface="Times New Roman"/>
              </a:rPr>
              <a:t>до  12 мм, в </a:t>
            </a:r>
            <a:r>
              <a:rPr sz="2000" spc="-5" dirty="0">
                <a:latin typeface="Times New Roman"/>
                <a:cs typeface="Times New Roman"/>
              </a:rPr>
              <a:t>левой </a:t>
            </a:r>
            <a:r>
              <a:rPr sz="2000" spc="-10" dirty="0">
                <a:latin typeface="Times New Roman"/>
                <a:cs typeface="Times New Roman"/>
              </a:rPr>
              <a:t>височной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доле</a:t>
            </a:r>
            <a:endParaRPr sz="2000" dirty="0">
              <a:latin typeface="Times New Roman"/>
              <a:cs typeface="Times New Roman"/>
            </a:endParaRPr>
          </a:p>
          <a:p>
            <a:pPr marL="12700" marR="85090">
              <a:lnSpc>
                <a:spcPts val="2160"/>
              </a:lnSpc>
              <a:spcBef>
                <a:spcPts val="35"/>
              </a:spcBef>
            </a:pPr>
            <a:r>
              <a:rPr sz="2000" dirty="0">
                <a:latin typeface="Times New Roman"/>
                <a:cs typeface="Times New Roman"/>
              </a:rPr>
              <a:t>до 7,0 мм, у </a:t>
            </a:r>
            <a:r>
              <a:rPr sz="2000" spc="-10" dirty="0">
                <a:latin typeface="Times New Roman"/>
                <a:cs typeface="Times New Roman"/>
              </a:rPr>
              <a:t>переднего </a:t>
            </a:r>
            <a:r>
              <a:rPr sz="2000" dirty="0">
                <a:latin typeface="Times New Roman"/>
                <a:cs typeface="Times New Roman"/>
              </a:rPr>
              <a:t>рога  </a:t>
            </a:r>
            <a:r>
              <a:rPr sz="2000" spc="-10" dirty="0">
                <a:latin typeface="Times New Roman"/>
                <a:cs typeface="Times New Roman"/>
              </a:rPr>
              <a:t>правого </a:t>
            </a:r>
            <a:r>
              <a:rPr sz="2000" spc="-20" dirty="0">
                <a:latin typeface="Times New Roman"/>
                <a:cs typeface="Times New Roman"/>
              </a:rPr>
              <a:t>бокового </a:t>
            </a:r>
            <a:r>
              <a:rPr sz="2000" spc="-30" dirty="0">
                <a:latin typeface="Times New Roman"/>
                <a:cs typeface="Times New Roman"/>
              </a:rPr>
              <a:t>желудочка </a:t>
            </a:r>
            <a:r>
              <a:rPr sz="2000" dirty="0">
                <a:latin typeface="Times New Roman"/>
                <a:cs typeface="Times New Roman"/>
              </a:rPr>
              <a:t>до  7,0 мм и 5,0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мм</a:t>
            </a:r>
          </a:p>
        </p:txBody>
      </p:sp>
      <p:sp>
        <p:nvSpPr>
          <p:cNvPr id="4" name="object 4"/>
          <p:cNvSpPr/>
          <p:nvPr/>
        </p:nvSpPr>
        <p:spPr>
          <a:xfrm>
            <a:off x="6477000" y="2438400"/>
            <a:ext cx="3589274" cy="305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934" y="1927351"/>
            <a:ext cx="388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30" dirty="0">
                <a:latin typeface="UKIJ CJK"/>
                <a:cs typeface="UKIJ CJK"/>
              </a:rPr>
              <a:t>Тактика</a:t>
            </a:r>
            <a:r>
              <a:rPr sz="4000" spc="-315" dirty="0">
                <a:latin typeface="UKIJ CJK"/>
                <a:cs typeface="UKIJ CJK"/>
              </a:rPr>
              <a:t> </a:t>
            </a:r>
            <a:r>
              <a:rPr sz="4000" spc="-195" dirty="0">
                <a:latin typeface="UKIJ CJK"/>
                <a:cs typeface="UKIJ CJK"/>
              </a:rPr>
              <a:t>лечения?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5401" y="2989198"/>
            <a:ext cx="2168525" cy="231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217" y="2286458"/>
            <a:ext cx="8063230" cy="23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Проведено </a:t>
            </a:r>
            <a:r>
              <a:rPr sz="2400" dirty="0">
                <a:latin typeface="Times New Roman"/>
                <a:cs typeface="Times New Roman"/>
              </a:rPr>
              <a:t>6 </a:t>
            </a:r>
            <a:r>
              <a:rPr sz="2400" spc="-10" dirty="0">
                <a:latin typeface="Times New Roman"/>
                <a:cs typeface="Times New Roman"/>
              </a:rPr>
              <a:t>курсов химиотерапии </a:t>
            </a:r>
            <a:r>
              <a:rPr sz="2400" spc="-5" dirty="0">
                <a:latin typeface="Times New Roman"/>
                <a:cs typeface="Times New Roman"/>
              </a:rPr>
              <a:t>по </a:t>
            </a:r>
            <a:r>
              <a:rPr sz="2400" spc="-20" dirty="0">
                <a:latin typeface="Times New Roman"/>
                <a:cs typeface="Times New Roman"/>
              </a:rPr>
              <a:t>схеме </a:t>
            </a:r>
            <a:r>
              <a:rPr sz="2400" dirty="0">
                <a:latin typeface="Times New Roman"/>
                <a:cs typeface="Times New Roman"/>
              </a:rPr>
              <a:t>гемцитабин 1000  мг/м² </a:t>
            </a:r>
            <a:r>
              <a:rPr sz="2400" spc="-5" dirty="0">
                <a:latin typeface="Times New Roman"/>
                <a:cs typeface="Times New Roman"/>
              </a:rPr>
              <a:t>в/в </a:t>
            </a:r>
            <a:r>
              <a:rPr sz="2400" dirty="0">
                <a:latin typeface="Times New Roman"/>
                <a:cs typeface="Times New Roman"/>
              </a:rPr>
              <a:t>в 1 и 8 дни + </a:t>
            </a:r>
            <a:r>
              <a:rPr sz="2400" spc="-10" dirty="0">
                <a:latin typeface="Times New Roman"/>
                <a:cs typeface="Times New Roman"/>
              </a:rPr>
              <a:t>цисплатин </a:t>
            </a:r>
            <a:r>
              <a:rPr sz="2400" dirty="0">
                <a:latin typeface="Times New Roman"/>
                <a:cs typeface="Times New Roman"/>
              </a:rPr>
              <a:t>50 мг/м² </a:t>
            </a:r>
            <a:r>
              <a:rPr sz="2400" spc="-5" dirty="0">
                <a:latin typeface="Times New Roman"/>
                <a:cs typeface="Times New Roman"/>
              </a:rPr>
              <a:t>в/в </a:t>
            </a:r>
            <a:r>
              <a:rPr sz="2400" dirty="0">
                <a:latin typeface="Times New Roman"/>
                <a:cs typeface="Times New Roman"/>
              </a:rPr>
              <a:t>в 1 и 8 дни,  </a:t>
            </a:r>
            <a:r>
              <a:rPr sz="2400" spc="-10" dirty="0">
                <a:latin typeface="Times New Roman"/>
                <a:cs typeface="Times New Roman"/>
              </a:rPr>
              <a:t>каждые </a:t>
            </a:r>
            <a:r>
              <a:rPr sz="2400" dirty="0">
                <a:latin typeface="Times New Roman"/>
                <a:cs typeface="Times New Roman"/>
              </a:rPr>
              <a:t>28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дней</a:t>
            </a:r>
            <a:endParaRPr sz="2400">
              <a:latin typeface="Times New Roman"/>
              <a:cs typeface="Times New Roman"/>
            </a:endParaRPr>
          </a:p>
          <a:p>
            <a:pPr marL="12700" marR="7620" algn="just"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В </a:t>
            </a:r>
            <a:r>
              <a:rPr sz="2400" spc="-45" dirty="0">
                <a:latin typeface="Times New Roman"/>
                <a:cs typeface="Times New Roman"/>
              </a:rPr>
              <a:t>ходе </a:t>
            </a:r>
            <a:r>
              <a:rPr sz="2400" spc="-10" dirty="0">
                <a:latin typeface="Times New Roman"/>
                <a:cs typeface="Times New Roman"/>
              </a:rPr>
              <a:t>лечения </a:t>
            </a:r>
            <a:r>
              <a:rPr sz="2400" spc="-5" dirty="0">
                <a:latin typeface="Times New Roman"/>
                <a:cs typeface="Times New Roman"/>
              </a:rPr>
              <a:t>проводилось </a:t>
            </a:r>
            <a:r>
              <a:rPr sz="2400" spc="-15" dirty="0">
                <a:latin typeface="Times New Roman"/>
                <a:cs typeface="Times New Roman"/>
              </a:rPr>
              <a:t>контрольное </a:t>
            </a:r>
            <a:r>
              <a:rPr sz="2400" spc="-10" dirty="0">
                <a:latin typeface="Times New Roman"/>
                <a:cs typeface="Times New Roman"/>
              </a:rPr>
              <a:t>обследование-УЗИ,  </a:t>
            </a:r>
            <a:r>
              <a:rPr sz="2400" dirty="0">
                <a:latin typeface="Times New Roman"/>
                <a:cs typeface="Times New Roman"/>
              </a:rPr>
              <a:t>сцинтиграфия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костей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скелета,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СКТ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органов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грудной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полости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- данных за </a:t>
            </a:r>
            <a:r>
              <a:rPr sz="2400" spc="-5" dirty="0">
                <a:latin typeface="Times New Roman"/>
                <a:cs typeface="Times New Roman"/>
              </a:rPr>
              <a:t>прогрессирование </a:t>
            </a:r>
            <a:r>
              <a:rPr sz="2400" spc="-10" dirty="0">
                <a:latin typeface="Times New Roman"/>
                <a:cs typeface="Times New Roman"/>
              </a:rPr>
              <a:t>заболевания </a:t>
            </a:r>
            <a:r>
              <a:rPr sz="2400" spc="-5" dirty="0">
                <a:latin typeface="Times New Roman"/>
                <a:cs typeface="Times New Roman"/>
              </a:rPr>
              <a:t>не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получено.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65784"/>
            <a:ext cx="9525000" cy="1234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300"/>
              </a:lnSpc>
              <a:spcBef>
                <a:spcPts val="120"/>
              </a:spcBef>
            </a:pPr>
            <a:r>
              <a:rPr sz="2000" spc="5" dirty="0"/>
              <a:t>МРТ </a:t>
            </a:r>
            <a:r>
              <a:rPr sz="2000" spc="-15" dirty="0"/>
              <a:t>головного </a:t>
            </a:r>
            <a:r>
              <a:rPr sz="2000" dirty="0"/>
              <a:t>мозга 26.01.18 </a:t>
            </a:r>
            <a:r>
              <a:rPr sz="2000" spc="-5" dirty="0"/>
              <a:t>–образование </a:t>
            </a:r>
            <a:r>
              <a:rPr sz="2000" spc="-10" dirty="0"/>
              <a:t>перивентрикулярно </a:t>
            </a:r>
            <a:r>
              <a:rPr sz="2000" dirty="0"/>
              <a:t>у  </a:t>
            </a:r>
            <a:r>
              <a:rPr sz="2000" spc="-10" dirty="0"/>
              <a:t>переднего </a:t>
            </a:r>
            <a:r>
              <a:rPr sz="2000" dirty="0"/>
              <a:t>рога </a:t>
            </a:r>
            <a:r>
              <a:rPr sz="2000" spc="-10" dirty="0"/>
              <a:t>левого </a:t>
            </a:r>
            <a:r>
              <a:rPr sz="2000" spc="-20" dirty="0"/>
              <a:t>бокового </a:t>
            </a:r>
            <a:r>
              <a:rPr sz="2000" spc="-30" dirty="0"/>
              <a:t>желудочка </a:t>
            </a:r>
            <a:r>
              <a:rPr sz="2000" dirty="0"/>
              <a:t>уменьшилось до 5,0 мм,  </a:t>
            </a:r>
            <a:r>
              <a:rPr sz="2000" spc="-5" dirty="0"/>
              <a:t>было </a:t>
            </a:r>
            <a:r>
              <a:rPr sz="2000" dirty="0"/>
              <a:t>до 7,0 мм. Остальные </a:t>
            </a:r>
            <a:r>
              <a:rPr sz="2000" spc="-5" dirty="0"/>
              <a:t>образования, </a:t>
            </a:r>
            <a:r>
              <a:rPr sz="2000" dirty="0"/>
              <a:t>ранее </a:t>
            </a:r>
            <a:r>
              <a:rPr sz="2000" spc="-10" dirty="0"/>
              <a:t>визуализируемые- </a:t>
            </a:r>
            <a:r>
              <a:rPr sz="2000" spc="-5" dirty="0"/>
              <a:t>не  определяются. </a:t>
            </a:r>
            <a:r>
              <a:rPr sz="2000" dirty="0"/>
              <a:t>Новых </a:t>
            </a:r>
            <a:r>
              <a:rPr sz="2000" spc="-15" dirty="0"/>
              <a:t>очаговых </a:t>
            </a:r>
            <a:r>
              <a:rPr sz="2000" spc="-5" dirty="0"/>
              <a:t>образований не</a:t>
            </a:r>
            <a:r>
              <a:rPr sz="2000" spc="-30" dirty="0"/>
              <a:t> </a:t>
            </a:r>
            <a:r>
              <a:rPr sz="2000" spc="-5" dirty="0"/>
              <a:t>выявлено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4252976" y="2420938"/>
            <a:ext cx="4013200" cy="331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546" y="551815"/>
            <a:ext cx="563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5" dirty="0">
                <a:latin typeface="Arial"/>
                <a:cs typeface="Arial"/>
              </a:rPr>
              <a:t>Метастатический </a:t>
            </a:r>
            <a:r>
              <a:rPr sz="2400" spc="-5" dirty="0">
                <a:latin typeface="Arial"/>
                <a:cs typeface="Arial"/>
              </a:rPr>
              <a:t>рак </a:t>
            </a:r>
            <a:r>
              <a:rPr sz="2400" spc="-15" dirty="0">
                <a:latin typeface="Arial"/>
                <a:cs typeface="Arial"/>
              </a:rPr>
              <a:t>молочной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железы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9338" y="2071244"/>
            <a:ext cx="7706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Лечение </a:t>
            </a:r>
            <a:r>
              <a:rPr sz="2000" spc="-5" dirty="0">
                <a:latin typeface="Times New Roman"/>
                <a:cs typeface="Times New Roman"/>
              </a:rPr>
              <a:t>больных </a:t>
            </a:r>
            <a:r>
              <a:rPr sz="2000" dirty="0">
                <a:latin typeface="Times New Roman"/>
                <a:cs typeface="Times New Roman"/>
              </a:rPr>
              <a:t>метастатическим </a:t>
            </a:r>
            <a:r>
              <a:rPr sz="2000" spc="-30" dirty="0">
                <a:latin typeface="Times New Roman"/>
                <a:cs typeface="Times New Roman"/>
              </a:rPr>
              <a:t>раком </a:t>
            </a:r>
            <a:r>
              <a:rPr sz="2000" spc="-15" dirty="0">
                <a:latin typeface="Times New Roman"/>
                <a:cs typeface="Times New Roman"/>
              </a:rPr>
              <a:t>молочной </a:t>
            </a:r>
            <a:r>
              <a:rPr sz="2000" spc="-5" dirty="0">
                <a:latin typeface="Times New Roman"/>
                <a:cs typeface="Times New Roman"/>
              </a:rPr>
              <a:t>железы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должно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729" y="2422627"/>
            <a:ext cx="2296160" cy="8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751205" algn="l"/>
                <a:tab pos="1347470" algn="l"/>
              </a:tabLst>
            </a:pPr>
            <a:r>
              <a:rPr sz="2000" dirty="0">
                <a:latin typeface="Times New Roman"/>
                <a:cs typeface="Times New Roman"/>
              </a:rPr>
              <a:t>быть	</a:t>
            </a:r>
            <a:r>
              <a:rPr sz="2000" spc="-100" dirty="0">
                <a:latin typeface="Times New Roman"/>
                <a:cs typeface="Times New Roman"/>
              </a:rPr>
              <a:t>к</a:t>
            </a:r>
            <a:r>
              <a:rPr sz="2000" spc="-4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мпл</a:t>
            </a:r>
            <a:r>
              <a:rPr sz="2000" spc="-10" dirty="0">
                <a:latin typeface="Times New Roman"/>
                <a:cs typeface="Times New Roman"/>
              </a:rPr>
              <a:t>е</a:t>
            </a:r>
            <a:r>
              <a:rPr sz="2000" spc="-50" dirty="0">
                <a:latin typeface="Times New Roman"/>
                <a:cs typeface="Times New Roman"/>
              </a:rPr>
              <a:t>к</a:t>
            </a:r>
            <a:r>
              <a:rPr sz="2000" dirty="0">
                <a:latin typeface="Times New Roman"/>
                <a:cs typeface="Times New Roman"/>
              </a:rPr>
              <a:t>сн</a:t>
            </a:r>
            <a:r>
              <a:rPr sz="2000" spc="-10" dirty="0">
                <a:latin typeface="Times New Roman"/>
                <a:cs typeface="Times New Roman"/>
              </a:rPr>
              <a:t>ы</a:t>
            </a:r>
            <a:r>
              <a:rPr sz="2000" dirty="0">
                <a:latin typeface="Times New Roman"/>
                <a:cs typeface="Times New Roman"/>
              </a:rPr>
              <a:t>м,  системной	</a:t>
            </a:r>
            <a:r>
              <a:rPr sz="2000" spc="-5" dirty="0">
                <a:latin typeface="Times New Roman"/>
                <a:cs typeface="Times New Roman"/>
              </a:rPr>
              <a:t>терапии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0690" y="2422627"/>
            <a:ext cx="5227955" cy="8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50000"/>
              </a:lnSpc>
              <a:spcBef>
                <a:spcPts val="100"/>
              </a:spcBef>
              <a:tabLst>
                <a:tab pos="337185" algn="l"/>
                <a:tab pos="1658620" algn="l"/>
                <a:tab pos="1693545" algn="l"/>
                <a:tab pos="2118995" algn="l"/>
                <a:tab pos="3281679" algn="l"/>
                <a:tab pos="3883660" algn="l"/>
                <a:tab pos="4352290" algn="l"/>
              </a:tabLst>
            </a:pPr>
            <a:r>
              <a:rPr sz="2000" spc="5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сн</a:t>
            </a:r>
            <a:r>
              <a:rPr sz="2000" spc="-15" dirty="0">
                <a:latin typeface="Times New Roman"/>
                <a:cs typeface="Times New Roman"/>
              </a:rPr>
              <a:t>о</a:t>
            </a:r>
            <a:r>
              <a:rPr sz="2000" spc="-25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анным	</a:t>
            </a:r>
            <a:r>
              <a:rPr sz="2000" spc="-5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а	рацион</a:t>
            </a:r>
            <a:r>
              <a:rPr sz="2000" spc="5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ль</a:t>
            </a:r>
            <a:r>
              <a:rPr sz="2000" spc="-5" dirty="0">
                <a:latin typeface="Times New Roman"/>
                <a:cs typeface="Times New Roman"/>
              </a:rPr>
              <a:t>н</a:t>
            </a:r>
            <a:r>
              <a:rPr sz="2000" spc="-35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м	</a:t>
            </a:r>
            <a:r>
              <a:rPr sz="2000" spc="-5" dirty="0">
                <a:latin typeface="Times New Roman"/>
                <a:cs typeface="Times New Roman"/>
              </a:rPr>
              <a:t>примен</a:t>
            </a:r>
            <a:r>
              <a:rPr sz="2000" spc="-10" dirty="0">
                <a:latin typeface="Times New Roman"/>
                <a:cs typeface="Times New Roman"/>
              </a:rPr>
              <a:t>е</a:t>
            </a:r>
            <a:r>
              <a:rPr sz="2000" spc="-5" dirty="0">
                <a:latin typeface="Times New Roman"/>
                <a:cs typeface="Times New Roman"/>
              </a:rPr>
              <a:t>нии  </a:t>
            </a:r>
            <a:r>
              <a:rPr sz="2000" dirty="0">
                <a:latin typeface="Times New Roman"/>
                <a:cs typeface="Times New Roman"/>
              </a:rPr>
              <a:t>и	ло</a:t>
            </a:r>
            <a:r>
              <a:rPr sz="2000" spc="-25" dirty="0">
                <a:latin typeface="Times New Roman"/>
                <a:cs typeface="Times New Roman"/>
              </a:rPr>
              <a:t>к</a:t>
            </a:r>
            <a:r>
              <a:rPr sz="2000" spc="5" dirty="0">
                <a:latin typeface="Times New Roman"/>
                <a:cs typeface="Times New Roman"/>
              </a:rPr>
              <a:t>а</a:t>
            </a:r>
            <a:r>
              <a:rPr sz="2000" dirty="0">
                <a:latin typeface="Times New Roman"/>
                <a:cs typeface="Times New Roman"/>
              </a:rPr>
              <a:t>льных		</a:t>
            </a:r>
            <a:r>
              <a:rPr sz="2000" spc="-15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о</a:t>
            </a:r>
            <a:r>
              <a:rPr sz="2000" spc="-45" dirty="0">
                <a:latin typeface="Times New Roman"/>
                <a:cs typeface="Times New Roman"/>
              </a:rPr>
              <a:t>з</a:t>
            </a:r>
            <a:r>
              <a:rPr sz="2000" spc="-15" dirty="0">
                <a:latin typeface="Times New Roman"/>
                <a:cs typeface="Times New Roman"/>
              </a:rPr>
              <a:t>д</a:t>
            </a:r>
            <a:r>
              <a:rPr sz="2000" dirty="0">
                <a:latin typeface="Times New Roman"/>
                <a:cs typeface="Times New Roman"/>
              </a:rPr>
              <a:t>ей</a:t>
            </a:r>
            <a:r>
              <a:rPr sz="2000" spc="-10" dirty="0">
                <a:latin typeface="Times New Roman"/>
                <a:cs typeface="Times New Roman"/>
              </a:rPr>
              <a:t>с</a:t>
            </a:r>
            <a:r>
              <a:rPr sz="2000" dirty="0">
                <a:latin typeface="Times New Roman"/>
                <a:cs typeface="Times New Roman"/>
              </a:rPr>
              <a:t>тв</a:t>
            </a:r>
            <a:r>
              <a:rPr sz="2000" spc="5" dirty="0">
                <a:latin typeface="Times New Roman"/>
                <a:cs typeface="Times New Roman"/>
              </a:rPr>
              <a:t>и</a:t>
            </a:r>
            <a:r>
              <a:rPr sz="2000" spc="-5" dirty="0">
                <a:latin typeface="Times New Roman"/>
                <a:cs typeface="Times New Roman"/>
              </a:rPr>
              <a:t>й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100" dirty="0">
                <a:latin typeface="Times New Roman"/>
                <a:cs typeface="Times New Roman"/>
              </a:rPr>
              <a:t>к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spc="-40" dirty="0">
                <a:latin typeface="Times New Roman"/>
                <a:cs typeface="Times New Roman"/>
              </a:rPr>
              <a:t>т</a:t>
            </a:r>
            <a:r>
              <a:rPr sz="2000" dirty="0">
                <a:latin typeface="Times New Roman"/>
                <a:cs typeface="Times New Roman"/>
              </a:rPr>
              <a:t>о</a:t>
            </a:r>
            <a:r>
              <a:rPr sz="2000" spc="10" dirty="0">
                <a:latin typeface="Times New Roman"/>
                <a:cs typeface="Times New Roman"/>
              </a:rPr>
              <a:t>р</a:t>
            </a:r>
            <a:r>
              <a:rPr sz="2000" dirty="0">
                <a:latin typeface="Times New Roman"/>
                <a:cs typeface="Times New Roman"/>
              </a:rPr>
              <a:t>ые	</a:t>
            </a:r>
            <a:r>
              <a:rPr sz="2000" spc="-15" dirty="0">
                <a:latin typeface="Times New Roman"/>
                <a:cs typeface="Times New Roman"/>
              </a:rPr>
              <a:t>д</a:t>
            </a:r>
            <a:r>
              <a:rPr sz="2000" spc="-20" dirty="0">
                <a:latin typeface="Times New Roman"/>
                <a:cs typeface="Times New Roman"/>
              </a:rPr>
              <a:t>о</a:t>
            </a:r>
            <a:r>
              <a:rPr sz="2000" dirty="0">
                <a:latin typeface="Times New Roman"/>
                <a:cs typeface="Times New Roman"/>
              </a:rPr>
              <a:t>л</a:t>
            </a:r>
            <a:r>
              <a:rPr sz="2000" spc="-10" dirty="0">
                <a:latin typeface="Times New Roman"/>
                <a:cs typeface="Times New Roman"/>
              </a:rPr>
              <a:t>ж</a:t>
            </a:r>
            <a:r>
              <a:rPr sz="2000" spc="5" dirty="0">
                <a:latin typeface="Times New Roman"/>
                <a:cs typeface="Times New Roman"/>
              </a:rPr>
              <a:t>н</a:t>
            </a:r>
            <a:r>
              <a:rPr sz="2000" dirty="0">
                <a:latin typeface="Times New Roman"/>
                <a:cs typeface="Times New Roman"/>
              </a:rPr>
              <a:t>ы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7729" y="3337131"/>
            <a:ext cx="7618730" cy="1341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использоваться </a:t>
            </a:r>
            <a:r>
              <a:rPr sz="2000" spc="5" dirty="0">
                <a:latin typeface="Times New Roman"/>
                <a:cs typeface="Times New Roman"/>
              </a:rPr>
              <a:t>так </a:t>
            </a:r>
            <a:r>
              <a:rPr sz="2000" dirty="0">
                <a:latin typeface="Times New Roman"/>
                <a:cs typeface="Times New Roman"/>
              </a:rPr>
              <a:t>и в </a:t>
            </a:r>
            <a:r>
              <a:rPr sz="2000" spc="-15" dirty="0">
                <a:latin typeface="Times New Roman"/>
                <a:cs typeface="Times New Roman"/>
              </a:rPr>
              <a:t>такой </a:t>
            </a:r>
            <a:r>
              <a:rPr sz="2000" spc="-5" dirty="0">
                <a:latin typeface="Times New Roman"/>
                <a:cs typeface="Times New Roman"/>
              </a:rPr>
              <a:t>последовательности, </a:t>
            </a:r>
            <a:r>
              <a:rPr sz="2000" spc="-10" dirty="0">
                <a:latin typeface="Times New Roman"/>
                <a:cs typeface="Times New Roman"/>
              </a:rPr>
              <a:t>чтобы </a:t>
            </a:r>
            <a:r>
              <a:rPr sz="2000" spc="-20" dirty="0">
                <a:latin typeface="Times New Roman"/>
                <a:cs typeface="Times New Roman"/>
              </a:rPr>
              <a:t>по  </a:t>
            </a:r>
            <a:r>
              <a:rPr sz="2000" spc="-5" dirty="0">
                <a:latin typeface="Times New Roman"/>
                <a:cs typeface="Times New Roman"/>
              </a:rPr>
              <a:t>возможности </a:t>
            </a:r>
            <a:r>
              <a:rPr sz="2000" spc="5" dirty="0">
                <a:latin typeface="Times New Roman"/>
                <a:cs typeface="Times New Roman"/>
              </a:rPr>
              <a:t>достичь </a:t>
            </a:r>
            <a:r>
              <a:rPr sz="2000" spc="-10" dirty="0">
                <a:latin typeface="Times New Roman"/>
                <a:cs typeface="Times New Roman"/>
              </a:rPr>
              <a:t>максимальной </a:t>
            </a:r>
            <a:r>
              <a:rPr sz="2000" spc="5" dirty="0">
                <a:latin typeface="Times New Roman"/>
                <a:cs typeface="Times New Roman"/>
              </a:rPr>
              <a:t>регрессии </a:t>
            </a:r>
            <a:r>
              <a:rPr sz="2000" spc="-15" dirty="0">
                <a:latin typeface="Times New Roman"/>
                <a:cs typeface="Times New Roman"/>
              </a:rPr>
              <a:t>симптоматики </a:t>
            </a:r>
            <a:r>
              <a:rPr sz="2000" spc="-5" dirty="0">
                <a:latin typeface="Times New Roman"/>
                <a:cs typeface="Times New Roman"/>
              </a:rPr>
              <a:t>при  наименьшей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токсичности.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067815"/>
            <a:ext cx="4359910" cy="47763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6060" marR="288290" indent="-58419"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08.02.18 </a:t>
            </a:r>
            <a:r>
              <a:rPr sz="2000" spc="-10" dirty="0">
                <a:latin typeface="Times New Roman"/>
                <a:cs typeface="Times New Roman"/>
              </a:rPr>
              <a:t>пациентке </a:t>
            </a:r>
            <a:r>
              <a:rPr sz="2000" spc="-5" dirty="0">
                <a:latin typeface="Times New Roman"/>
                <a:cs typeface="Times New Roman"/>
              </a:rPr>
              <a:t>проведена  протонная терапия </a:t>
            </a:r>
            <a:r>
              <a:rPr sz="2000" dirty="0">
                <a:latin typeface="Times New Roman"/>
                <a:cs typeface="Times New Roman"/>
              </a:rPr>
              <a:t>в </a:t>
            </a:r>
            <a:r>
              <a:rPr sz="2000" spc="-5" dirty="0">
                <a:latin typeface="Times New Roman"/>
                <a:cs typeface="Times New Roman"/>
              </a:rPr>
              <a:t>режиме  радиохирургии на </a:t>
            </a:r>
            <a:r>
              <a:rPr sz="2000" spc="-10" dirty="0">
                <a:latin typeface="Times New Roman"/>
                <a:cs typeface="Times New Roman"/>
              </a:rPr>
              <a:t>очаг </a:t>
            </a:r>
            <a:r>
              <a:rPr sz="2000" dirty="0">
                <a:latin typeface="Times New Roman"/>
                <a:cs typeface="Times New Roman"/>
              </a:rPr>
              <a:t>в  </a:t>
            </a:r>
            <a:r>
              <a:rPr sz="2000" spc="-15" dirty="0">
                <a:latin typeface="Times New Roman"/>
                <a:cs typeface="Times New Roman"/>
              </a:rPr>
              <a:t>головном </a:t>
            </a:r>
            <a:r>
              <a:rPr sz="2000" spc="-5" dirty="0">
                <a:latin typeface="Times New Roman"/>
                <a:cs typeface="Times New Roman"/>
              </a:rPr>
              <a:t>мозге,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расположенном  перивентрикулярно </a:t>
            </a:r>
            <a:r>
              <a:rPr sz="2000" dirty="0">
                <a:latin typeface="Times New Roman"/>
                <a:cs typeface="Times New Roman"/>
              </a:rPr>
              <a:t>у </a:t>
            </a:r>
            <a:r>
              <a:rPr sz="2000" spc="-10" dirty="0">
                <a:latin typeface="Times New Roman"/>
                <a:cs typeface="Times New Roman"/>
              </a:rPr>
              <a:t>переднего  </a:t>
            </a:r>
            <a:r>
              <a:rPr sz="2000" dirty="0">
                <a:latin typeface="Times New Roman"/>
                <a:cs typeface="Times New Roman"/>
              </a:rPr>
              <a:t>рога </a:t>
            </a:r>
            <a:r>
              <a:rPr sz="2000" spc="-10" dirty="0">
                <a:latin typeface="Times New Roman"/>
                <a:cs typeface="Times New Roman"/>
              </a:rPr>
              <a:t>левого </a:t>
            </a:r>
            <a:r>
              <a:rPr sz="2000" spc="-20" dirty="0">
                <a:latin typeface="Times New Roman"/>
                <a:cs typeface="Times New Roman"/>
              </a:rPr>
              <a:t>бокового </a:t>
            </a:r>
            <a:r>
              <a:rPr sz="2000" spc="-30" dirty="0">
                <a:latin typeface="Times New Roman"/>
                <a:cs typeface="Times New Roman"/>
              </a:rPr>
              <a:t>желудочка  </a:t>
            </a:r>
            <a:r>
              <a:rPr sz="2000" dirty="0">
                <a:latin typeface="Times New Roman"/>
                <a:cs typeface="Times New Roman"/>
              </a:rPr>
              <a:t>(5,0 мм) 24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Гр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12700" marR="414655" indent="-635">
              <a:lnSpc>
                <a:spcPct val="145100"/>
              </a:lnSpc>
            </a:pPr>
            <a:r>
              <a:rPr sz="2000" u="sng" spc="-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МРТ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головного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мозга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от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06.04.18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Образование,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расположенное</a:t>
            </a:r>
            <a:endParaRPr sz="2000" dirty="0">
              <a:latin typeface="Times New Roman"/>
              <a:cs typeface="Times New Roman"/>
            </a:endParaRPr>
          </a:p>
          <a:p>
            <a:pPr marL="12700" marR="5080"/>
            <a:r>
              <a:rPr sz="2000" spc="-10" dirty="0">
                <a:latin typeface="Times New Roman"/>
                <a:cs typeface="Times New Roman"/>
              </a:rPr>
              <a:t>перивентрикулярно </a:t>
            </a:r>
            <a:r>
              <a:rPr sz="2000" dirty="0">
                <a:latin typeface="Times New Roman"/>
                <a:cs typeface="Times New Roman"/>
              </a:rPr>
              <a:t>у </a:t>
            </a:r>
            <a:r>
              <a:rPr sz="2000" spc="-10" dirty="0">
                <a:latin typeface="Times New Roman"/>
                <a:cs typeface="Times New Roman"/>
              </a:rPr>
              <a:t>переднего </a:t>
            </a:r>
            <a:r>
              <a:rPr sz="2000" dirty="0">
                <a:latin typeface="Times New Roman"/>
                <a:cs typeface="Times New Roman"/>
              </a:rPr>
              <a:t>рога  </a:t>
            </a:r>
            <a:r>
              <a:rPr sz="2000" spc="-10" dirty="0">
                <a:latin typeface="Times New Roman"/>
                <a:cs typeface="Times New Roman"/>
              </a:rPr>
              <a:t>левого </a:t>
            </a:r>
            <a:r>
              <a:rPr sz="2000" spc="-20" dirty="0">
                <a:latin typeface="Times New Roman"/>
                <a:cs typeface="Times New Roman"/>
              </a:rPr>
              <a:t>бокового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желудочка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dirty="0">
                <a:latin typeface="Times New Roman"/>
                <a:cs typeface="Times New Roman"/>
              </a:rPr>
              <a:t>уменьшилось до 4,0 мм.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Новых</a:t>
            </a: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sz="2000" spc="-5" dirty="0">
                <a:latin typeface="Times New Roman"/>
                <a:cs typeface="Times New Roman"/>
              </a:rPr>
              <a:t>образований </a:t>
            </a:r>
            <a:r>
              <a:rPr sz="2000" dirty="0">
                <a:latin typeface="Times New Roman"/>
                <a:cs typeface="Times New Roman"/>
              </a:rPr>
              <a:t>не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выявлено.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2800" y="2057400"/>
            <a:ext cx="3767074" cy="309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304800"/>
            <a:ext cx="7778750" cy="566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13953" y="1981200"/>
            <a:ext cx="7339648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На </a:t>
            </a:r>
            <a:r>
              <a:rPr sz="2800" spc="-15" dirty="0">
                <a:latin typeface="Times New Roman"/>
                <a:cs typeface="Times New Roman"/>
              </a:rPr>
              <a:t>сегодняшний </a:t>
            </a:r>
            <a:r>
              <a:rPr sz="2800" spc="-5" dirty="0">
                <a:latin typeface="Times New Roman"/>
                <a:cs typeface="Times New Roman"/>
              </a:rPr>
              <a:t>день </a:t>
            </a:r>
            <a:r>
              <a:rPr sz="2800" spc="-15" dirty="0">
                <a:latin typeface="Times New Roman"/>
                <a:cs typeface="Times New Roman"/>
              </a:rPr>
              <a:t>отмечается </a:t>
            </a:r>
            <a:r>
              <a:rPr sz="2800" dirty="0">
                <a:latin typeface="Times New Roman"/>
                <a:cs typeface="Times New Roman"/>
              </a:rPr>
              <a:t>стабилизация  </a:t>
            </a:r>
            <a:r>
              <a:rPr sz="2800" spc="-15" dirty="0">
                <a:latin typeface="Times New Roman"/>
                <a:cs typeface="Times New Roman"/>
              </a:rPr>
              <a:t>заболевания </a:t>
            </a:r>
            <a:r>
              <a:rPr sz="2800" spc="10" dirty="0">
                <a:latin typeface="Times New Roman"/>
                <a:cs typeface="Times New Roman"/>
              </a:rPr>
              <a:t>после </a:t>
            </a:r>
            <a:r>
              <a:rPr sz="2800" spc="-15" dirty="0">
                <a:latin typeface="Times New Roman"/>
                <a:cs typeface="Times New Roman"/>
              </a:rPr>
              <a:t>проведенного </a:t>
            </a:r>
            <a:r>
              <a:rPr sz="2800" spc="-35" dirty="0">
                <a:latin typeface="Times New Roman"/>
                <a:cs typeface="Times New Roman"/>
              </a:rPr>
              <a:t>комплексного  </a:t>
            </a:r>
            <a:r>
              <a:rPr sz="2800" spc="-15" dirty="0">
                <a:latin typeface="Times New Roman"/>
                <a:cs typeface="Times New Roman"/>
              </a:rPr>
              <a:t>лечения. Пациентка </a:t>
            </a:r>
            <a:r>
              <a:rPr sz="2800" spc="-20" dirty="0">
                <a:latin typeface="Times New Roman"/>
                <a:cs typeface="Times New Roman"/>
              </a:rPr>
              <a:t>находится </a:t>
            </a:r>
            <a:r>
              <a:rPr sz="2800" spc="-5" dirty="0">
                <a:latin typeface="Times New Roman"/>
                <a:cs typeface="Times New Roman"/>
              </a:rPr>
              <a:t>на </a:t>
            </a:r>
            <a:r>
              <a:rPr sz="2800" spc="-20" dirty="0">
                <a:latin typeface="Times New Roman"/>
                <a:cs typeface="Times New Roman"/>
              </a:rPr>
              <a:t>динамическом  </a:t>
            </a:r>
            <a:r>
              <a:rPr sz="2800" spc="-30" dirty="0">
                <a:latin typeface="Times New Roman"/>
                <a:cs typeface="Times New Roman"/>
              </a:rPr>
              <a:t>наблюдении </a:t>
            </a:r>
            <a:r>
              <a:rPr sz="2800" spc="-25" dirty="0">
                <a:latin typeface="Times New Roman"/>
                <a:cs typeface="Times New Roman"/>
              </a:rPr>
              <a:t>онколога </a:t>
            </a:r>
            <a:r>
              <a:rPr sz="2800" dirty="0">
                <a:latin typeface="Times New Roman"/>
                <a:cs typeface="Times New Roman"/>
              </a:rPr>
              <a:t>по месту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жительства.</a:t>
            </a:r>
            <a:endParaRPr sz="2800" dirty="0">
              <a:latin typeface="Times New Roman"/>
              <a:cs typeface="Times New Roman"/>
            </a:endParaRPr>
          </a:p>
          <a:p>
            <a:pPr marL="12700" marR="537210"/>
            <a:r>
              <a:rPr sz="2800" spc="-20" dirty="0">
                <a:latin typeface="Times New Roman"/>
                <a:cs typeface="Times New Roman"/>
              </a:rPr>
              <a:t>Очаговой </a:t>
            </a:r>
            <a:r>
              <a:rPr sz="2800" spc="-15" dirty="0">
                <a:latin typeface="Times New Roman"/>
                <a:cs typeface="Times New Roman"/>
              </a:rPr>
              <a:t>неврологической </a:t>
            </a:r>
            <a:r>
              <a:rPr sz="2800" spc="-20" dirty="0">
                <a:latin typeface="Times New Roman"/>
                <a:cs typeface="Times New Roman"/>
              </a:rPr>
              <a:t>симптоматики </a:t>
            </a:r>
            <a:r>
              <a:rPr sz="2800" spc="-10" dirty="0">
                <a:latin typeface="Times New Roman"/>
                <a:cs typeface="Times New Roman"/>
              </a:rPr>
              <a:t>не  </a:t>
            </a:r>
            <a:r>
              <a:rPr sz="2800" spc="-15" dirty="0">
                <a:latin typeface="Times New Roman"/>
                <a:cs typeface="Times New Roman"/>
              </a:rPr>
              <a:t>отмечается. </a:t>
            </a:r>
            <a:r>
              <a:rPr sz="2800" spc="-10" dirty="0">
                <a:latin typeface="Times New Roman"/>
                <a:cs typeface="Times New Roman"/>
              </a:rPr>
              <a:t>Отдаленных </a:t>
            </a:r>
            <a:r>
              <a:rPr sz="2800" dirty="0">
                <a:latin typeface="Times New Roman"/>
                <a:cs typeface="Times New Roman"/>
              </a:rPr>
              <a:t>метастазов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нет.</a:t>
            </a:r>
            <a:endParaRPr sz="2800" dirty="0">
              <a:latin typeface="Times New Roman"/>
              <a:cs typeface="Times New Roman"/>
            </a:endParaRPr>
          </a:p>
          <a:p>
            <a:pPr marL="12700" marR="200660"/>
            <a:r>
              <a:rPr sz="2800" spc="-10" dirty="0">
                <a:latin typeface="Times New Roman"/>
                <a:cs typeface="Times New Roman"/>
              </a:rPr>
              <a:t>Очередной </a:t>
            </a:r>
            <a:r>
              <a:rPr sz="2800" spc="-25" dirty="0">
                <a:latin typeface="Times New Roman"/>
                <a:cs typeface="Times New Roman"/>
              </a:rPr>
              <a:t>контроль </a:t>
            </a:r>
            <a:r>
              <a:rPr sz="2800" spc="5" dirty="0">
                <a:latin typeface="Times New Roman"/>
                <a:cs typeface="Times New Roman"/>
              </a:rPr>
              <a:t>МРТ </a:t>
            </a:r>
            <a:r>
              <a:rPr sz="2800" spc="-25" dirty="0">
                <a:latin typeface="Times New Roman"/>
                <a:cs typeface="Times New Roman"/>
              </a:rPr>
              <a:t>головного </a:t>
            </a:r>
            <a:r>
              <a:rPr sz="2800" spc="-5" dirty="0">
                <a:latin typeface="Times New Roman"/>
                <a:cs typeface="Times New Roman"/>
              </a:rPr>
              <a:t>мозга с  </a:t>
            </a:r>
            <a:r>
              <a:rPr sz="2800" spc="-15" dirty="0">
                <a:latin typeface="Times New Roman"/>
                <a:cs typeface="Times New Roman"/>
              </a:rPr>
              <a:t>контрастным </a:t>
            </a:r>
            <a:r>
              <a:rPr sz="2800" spc="-5" dirty="0">
                <a:latin typeface="Times New Roman"/>
                <a:cs typeface="Times New Roman"/>
              </a:rPr>
              <a:t>усилением </a:t>
            </a:r>
            <a:r>
              <a:rPr sz="2800" spc="-10" dirty="0">
                <a:latin typeface="Times New Roman"/>
                <a:cs typeface="Times New Roman"/>
              </a:rPr>
              <a:t>планируется </a:t>
            </a:r>
            <a:r>
              <a:rPr sz="2800" spc="-5" dirty="0">
                <a:latin typeface="Times New Roman"/>
                <a:cs typeface="Times New Roman"/>
              </a:rPr>
              <a:t>в августе  2018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г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4251" y="657289"/>
            <a:ext cx="6881749" cy="536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1042" y="3086557"/>
            <a:ext cx="5529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i="1" spc="-375" dirty="0">
                <a:solidFill>
                  <a:srgbClr val="701F17"/>
                </a:solidFill>
                <a:latin typeface="Arial"/>
                <a:cs typeface="Arial"/>
              </a:rPr>
              <a:t>Спасибо </a:t>
            </a:r>
            <a:r>
              <a:rPr sz="4400" b="1" i="1" spc="-155" dirty="0">
                <a:solidFill>
                  <a:srgbClr val="701F17"/>
                </a:solidFill>
                <a:latin typeface="Arial"/>
                <a:cs typeface="Arial"/>
              </a:rPr>
              <a:t>за</a:t>
            </a:r>
            <a:r>
              <a:rPr sz="4400" b="1" i="1" spc="-335" dirty="0">
                <a:solidFill>
                  <a:srgbClr val="701F17"/>
                </a:solidFill>
                <a:latin typeface="Arial"/>
                <a:cs typeface="Arial"/>
              </a:rPr>
              <a:t> </a:t>
            </a:r>
            <a:r>
              <a:rPr sz="4400" b="1" i="1" spc="-235" dirty="0">
                <a:solidFill>
                  <a:srgbClr val="701F17"/>
                </a:solidFill>
                <a:latin typeface="Arial"/>
                <a:cs typeface="Arial"/>
              </a:rPr>
              <a:t>внимание!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0012" y="981075"/>
            <a:ext cx="7919974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7602" y="325883"/>
            <a:ext cx="4262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Arial"/>
                <a:cs typeface="Arial"/>
              </a:rPr>
              <a:t>Пациентка </a:t>
            </a:r>
            <a:r>
              <a:rPr sz="3200" spc="-10" dirty="0">
                <a:latin typeface="Arial"/>
                <a:cs typeface="Arial"/>
              </a:rPr>
              <a:t>Ф.,1956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г.р.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5364" y="1057783"/>
            <a:ext cx="7342505" cy="2854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 marR="43815" indent="-1029335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Диагноз: </a:t>
            </a:r>
            <a:r>
              <a:rPr sz="2400" dirty="0">
                <a:latin typeface="Times New Roman"/>
                <a:cs typeface="Times New Roman"/>
              </a:rPr>
              <a:t>рак </a:t>
            </a:r>
            <a:r>
              <a:rPr sz="2400" spc="-5" dirty="0">
                <a:latin typeface="Times New Roman"/>
                <a:cs typeface="Times New Roman"/>
              </a:rPr>
              <a:t>правой </a:t>
            </a:r>
            <a:r>
              <a:rPr sz="2400" spc="-15" dirty="0">
                <a:latin typeface="Times New Roman"/>
                <a:cs typeface="Times New Roman"/>
              </a:rPr>
              <a:t>молочной </a:t>
            </a:r>
            <a:r>
              <a:rPr sz="2400" spc="-5" dirty="0">
                <a:latin typeface="Times New Roman"/>
                <a:cs typeface="Times New Roman"/>
              </a:rPr>
              <a:t>железы </a:t>
            </a:r>
            <a:r>
              <a:rPr sz="2400" dirty="0">
                <a:latin typeface="Times New Roman"/>
                <a:cs typeface="Times New Roman"/>
              </a:rPr>
              <a:t>сT4N3(f)M0, IIIс  стадия, </a:t>
            </a:r>
            <a:r>
              <a:rPr sz="2400" spc="-15" dirty="0">
                <a:latin typeface="Times New Roman"/>
                <a:cs typeface="Times New Roman"/>
              </a:rPr>
              <a:t>отечно-инфильтративный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вариант.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52069" marR="5080" indent="7620">
              <a:lnSpc>
                <a:spcPct val="140900"/>
              </a:lnSpc>
            </a:pPr>
            <a:r>
              <a:rPr sz="2400" spc="-20" dirty="0">
                <a:latin typeface="Times New Roman"/>
                <a:cs typeface="Times New Roman"/>
              </a:rPr>
              <a:t>Гистологическое </a:t>
            </a:r>
            <a:r>
              <a:rPr sz="2400" spc="-10" dirty="0">
                <a:latin typeface="Times New Roman"/>
                <a:cs typeface="Times New Roman"/>
              </a:rPr>
              <a:t>заключение: инвазивный </a:t>
            </a:r>
            <a:r>
              <a:rPr sz="2400" dirty="0">
                <a:latin typeface="Times New Roman"/>
                <a:cs typeface="Times New Roman"/>
              </a:rPr>
              <a:t>рак, РЭ-0 б.,  </a:t>
            </a:r>
            <a:r>
              <a:rPr sz="2400" spc="-5" dirty="0">
                <a:latin typeface="Times New Roman"/>
                <a:cs typeface="Times New Roman"/>
              </a:rPr>
              <a:t>РП-3 </a:t>
            </a:r>
            <a:r>
              <a:rPr sz="2400" dirty="0">
                <a:latin typeface="Times New Roman"/>
                <a:cs typeface="Times New Roman"/>
              </a:rPr>
              <a:t>б., Her2(neu)+2, FISH </a:t>
            </a:r>
            <a:r>
              <a:rPr sz="2400" spc="-5" dirty="0">
                <a:latin typeface="Times New Roman"/>
                <a:cs typeface="Times New Roman"/>
              </a:rPr>
              <a:t>отриц., Ki-67 </a:t>
            </a:r>
            <a:r>
              <a:rPr sz="2400" spc="-15" dirty="0">
                <a:latin typeface="Times New Roman"/>
                <a:cs typeface="Times New Roman"/>
              </a:rPr>
              <a:t>положителен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в</a:t>
            </a:r>
            <a:endParaRPr sz="2400">
              <a:latin typeface="Times New Roman"/>
              <a:cs typeface="Times New Roman"/>
            </a:endParaRPr>
          </a:p>
          <a:p>
            <a:pPr marL="2383155">
              <a:spcBef>
                <a:spcPts val="1175"/>
              </a:spcBef>
            </a:pPr>
            <a:r>
              <a:rPr sz="2400" dirty="0">
                <a:latin typeface="Times New Roman"/>
                <a:cs typeface="Times New Roman"/>
              </a:rPr>
              <a:t>60-70% </a:t>
            </a:r>
            <a:r>
              <a:rPr sz="2400" spc="-15" dirty="0">
                <a:latin typeface="Times New Roman"/>
                <a:cs typeface="Times New Roman"/>
              </a:rPr>
              <a:t>опухолевых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клеток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4913" y="1192213"/>
            <a:ext cx="1456055" cy="663575"/>
            <a:chOff x="950912" y="1192212"/>
            <a:chExt cx="1456055" cy="663575"/>
          </a:xfrm>
        </p:grpSpPr>
        <p:sp>
          <p:nvSpPr>
            <p:cNvPr id="3" name="object 3"/>
            <p:cNvSpPr/>
            <p:nvPr/>
          </p:nvSpPr>
          <p:spPr>
            <a:xfrm>
              <a:off x="958850" y="1200150"/>
              <a:ext cx="1440180" cy="647700"/>
            </a:xfrm>
            <a:custGeom>
              <a:avLst/>
              <a:gdLst/>
              <a:ahLst/>
              <a:cxnLst/>
              <a:rect l="l" t="t" r="r" b="b"/>
              <a:pathLst>
                <a:path w="1440180" h="647700">
                  <a:moveTo>
                    <a:pt x="719963" y="0"/>
                  </a:moveTo>
                  <a:lnTo>
                    <a:pt x="654429" y="1323"/>
                  </a:lnTo>
                  <a:lnTo>
                    <a:pt x="590545" y="5219"/>
                  </a:lnTo>
                  <a:lnTo>
                    <a:pt x="528564" y="11571"/>
                  </a:lnTo>
                  <a:lnTo>
                    <a:pt x="468739" y="20265"/>
                  </a:lnTo>
                  <a:lnTo>
                    <a:pt x="411326" y="31188"/>
                  </a:lnTo>
                  <a:lnTo>
                    <a:pt x="356578" y="44224"/>
                  </a:lnTo>
                  <a:lnTo>
                    <a:pt x="304749" y="59259"/>
                  </a:lnTo>
                  <a:lnTo>
                    <a:pt x="256094" y="76179"/>
                  </a:lnTo>
                  <a:lnTo>
                    <a:pt x="210867" y="94869"/>
                  </a:lnTo>
                  <a:lnTo>
                    <a:pt x="169322" y="115214"/>
                  </a:lnTo>
                  <a:lnTo>
                    <a:pt x="131712" y="137101"/>
                  </a:lnTo>
                  <a:lnTo>
                    <a:pt x="98293" y="160415"/>
                  </a:lnTo>
                  <a:lnTo>
                    <a:pt x="45041" y="210864"/>
                  </a:lnTo>
                  <a:lnTo>
                    <a:pt x="11599" y="265648"/>
                  </a:lnTo>
                  <a:lnTo>
                    <a:pt x="0" y="323850"/>
                  </a:lnTo>
                  <a:lnTo>
                    <a:pt x="2942" y="353320"/>
                  </a:lnTo>
                  <a:lnTo>
                    <a:pt x="25716" y="409927"/>
                  </a:lnTo>
                  <a:lnTo>
                    <a:pt x="69318" y="462658"/>
                  </a:lnTo>
                  <a:lnTo>
                    <a:pt x="131712" y="510598"/>
                  </a:lnTo>
                  <a:lnTo>
                    <a:pt x="169322" y="532485"/>
                  </a:lnTo>
                  <a:lnTo>
                    <a:pt x="210867" y="552831"/>
                  </a:lnTo>
                  <a:lnTo>
                    <a:pt x="256094" y="571520"/>
                  </a:lnTo>
                  <a:lnTo>
                    <a:pt x="304749" y="588440"/>
                  </a:lnTo>
                  <a:lnTo>
                    <a:pt x="356578" y="603475"/>
                  </a:lnTo>
                  <a:lnTo>
                    <a:pt x="411326" y="616511"/>
                  </a:lnTo>
                  <a:lnTo>
                    <a:pt x="468739" y="627434"/>
                  </a:lnTo>
                  <a:lnTo>
                    <a:pt x="528564" y="636128"/>
                  </a:lnTo>
                  <a:lnTo>
                    <a:pt x="590545" y="642480"/>
                  </a:lnTo>
                  <a:lnTo>
                    <a:pt x="654429" y="646376"/>
                  </a:lnTo>
                  <a:lnTo>
                    <a:pt x="719963" y="647700"/>
                  </a:lnTo>
                  <a:lnTo>
                    <a:pt x="785496" y="646376"/>
                  </a:lnTo>
                  <a:lnTo>
                    <a:pt x="849380" y="642480"/>
                  </a:lnTo>
                  <a:lnTo>
                    <a:pt x="911361" y="636128"/>
                  </a:lnTo>
                  <a:lnTo>
                    <a:pt x="971186" y="627434"/>
                  </a:lnTo>
                  <a:lnTo>
                    <a:pt x="1028599" y="616511"/>
                  </a:lnTo>
                  <a:lnTo>
                    <a:pt x="1083347" y="603475"/>
                  </a:lnTo>
                  <a:lnTo>
                    <a:pt x="1135176" y="588440"/>
                  </a:lnTo>
                  <a:lnTo>
                    <a:pt x="1183831" y="571520"/>
                  </a:lnTo>
                  <a:lnTo>
                    <a:pt x="1229058" y="552830"/>
                  </a:lnTo>
                  <a:lnTo>
                    <a:pt x="1270603" y="532485"/>
                  </a:lnTo>
                  <a:lnTo>
                    <a:pt x="1308213" y="510598"/>
                  </a:lnTo>
                  <a:lnTo>
                    <a:pt x="1341632" y="487284"/>
                  </a:lnTo>
                  <a:lnTo>
                    <a:pt x="1394884" y="436835"/>
                  </a:lnTo>
                  <a:lnTo>
                    <a:pt x="1428326" y="382051"/>
                  </a:lnTo>
                  <a:lnTo>
                    <a:pt x="1439926" y="323850"/>
                  </a:lnTo>
                  <a:lnTo>
                    <a:pt x="1436983" y="294379"/>
                  </a:lnTo>
                  <a:lnTo>
                    <a:pt x="1414209" y="237772"/>
                  </a:lnTo>
                  <a:lnTo>
                    <a:pt x="1370607" y="185041"/>
                  </a:lnTo>
                  <a:lnTo>
                    <a:pt x="1308213" y="137101"/>
                  </a:lnTo>
                  <a:lnTo>
                    <a:pt x="1270603" y="115214"/>
                  </a:lnTo>
                  <a:lnTo>
                    <a:pt x="1229058" y="94868"/>
                  </a:lnTo>
                  <a:lnTo>
                    <a:pt x="1183831" y="76179"/>
                  </a:lnTo>
                  <a:lnTo>
                    <a:pt x="1135176" y="59259"/>
                  </a:lnTo>
                  <a:lnTo>
                    <a:pt x="1083347" y="44224"/>
                  </a:lnTo>
                  <a:lnTo>
                    <a:pt x="1028599" y="31188"/>
                  </a:lnTo>
                  <a:lnTo>
                    <a:pt x="971186" y="20265"/>
                  </a:lnTo>
                  <a:lnTo>
                    <a:pt x="911361" y="11571"/>
                  </a:lnTo>
                  <a:lnTo>
                    <a:pt x="849380" y="5219"/>
                  </a:lnTo>
                  <a:lnTo>
                    <a:pt x="785496" y="1323"/>
                  </a:lnTo>
                  <a:lnTo>
                    <a:pt x="71996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8850" y="1200150"/>
              <a:ext cx="1440180" cy="647700"/>
            </a:xfrm>
            <a:custGeom>
              <a:avLst/>
              <a:gdLst/>
              <a:ahLst/>
              <a:cxnLst/>
              <a:rect l="l" t="t" r="r" b="b"/>
              <a:pathLst>
                <a:path w="1440180" h="647700">
                  <a:moveTo>
                    <a:pt x="0" y="323850"/>
                  </a:moveTo>
                  <a:lnTo>
                    <a:pt x="11599" y="265648"/>
                  </a:lnTo>
                  <a:lnTo>
                    <a:pt x="45041" y="210864"/>
                  </a:lnTo>
                  <a:lnTo>
                    <a:pt x="98293" y="160415"/>
                  </a:lnTo>
                  <a:lnTo>
                    <a:pt x="131712" y="137101"/>
                  </a:lnTo>
                  <a:lnTo>
                    <a:pt x="169322" y="115214"/>
                  </a:lnTo>
                  <a:lnTo>
                    <a:pt x="210867" y="94869"/>
                  </a:lnTo>
                  <a:lnTo>
                    <a:pt x="256094" y="76179"/>
                  </a:lnTo>
                  <a:lnTo>
                    <a:pt x="304749" y="59259"/>
                  </a:lnTo>
                  <a:lnTo>
                    <a:pt x="356578" y="44224"/>
                  </a:lnTo>
                  <a:lnTo>
                    <a:pt x="411326" y="31188"/>
                  </a:lnTo>
                  <a:lnTo>
                    <a:pt x="468739" y="20265"/>
                  </a:lnTo>
                  <a:lnTo>
                    <a:pt x="528564" y="11571"/>
                  </a:lnTo>
                  <a:lnTo>
                    <a:pt x="590545" y="5219"/>
                  </a:lnTo>
                  <a:lnTo>
                    <a:pt x="654429" y="1323"/>
                  </a:lnTo>
                  <a:lnTo>
                    <a:pt x="719963" y="0"/>
                  </a:lnTo>
                  <a:lnTo>
                    <a:pt x="785496" y="1323"/>
                  </a:lnTo>
                  <a:lnTo>
                    <a:pt x="849380" y="5219"/>
                  </a:lnTo>
                  <a:lnTo>
                    <a:pt x="911361" y="11571"/>
                  </a:lnTo>
                  <a:lnTo>
                    <a:pt x="971186" y="20265"/>
                  </a:lnTo>
                  <a:lnTo>
                    <a:pt x="1028599" y="31188"/>
                  </a:lnTo>
                  <a:lnTo>
                    <a:pt x="1083347" y="44224"/>
                  </a:lnTo>
                  <a:lnTo>
                    <a:pt x="1135176" y="59259"/>
                  </a:lnTo>
                  <a:lnTo>
                    <a:pt x="1183831" y="76179"/>
                  </a:lnTo>
                  <a:lnTo>
                    <a:pt x="1229058" y="94868"/>
                  </a:lnTo>
                  <a:lnTo>
                    <a:pt x="1270603" y="115214"/>
                  </a:lnTo>
                  <a:lnTo>
                    <a:pt x="1308213" y="137101"/>
                  </a:lnTo>
                  <a:lnTo>
                    <a:pt x="1341632" y="160415"/>
                  </a:lnTo>
                  <a:lnTo>
                    <a:pt x="1394884" y="210864"/>
                  </a:lnTo>
                  <a:lnTo>
                    <a:pt x="1428326" y="265648"/>
                  </a:lnTo>
                  <a:lnTo>
                    <a:pt x="1439926" y="323850"/>
                  </a:lnTo>
                  <a:lnTo>
                    <a:pt x="1436983" y="353320"/>
                  </a:lnTo>
                  <a:lnTo>
                    <a:pt x="1414209" y="409927"/>
                  </a:lnTo>
                  <a:lnTo>
                    <a:pt x="1370607" y="462658"/>
                  </a:lnTo>
                  <a:lnTo>
                    <a:pt x="1308213" y="510598"/>
                  </a:lnTo>
                  <a:lnTo>
                    <a:pt x="1270603" y="532485"/>
                  </a:lnTo>
                  <a:lnTo>
                    <a:pt x="1229058" y="552830"/>
                  </a:lnTo>
                  <a:lnTo>
                    <a:pt x="1183831" y="571520"/>
                  </a:lnTo>
                  <a:lnTo>
                    <a:pt x="1135176" y="588440"/>
                  </a:lnTo>
                  <a:lnTo>
                    <a:pt x="1083347" y="603475"/>
                  </a:lnTo>
                  <a:lnTo>
                    <a:pt x="1028599" y="616511"/>
                  </a:lnTo>
                  <a:lnTo>
                    <a:pt x="971186" y="627434"/>
                  </a:lnTo>
                  <a:lnTo>
                    <a:pt x="911361" y="636128"/>
                  </a:lnTo>
                  <a:lnTo>
                    <a:pt x="849380" y="642480"/>
                  </a:lnTo>
                  <a:lnTo>
                    <a:pt x="785496" y="646376"/>
                  </a:lnTo>
                  <a:lnTo>
                    <a:pt x="719963" y="647700"/>
                  </a:lnTo>
                  <a:lnTo>
                    <a:pt x="654429" y="646376"/>
                  </a:lnTo>
                  <a:lnTo>
                    <a:pt x="590545" y="642480"/>
                  </a:lnTo>
                  <a:lnTo>
                    <a:pt x="528564" y="636128"/>
                  </a:lnTo>
                  <a:lnTo>
                    <a:pt x="468739" y="627434"/>
                  </a:lnTo>
                  <a:lnTo>
                    <a:pt x="411326" y="616511"/>
                  </a:lnTo>
                  <a:lnTo>
                    <a:pt x="356578" y="603475"/>
                  </a:lnTo>
                  <a:lnTo>
                    <a:pt x="304749" y="588440"/>
                  </a:lnTo>
                  <a:lnTo>
                    <a:pt x="256094" y="571520"/>
                  </a:lnTo>
                  <a:lnTo>
                    <a:pt x="210867" y="552831"/>
                  </a:lnTo>
                  <a:lnTo>
                    <a:pt x="169322" y="532485"/>
                  </a:lnTo>
                  <a:lnTo>
                    <a:pt x="131712" y="510598"/>
                  </a:lnTo>
                  <a:lnTo>
                    <a:pt x="98293" y="487284"/>
                  </a:lnTo>
                  <a:lnTo>
                    <a:pt x="45041" y="436835"/>
                  </a:lnTo>
                  <a:lnTo>
                    <a:pt x="11599" y="382051"/>
                  </a:lnTo>
                  <a:lnTo>
                    <a:pt x="0" y="323850"/>
                  </a:lnTo>
                  <a:close/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95551" y="5013325"/>
            <a:ext cx="1622425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7725" y="5260340"/>
            <a:ext cx="68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II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этап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9731" y="996569"/>
            <a:ext cx="5559425" cy="303095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96035" algn="ctr">
              <a:spcBef>
                <a:spcPts val="475"/>
              </a:spcBef>
            </a:pPr>
            <a:r>
              <a:rPr dirty="0">
                <a:latin typeface="Arial"/>
                <a:cs typeface="Arial"/>
              </a:rPr>
              <a:t>С </a:t>
            </a:r>
            <a:r>
              <a:rPr spc="-20" dirty="0">
                <a:latin typeface="Arial"/>
                <a:cs typeface="Arial"/>
              </a:rPr>
              <a:t>апреля </a:t>
            </a:r>
            <a:r>
              <a:rPr spc="-5" dirty="0">
                <a:latin typeface="Arial"/>
                <a:cs typeface="Arial"/>
              </a:rPr>
              <a:t>2016 </a:t>
            </a:r>
            <a:r>
              <a:rPr dirty="0">
                <a:latin typeface="Arial"/>
                <a:cs typeface="Arial"/>
              </a:rPr>
              <a:t>по </a:t>
            </a:r>
            <a:r>
              <a:rPr spc="-10" dirty="0">
                <a:latin typeface="Arial"/>
                <a:cs typeface="Arial"/>
              </a:rPr>
              <a:t>август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2016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1964"/>
              </a:lnSpc>
              <a:spcBef>
                <a:spcPts val="380"/>
              </a:spcBef>
            </a:pPr>
            <a:r>
              <a:rPr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этап</a:t>
            </a:r>
            <a:endParaRPr>
              <a:latin typeface="Arial"/>
              <a:cs typeface="Arial"/>
            </a:endParaRPr>
          </a:p>
          <a:p>
            <a:pPr marL="1292225" algn="ctr">
              <a:lnSpc>
                <a:spcPts val="2685"/>
              </a:lnSpc>
              <a:tabLst>
                <a:tab pos="2491740" algn="l"/>
              </a:tabLst>
            </a:pP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курса	НПХТ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по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схеме</a:t>
            </a:r>
            <a:endParaRPr sz="2400">
              <a:latin typeface="Arial"/>
              <a:cs typeface="Arial"/>
            </a:endParaRPr>
          </a:p>
          <a:p>
            <a:pPr marL="1295400" algn="ctr"/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FAC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3650">
              <a:latin typeface="Arial"/>
              <a:cs typeface="Arial"/>
            </a:endParaRPr>
          </a:p>
          <a:p>
            <a:pPr marL="516890" marR="5080" indent="635" algn="ctr">
              <a:tabLst>
                <a:tab pos="4375785" algn="l"/>
              </a:tabLst>
            </a:pPr>
            <a:r>
              <a:rPr spc="-5" dirty="0">
                <a:solidFill>
                  <a:srgbClr val="001F5F"/>
                </a:solidFill>
                <a:latin typeface="Arial"/>
                <a:cs typeface="Arial"/>
              </a:rPr>
              <a:t>Частичная</a:t>
            </a:r>
            <a:r>
              <a:rPr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1F5F"/>
                </a:solidFill>
                <a:latin typeface="Arial"/>
                <a:cs typeface="Arial"/>
              </a:rPr>
              <a:t>регрессия</a:t>
            </a:r>
            <a:r>
              <a:rPr spc="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(уменьшение	размеров  </a:t>
            </a:r>
            <a:r>
              <a:rPr spc="-15" dirty="0">
                <a:latin typeface="Arial"/>
                <a:cs typeface="Arial"/>
              </a:rPr>
              <a:t>подмышечных </a:t>
            </a:r>
            <a:r>
              <a:rPr dirty="0">
                <a:latin typeface="Arial"/>
                <a:cs typeface="Arial"/>
              </a:rPr>
              <a:t>и </a:t>
            </a:r>
            <a:r>
              <a:rPr spc="-5" dirty="0">
                <a:latin typeface="Arial"/>
                <a:cs typeface="Arial"/>
              </a:rPr>
              <a:t>надключичных </a:t>
            </a:r>
            <a:r>
              <a:rPr spc="-10" dirty="0">
                <a:latin typeface="Arial"/>
                <a:cs typeface="Arial"/>
              </a:rPr>
              <a:t>лимфоузлов,  уменьшение </a:t>
            </a:r>
            <a:r>
              <a:rPr spc="-15" dirty="0">
                <a:latin typeface="Arial"/>
                <a:cs typeface="Arial"/>
              </a:rPr>
              <a:t>отечности </a:t>
            </a:r>
            <a:r>
              <a:rPr spc="5" dirty="0">
                <a:latin typeface="Arial"/>
                <a:cs typeface="Arial"/>
              </a:rPr>
              <a:t>ткани </a:t>
            </a:r>
            <a:r>
              <a:rPr spc="-10" dirty="0">
                <a:latin typeface="Arial"/>
                <a:cs typeface="Arial"/>
              </a:rPr>
              <a:t>правой молочной  </a:t>
            </a:r>
            <a:r>
              <a:rPr spc="-20" dirty="0">
                <a:latin typeface="Arial"/>
                <a:cs typeface="Arial"/>
              </a:rPr>
              <a:t>железы)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2322" y="4869307"/>
            <a:ext cx="3536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С </a:t>
            </a:r>
            <a:r>
              <a:rPr spc="-15" dirty="0">
                <a:latin typeface="Arial"/>
                <a:cs typeface="Arial"/>
              </a:rPr>
              <a:t>августа </a:t>
            </a:r>
            <a:r>
              <a:rPr spc="-10" dirty="0">
                <a:latin typeface="Arial"/>
                <a:cs typeface="Arial"/>
              </a:rPr>
              <a:t>2016 </a:t>
            </a:r>
            <a:r>
              <a:rPr dirty="0">
                <a:latin typeface="Arial"/>
                <a:cs typeface="Arial"/>
              </a:rPr>
              <a:t>по сентябрь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2016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8917" y="5352694"/>
            <a:ext cx="4678680" cy="1214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Радикальный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курс ДЛТ 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РОД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Гр  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СОД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60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Гр</a:t>
            </a:r>
            <a:endParaRPr sz="2400">
              <a:latin typeface="Arial"/>
              <a:cs typeface="Arial"/>
            </a:endParaRPr>
          </a:p>
          <a:p>
            <a:pPr marL="2540" algn="ctr">
              <a:spcBef>
                <a:spcPts val="1695"/>
              </a:spcBef>
            </a:pPr>
            <a:r>
              <a:rPr dirty="0">
                <a:latin typeface="Times New Roman"/>
                <a:cs typeface="Times New Roman"/>
              </a:rPr>
              <a:t>+ 2 курса </a:t>
            </a:r>
            <a:r>
              <a:rPr spc="-5" dirty="0">
                <a:latin typeface="Times New Roman"/>
                <a:cs typeface="Times New Roman"/>
              </a:rPr>
              <a:t>НПХТ по </a:t>
            </a:r>
            <a:r>
              <a:rPr spc="-15" dirty="0">
                <a:latin typeface="Times New Roman"/>
                <a:cs typeface="Times New Roman"/>
              </a:rPr>
              <a:t>схеме</a:t>
            </a:r>
            <a:r>
              <a:rPr spc="-50" dirty="0">
                <a:latin typeface="Times New Roman"/>
                <a:cs typeface="Times New Roman"/>
              </a:rPr>
              <a:t> FAC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01286" y="173483"/>
            <a:ext cx="3157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latin typeface="Arial"/>
                <a:cs typeface="Arial"/>
              </a:rPr>
              <a:t>Тактика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лечения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72213" y="2341562"/>
            <a:ext cx="192405" cy="590550"/>
            <a:chOff x="4748212" y="2341562"/>
            <a:chExt cx="192405" cy="590550"/>
          </a:xfrm>
        </p:grpSpPr>
        <p:sp>
          <p:nvSpPr>
            <p:cNvPr id="12" name="object 12"/>
            <p:cNvSpPr/>
            <p:nvPr/>
          </p:nvSpPr>
          <p:spPr>
            <a:xfrm>
              <a:off x="4756150" y="2349500"/>
              <a:ext cx="176530" cy="574675"/>
            </a:xfrm>
            <a:custGeom>
              <a:avLst/>
              <a:gdLst/>
              <a:ahLst/>
              <a:cxnLst/>
              <a:rect l="l" t="t" r="r" b="b"/>
              <a:pathLst>
                <a:path w="176529" h="574675">
                  <a:moveTo>
                    <a:pt x="132207" y="0"/>
                  </a:moveTo>
                  <a:lnTo>
                    <a:pt x="44069" y="0"/>
                  </a:lnTo>
                  <a:lnTo>
                    <a:pt x="44069" y="486537"/>
                  </a:lnTo>
                  <a:lnTo>
                    <a:pt x="0" y="486537"/>
                  </a:lnTo>
                  <a:lnTo>
                    <a:pt x="88137" y="574675"/>
                  </a:lnTo>
                  <a:lnTo>
                    <a:pt x="176275" y="486537"/>
                  </a:lnTo>
                  <a:lnTo>
                    <a:pt x="132207" y="486537"/>
                  </a:lnTo>
                  <a:lnTo>
                    <a:pt x="132207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56150" y="2349500"/>
              <a:ext cx="176530" cy="574675"/>
            </a:xfrm>
            <a:custGeom>
              <a:avLst/>
              <a:gdLst/>
              <a:ahLst/>
              <a:cxnLst/>
              <a:rect l="l" t="t" r="r" b="b"/>
              <a:pathLst>
                <a:path w="176529" h="574675">
                  <a:moveTo>
                    <a:pt x="0" y="486537"/>
                  </a:moveTo>
                  <a:lnTo>
                    <a:pt x="44069" y="486537"/>
                  </a:lnTo>
                  <a:lnTo>
                    <a:pt x="44069" y="0"/>
                  </a:lnTo>
                  <a:lnTo>
                    <a:pt x="132207" y="0"/>
                  </a:lnTo>
                  <a:lnTo>
                    <a:pt x="132207" y="486537"/>
                  </a:lnTo>
                  <a:lnTo>
                    <a:pt x="176275" y="486537"/>
                  </a:lnTo>
                  <a:lnTo>
                    <a:pt x="88137" y="574675"/>
                  </a:lnTo>
                  <a:lnTo>
                    <a:pt x="0" y="486537"/>
                  </a:lnTo>
                  <a:close/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272213" y="4024312"/>
            <a:ext cx="192405" cy="722630"/>
            <a:chOff x="4748212" y="4024312"/>
            <a:chExt cx="192405" cy="722630"/>
          </a:xfrm>
        </p:grpSpPr>
        <p:sp>
          <p:nvSpPr>
            <p:cNvPr id="15" name="object 15"/>
            <p:cNvSpPr/>
            <p:nvPr/>
          </p:nvSpPr>
          <p:spPr>
            <a:xfrm>
              <a:off x="4756150" y="4032250"/>
              <a:ext cx="176530" cy="706755"/>
            </a:xfrm>
            <a:custGeom>
              <a:avLst/>
              <a:gdLst/>
              <a:ahLst/>
              <a:cxnLst/>
              <a:rect l="l" t="t" r="r" b="b"/>
              <a:pathLst>
                <a:path w="176529" h="706754">
                  <a:moveTo>
                    <a:pt x="132207" y="0"/>
                  </a:moveTo>
                  <a:lnTo>
                    <a:pt x="44069" y="0"/>
                  </a:lnTo>
                  <a:lnTo>
                    <a:pt x="44069" y="618363"/>
                  </a:lnTo>
                  <a:lnTo>
                    <a:pt x="0" y="618363"/>
                  </a:lnTo>
                  <a:lnTo>
                    <a:pt x="88137" y="706374"/>
                  </a:lnTo>
                  <a:lnTo>
                    <a:pt x="176275" y="618363"/>
                  </a:lnTo>
                  <a:lnTo>
                    <a:pt x="132207" y="618363"/>
                  </a:lnTo>
                  <a:lnTo>
                    <a:pt x="132207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6150" y="4032250"/>
              <a:ext cx="176530" cy="706755"/>
            </a:xfrm>
            <a:custGeom>
              <a:avLst/>
              <a:gdLst/>
              <a:ahLst/>
              <a:cxnLst/>
              <a:rect l="l" t="t" r="r" b="b"/>
              <a:pathLst>
                <a:path w="176529" h="706754">
                  <a:moveTo>
                    <a:pt x="0" y="618363"/>
                  </a:moveTo>
                  <a:lnTo>
                    <a:pt x="44069" y="618363"/>
                  </a:lnTo>
                  <a:lnTo>
                    <a:pt x="44069" y="0"/>
                  </a:lnTo>
                  <a:lnTo>
                    <a:pt x="132207" y="0"/>
                  </a:lnTo>
                  <a:lnTo>
                    <a:pt x="132207" y="618363"/>
                  </a:lnTo>
                  <a:lnTo>
                    <a:pt x="176275" y="618363"/>
                  </a:lnTo>
                  <a:lnTo>
                    <a:pt x="88137" y="706374"/>
                  </a:lnTo>
                  <a:lnTo>
                    <a:pt x="0" y="618363"/>
                  </a:lnTo>
                  <a:close/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940" y="1382014"/>
            <a:ext cx="73666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5" dirty="0"/>
              <a:t>Контроль </a:t>
            </a:r>
            <a:r>
              <a:rPr sz="2000" dirty="0"/>
              <a:t>эффективности </a:t>
            </a:r>
            <a:r>
              <a:rPr sz="2000" spc="-10" dirty="0"/>
              <a:t>проведенного </a:t>
            </a:r>
            <a:r>
              <a:rPr sz="2000" spc="-15" dirty="0"/>
              <a:t>комбинированного</a:t>
            </a:r>
            <a:r>
              <a:rPr sz="2000" spc="45" dirty="0"/>
              <a:t> </a:t>
            </a:r>
            <a:r>
              <a:rPr sz="2000" spc="-10" dirty="0"/>
              <a:t>лечения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090925" y="2667001"/>
            <a:ext cx="2571750" cy="336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9600" y="2667000"/>
            <a:ext cx="2546350" cy="3346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9415" y="1170887"/>
            <a:ext cx="1463675" cy="665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8189" y="1353608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III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этап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8533" y="5179422"/>
            <a:ext cx="1463675" cy="665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5242" y="5367078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IV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этап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34815" y="1137020"/>
            <a:ext cx="5093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 marR="5080" indent="-1123950">
              <a:spcBef>
                <a:spcPts val="100"/>
              </a:spcBef>
              <a:tabLst>
                <a:tab pos="1344295" algn="l"/>
              </a:tabLst>
            </a:pP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20.11.16	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радикальная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мастэктомия  </a:t>
            </a:r>
            <a:r>
              <a:rPr sz="2400" spc="-10" dirty="0">
                <a:solidFill>
                  <a:srgbClr val="001F5F"/>
                </a:solidFill>
                <a:latin typeface="Arial"/>
                <a:cs typeface="Arial"/>
              </a:rPr>
              <a:t>справа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по Маддену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371600" y="2245432"/>
            <a:ext cx="10210799" cy="27186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179830" indent="-635">
              <a:lnSpc>
                <a:spcPts val="2160"/>
              </a:lnSpc>
              <a:spcBef>
                <a:spcPts val="375"/>
              </a:spcBef>
            </a:pPr>
            <a:r>
              <a:rPr u="sng" spc="-5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5" dirty="0">
                <a:uFill>
                  <a:solidFill>
                    <a:srgbClr val="000000"/>
                  </a:solidFill>
                </a:uFill>
              </a:rPr>
              <a:t>Гистологическое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заключение</a:t>
            </a:r>
            <a:r>
              <a:rPr spc="-10" dirty="0"/>
              <a:t>-в ткани молочной </a:t>
            </a:r>
            <a:r>
              <a:rPr spc="-5" dirty="0"/>
              <a:t>железы  </a:t>
            </a:r>
            <a:r>
              <a:rPr spc="-10" dirty="0"/>
              <a:t>микроочаговая </a:t>
            </a:r>
            <a:r>
              <a:rPr spc="-5" dirty="0"/>
              <a:t>лимфоидная инфильтрация, </a:t>
            </a:r>
            <a:r>
              <a:rPr spc="-15" dirty="0"/>
              <a:t>опухоли</a:t>
            </a:r>
            <a:r>
              <a:rPr spc="-10" dirty="0"/>
              <a:t> </a:t>
            </a:r>
            <a:r>
              <a:rPr spc="-5" dirty="0"/>
              <a:t>не</a:t>
            </a:r>
          </a:p>
          <a:p>
            <a:pPr marL="12700" marR="401320">
              <a:lnSpc>
                <a:spcPts val="2160"/>
              </a:lnSpc>
            </a:pPr>
            <a:r>
              <a:rPr spc="-10" dirty="0"/>
              <a:t>обнаружено, </a:t>
            </a:r>
            <a:r>
              <a:rPr spc="-5" dirty="0"/>
              <a:t>отмечается </a:t>
            </a:r>
            <a:r>
              <a:rPr spc="-10" dirty="0"/>
              <a:t>патоморфоз </a:t>
            </a:r>
            <a:r>
              <a:rPr dirty="0"/>
              <a:t>4 </a:t>
            </a:r>
            <a:r>
              <a:rPr spc="-40" dirty="0"/>
              <a:t>ст., </a:t>
            </a:r>
            <a:r>
              <a:rPr dirty="0"/>
              <a:t>в 10 </a:t>
            </a:r>
            <a:r>
              <a:rPr spc="-5" dirty="0"/>
              <a:t>лимфатических  узлах </a:t>
            </a:r>
            <a:r>
              <a:rPr dirty="0"/>
              <a:t>1 и 2 уровня </a:t>
            </a:r>
            <a:r>
              <a:rPr spc="-15" dirty="0"/>
              <a:t>опухоли </a:t>
            </a:r>
            <a:r>
              <a:rPr spc="-5" dirty="0"/>
              <a:t>не </a:t>
            </a:r>
            <a:r>
              <a:rPr spc="-10" dirty="0"/>
              <a:t>обнаружено. </a:t>
            </a:r>
            <a:r>
              <a:rPr dirty="0"/>
              <a:t>В 2 </a:t>
            </a:r>
            <a:r>
              <a:rPr spc="-5" dirty="0"/>
              <a:t>из</a:t>
            </a:r>
            <a:r>
              <a:rPr spc="-15" dirty="0"/>
              <a:t> </a:t>
            </a:r>
            <a:r>
              <a:rPr dirty="0"/>
              <a:t>3</a:t>
            </a:r>
          </a:p>
          <a:p>
            <a:pPr marL="12700" marR="5080" algn="just">
              <a:lnSpc>
                <a:spcPts val="2160"/>
              </a:lnSpc>
            </a:pPr>
            <a:r>
              <a:rPr spc="-5" dirty="0"/>
              <a:t>лимфатических узлов </a:t>
            </a:r>
            <a:r>
              <a:rPr dirty="0"/>
              <a:t>3 уровня </a:t>
            </a:r>
            <a:r>
              <a:rPr spc="5" dirty="0"/>
              <a:t>метастазы </a:t>
            </a:r>
            <a:r>
              <a:rPr spc="-10" dirty="0"/>
              <a:t>рака неспецифического  </a:t>
            </a:r>
            <a:r>
              <a:rPr spc="-5" dirty="0"/>
              <a:t>типа </a:t>
            </a:r>
            <a:r>
              <a:rPr dirty="0"/>
              <a:t>3 </a:t>
            </a:r>
            <a:r>
              <a:rPr spc="-5" dirty="0"/>
              <a:t>степени злокачественности, терапевтический </a:t>
            </a:r>
            <a:r>
              <a:rPr spc="-10" dirty="0"/>
              <a:t>патоморфоз </a:t>
            </a:r>
            <a:r>
              <a:rPr dirty="0"/>
              <a:t>2  </a:t>
            </a:r>
            <a:r>
              <a:rPr spc="-55" dirty="0"/>
              <a:t>ст.</a:t>
            </a:r>
          </a:p>
          <a:p>
            <a:pPr marL="1659255" marR="156210" indent="-38100">
              <a:lnSpc>
                <a:spcPts val="2260"/>
              </a:lnSpc>
              <a:spcBef>
                <a:spcPts val="1200"/>
              </a:spcBef>
            </a:pPr>
            <a:r>
              <a:rPr dirty="0">
                <a:solidFill>
                  <a:srgbClr val="001F5F"/>
                </a:solidFill>
              </a:rPr>
              <a:t>В </a:t>
            </a:r>
            <a:r>
              <a:rPr spc="-10" dirty="0">
                <a:solidFill>
                  <a:srgbClr val="001F5F"/>
                </a:solidFill>
              </a:rPr>
              <a:t>адъювантном </a:t>
            </a:r>
            <a:r>
              <a:rPr spc="-5" dirty="0">
                <a:solidFill>
                  <a:srgbClr val="001F5F"/>
                </a:solidFill>
              </a:rPr>
              <a:t>режиме </a:t>
            </a:r>
            <a:r>
              <a:rPr spc="-10" dirty="0">
                <a:solidFill>
                  <a:srgbClr val="001F5F"/>
                </a:solidFill>
              </a:rPr>
              <a:t>пациентке рекомендована  </a:t>
            </a:r>
            <a:r>
              <a:rPr dirty="0">
                <a:solidFill>
                  <a:srgbClr val="001F5F"/>
                </a:solidFill>
              </a:rPr>
              <a:t>ПХТ </a:t>
            </a:r>
            <a:r>
              <a:rPr spc="-5" dirty="0">
                <a:solidFill>
                  <a:srgbClr val="001F5F"/>
                </a:solidFill>
              </a:rPr>
              <a:t>по </a:t>
            </a:r>
            <a:r>
              <a:rPr spc="-15" dirty="0">
                <a:solidFill>
                  <a:srgbClr val="001F5F"/>
                </a:solidFill>
              </a:rPr>
              <a:t>схеме </a:t>
            </a:r>
            <a:r>
              <a:rPr spc="-5" dirty="0">
                <a:solidFill>
                  <a:srgbClr val="001F5F"/>
                </a:solidFill>
              </a:rPr>
              <a:t>Капецитабин </a:t>
            </a:r>
            <a:r>
              <a:rPr dirty="0">
                <a:solidFill>
                  <a:srgbClr val="001F5F"/>
                </a:solidFill>
              </a:rPr>
              <a:t>1250 мг/м2 2 раза</a:t>
            </a:r>
            <a:r>
              <a:rPr spc="-75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в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24200" y="4964061"/>
            <a:ext cx="4993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solidFill>
                  <a:srgbClr val="001F5F"/>
                </a:solidFill>
                <a:latin typeface="Times New Roman"/>
                <a:cs typeface="Times New Roman"/>
              </a:rPr>
              <a:t>сутки </a:t>
            </a:r>
            <a:r>
              <a:rPr sz="2000" dirty="0">
                <a:solidFill>
                  <a:srgbClr val="001F5F"/>
                </a:solidFill>
                <a:latin typeface="Times New Roman"/>
                <a:cs typeface="Times New Roman"/>
              </a:rPr>
              <a:t>per os до 6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курсов по </a:t>
            </a:r>
            <a:r>
              <a:rPr sz="2000" spc="5" dirty="0">
                <a:solidFill>
                  <a:srgbClr val="001F5F"/>
                </a:solidFill>
                <a:latin typeface="Times New Roman"/>
                <a:cs typeface="Times New Roman"/>
              </a:rPr>
              <a:t>месту</a:t>
            </a:r>
            <a:r>
              <a:rPr sz="20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imes New Roman"/>
                <a:cs typeface="Times New Roman"/>
              </a:rPr>
              <a:t>жительства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1" y="466801"/>
            <a:ext cx="6096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u="sng" spc="-5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</a:rPr>
              <a:t>Прогрессирование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</a:rPr>
              <a:t>заболевания</a:t>
            </a:r>
            <a:endParaRPr sz="2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1219200"/>
            <a:ext cx="9829800" cy="1433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7660" marR="63500" algn="ctr">
              <a:lnSpc>
                <a:spcPct val="98900"/>
              </a:lnSpc>
              <a:spcBef>
                <a:spcPts val="120"/>
              </a:spcBef>
            </a:pPr>
            <a:r>
              <a:rPr dirty="0">
                <a:latin typeface="Times New Roman"/>
                <a:cs typeface="Times New Roman"/>
              </a:rPr>
              <a:t>В </a:t>
            </a:r>
            <a:r>
              <a:rPr spc="-5" dirty="0">
                <a:latin typeface="Times New Roman"/>
                <a:cs typeface="Times New Roman"/>
              </a:rPr>
              <a:t>декабре </a:t>
            </a:r>
            <a:r>
              <a:rPr dirty="0">
                <a:latin typeface="Times New Roman"/>
                <a:cs typeface="Times New Roman"/>
              </a:rPr>
              <a:t>2016 г у </a:t>
            </a:r>
            <a:r>
              <a:rPr spc="-5" dirty="0">
                <a:latin typeface="Times New Roman"/>
                <a:cs typeface="Times New Roman"/>
              </a:rPr>
              <a:t>пациентки </a:t>
            </a:r>
            <a:r>
              <a:rPr spc="-10" dirty="0">
                <a:latin typeface="Times New Roman"/>
                <a:cs typeface="Times New Roman"/>
              </a:rPr>
              <a:t>отмечается появление </a:t>
            </a:r>
            <a:r>
              <a:rPr spc="-5" dirty="0">
                <a:latin typeface="Times New Roman"/>
                <a:cs typeface="Times New Roman"/>
              </a:rPr>
              <a:t>левостороннего  </a:t>
            </a:r>
            <a:r>
              <a:rPr spc="-10" dirty="0">
                <a:latin typeface="Times New Roman"/>
                <a:cs typeface="Times New Roman"/>
              </a:rPr>
              <a:t>нижнего </a:t>
            </a:r>
            <a:r>
              <a:rPr dirty="0">
                <a:latin typeface="Times New Roman"/>
                <a:cs typeface="Times New Roman"/>
              </a:rPr>
              <a:t>монопареза. </a:t>
            </a:r>
            <a:r>
              <a:rPr spc="-5" dirty="0">
                <a:latin typeface="Times New Roman"/>
                <a:cs typeface="Times New Roman"/>
              </a:rPr>
              <a:t>По </a:t>
            </a:r>
            <a:r>
              <a:rPr spc="-15" dirty="0">
                <a:latin typeface="Times New Roman"/>
                <a:cs typeface="Times New Roman"/>
              </a:rPr>
              <a:t>рекомендациям </a:t>
            </a:r>
            <a:r>
              <a:rPr spc="-5" dirty="0">
                <a:latin typeface="Times New Roman"/>
                <a:cs typeface="Times New Roman"/>
              </a:rPr>
              <a:t>невролога </a:t>
            </a:r>
            <a:r>
              <a:rPr spc="-10" dirty="0">
                <a:latin typeface="Times New Roman"/>
                <a:cs typeface="Times New Roman"/>
              </a:rPr>
              <a:t>выполнено </a:t>
            </a:r>
            <a:r>
              <a:rPr dirty="0">
                <a:latin typeface="Times New Roman"/>
                <a:cs typeface="Times New Roman"/>
              </a:rPr>
              <a:t>МРТ  </a:t>
            </a:r>
            <a:r>
              <a:rPr spc="-15" dirty="0">
                <a:latin typeface="Times New Roman"/>
                <a:cs typeface="Times New Roman"/>
              </a:rPr>
              <a:t>головного </a:t>
            </a:r>
            <a:r>
              <a:rPr dirty="0">
                <a:latin typeface="Times New Roman"/>
                <a:cs typeface="Times New Roman"/>
              </a:rPr>
              <a:t>мозга с </a:t>
            </a:r>
            <a:r>
              <a:rPr spc="-10" dirty="0">
                <a:latin typeface="Times New Roman"/>
                <a:cs typeface="Times New Roman"/>
              </a:rPr>
              <a:t>контрастным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усилением</a:t>
            </a:r>
          </a:p>
          <a:p>
            <a:pPr marL="299085" indent="-287020">
              <a:spcBef>
                <a:spcPts val="32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>
                <a:latin typeface="Times New Roman"/>
                <a:cs typeface="Times New Roman"/>
              </a:rPr>
              <a:t>В </a:t>
            </a:r>
            <a:r>
              <a:rPr spc="-10" dirty="0">
                <a:latin typeface="Times New Roman"/>
                <a:cs typeface="Times New Roman"/>
              </a:rPr>
              <a:t>обеих </a:t>
            </a:r>
            <a:r>
              <a:rPr dirty="0">
                <a:latin typeface="Times New Roman"/>
                <a:cs typeface="Times New Roman"/>
              </a:rPr>
              <a:t>гемисферах </a:t>
            </a:r>
            <a:r>
              <a:rPr spc="-15" dirty="0">
                <a:latin typeface="Times New Roman"/>
                <a:cs typeface="Times New Roman"/>
              </a:rPr>
              <a:t>головного </a:t>
            </a:r>
            <a:r>
              <a:rPr dirty="0">
                <a:latin typeface="Times New Roman"/>
                <a:cs typeface="Times New Roman"/>
              </a:rPr>
              <a:t>мозга и </a:t>
            </a:r>
            <a:r>
              <a:rPr spc="-20" dirty="0">
                <a:latin typeface="Times New Roman"/>
                <a:cs typeface="Times New Roman"/>
              </a:rPr>
              <a:t>мозжечка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визуализируются</a:t>
            </a:r>
            <a:endParaRPr dirty="0">
              <a:latin typeface="Times New Roman"/>
              <a:cs typeface="Times New Roman"/>
            </a:endParaRPr>
          </a:p>
          <a:p>
            <a:pPr marL="299085" marR="5080" algn="just"/>
            <a:r>
              <a:rPr spc="-5" dirty="0">
                <a:latin typeface="Times New Roman"/>
                <a:cs typeface="Times New Roman"/>
              </a:rPr>
              <a:t>множественные </a:t>
            </a:r>
            <a:r>
              <a:rPr dirty="0">
                <a:latin typeface="Times New Roman"/>
                <a:cs typeface="Times New Roman"/>
              </a:rPr>
              <a:t>(не </a:t>
            </a:r>
            <a:r>
              <a:rPr spc="-5" dirty="0">
                <a:latin typeface="Times New Roman"/>
                <a:cs typeface="Times New Roman"/>
              </a:rPr>
              <a:t>менее </a:t>
            </a:r>
            <a:r>
              <a:rPr dirty="0">
                <a:latin typeface="Times New Roman"/>
                <a:cs typeface="Times New Roman"/>
              </a:rPr>
              <a:t>40) </a:t>
            </a:r>
            <a:r>
              <a:rPr spc="-15" dirty="0">
                <a:latin typeface="Times New Roman"/>
                <a:cs typeface="Times New Roman"/>
              </a:rPr>
              <a:t>округлые </a:t>
            </a:r>
            <a:r>
              <a:rPr spc="-5" dirty="0">
                <a:latin typeface="Times New Roman"/>
                <a:cs typeface="Times New Roman"/>
              </a:rPr>
              <a:t>образования </a:t>
            </a:r>
            <a:r>
              <a:rPr spc="-10" dirty="0">
                <a:latin typeface="Times New Roman"/>
                <a:cs typeface="Times New Roman"/>
              </a:rPr>
              <a:t>от </a:t>
            </a:r>
            <a:r>
              <a:rPr dirty="0">
                <a:latin typeface="Times New Roman"/>
                <a:cs typeface="Times New Roman"/>
              </a:rPr>
              <a:t>2,0 мм </a:t>
            </a:r>
            <a:r>
              <a:rPr spc="-5" dirty="0">
                <a:latin typeface="Times New Roman"/>
                <a:cs typeface="Times New Roman"/>
              </a:rPr>
              <a:t>до </a:t>
            </a:r>
            <a:r>
              <a:rPr dirty="0">
                <a:latin typeface="Times New Roman"/>
                <a:cs typeface="Times New Roman"/>
              </a:rPr>
              <a:t>2,3  см. </a:t>
            </a:r>
            <a:r>
              <a:rPr spc="-10" dirty="0">
                <a:latin typeface="Times New Roman"/>
                <a:cs typeface="Times New Roman"/>
              </a:rPr>
              <a:t>Картина множественного метастатического </a:t>
            </a:r>
            <a:r>
              <a:rPr spc="-5" dirty="0">
                <a:latin typeface="Times New Roman"/>
                <a:cs typeface="Times New Roman"/>
              </a:rPr>
              <a:t>поражения </a:t>
            </a:r>
            <a:r>
              <a:rPr spc="-15" dirty="0">
                <a:latin typeface="Times New Roman"/>
                <a:cs typeface="Times New Roman"/>
              </a:rPr>
              <a:t>головного  </a:t>
            </a:r>
            <a:r>
              <a:rPr dirty="0">
                <a:latin typeface="Times New Roman"/>
                <a:cs typeface="Times New Roman"/>
              </a:rPr>
              <a:t>мозга и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мозжечка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0" y="3330575"/>
            <a:ext cx="4386199" cy="352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098" y="2395854"/>
            <a:ext cx="3989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30" dirty="0">
                <a:latin typeface="UKIJ CJK"/>
                <a:cs typeface="UKIJ CJK"/>
              </a:rPr>
              <a:t>Тактика </a:t>
            </a:r>
            <a:r>
              <a:rPr sz="4000" spc="-225" dirty="0">
                <a:latin typeface="UKIJ CJK"/>
                <a:cs typeface="UKIJ CJK"/>
              </a:rPr>
              <a:t>лечения</a:t>
            </a:r>
            <a:r>
              <a:rPr sz="4000" spc="-425" dirty="0">
                <a:latin typeface="UKIJ CJK"/>
                <a:cs typeface="UKIJ CJK"/>
              </a:rPr>
              <a:t> </a:t>
            </a:r>
            <a:r>
              <a:rPr sz="4000" dirty="0">
                <a:latin typeface="UKIJ CJK"/>
                <a:cs typeface="UKIJ CJK"/>
              </a:rPr>
              <a:t>?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6725" y="3248025"/>
            <a:ext cx="2087626" cy="2087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09600"/>
            <a:ext cx="9448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2125" marR="5080" indent="-1750060">
              <a:spcBef>
                <a:spcPts val="95"/>
              </a:spcBef>
            </a:pPr>
            <a:r>
              <a:rPr spc="-5" dirty="0"/>
              <a:t>Метастазы в </a:t>
            </a:r>
            <a:r>
              <a:rPr spc="-20" dirty="0"/>
              <a:t>головной </a:t>
            </a:r>
            <a:r>
              <a:rPr spc="-5" dirty="0"/>
              <a:t>мозг при разных типах  </a:t>
            </a:r>
            <a:r>
              <a:rPr spc="-20" dirty="0"/>
              <a:t>рака молочной</a:t>
            </a:r>
            <a:r>
              <a:rPr spc="35" dirty="0"/>
              <a:t> </a:t>
            </a:r>
            <a:r>
              <a:rPr spc="-10" dirty="0"/>
              <a:t>железы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7133" y="2573445"/>
            <a:ext cx="9829800" cy="1711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По разным данным риск возникновения метастазов </a:t>
            </a:r>
            <a:r>
              <a:rPr sz="2200" spc="-15" dirty="0">
                <a:latin typeface="Times New Roman"/>
                <a:cs typeface="Times New Roman"/>
              </a:rPr>
              <a:t>рака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в</a:t>
            </a:r>
            <a:endParaRPr sz="2200" dirty="0">
              <a:latin typeface="Times New Roman"/>
              <a:cs typeface="Times New Roman"/>
            </a:endParaRPr>
          </a:p>
          <a:p>
            <a:pPr marL="19685">
              <a:lnSpc>
                <a:spcPts val="2115"/>
              </a:lnSpc>
            </a:pPr>
            <a:r>
              <a:rPr sz="2200" spc="-15" dirty="0">
                <a:latin typeface="Times New Roman"/>
                <a:cs typeface="Times New Roman"/>
              </a:rPr>
              <a:t>головной </a:t>
            </a:r>
            <a:r>
              <a:rPr sz="2200" spc="-5" dirty="0">
                <a:latin typeface="Times New Roman"/>
                <a:cs typeface="Times New Roman"/>
              </a:rPr>
              <a:t>мозг при 3 стадии Her2 </a:t>
            </a:r>
            <a:r>
              <a:rPr sz="2200" spc="-15" dirty="0">
                <a:latin typeface="Times New Roman"/>
                <a:cs typeface="Times New Roman"/>
              </a:rPr>
              <a:t>позитивного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рака</a:t>
            </a:r>
            <a:endParaRPr sz="2200" dirty="0">
              <a:latin typeface="Times New Roman"/>
              <a:cs typeface="Times New Roman"/>
            </a:endParaRPr>
          </a:p>
          <a:p>
            <a:pPr marL="19685" marR="5080">
              <a:lnSpc>
                <a:spcPct val="80000"/>
              </a:lnSpc>
              <a:spcBef>
                <a:spcPts val="265"/>
              </a:spcBef>
              <a:tabLst>
                <a:tab pos="748030" algn="l"/>
                <a:tab pos="5708650" algn="l"/>
              </a:tabLst>
            </a:pPr>
            <a:r>
              <a:rPr sz="2200" spc="-15" dirty="0">
                <a:latin typeface="Times New Roman"/>
                <a:cs typeface="Times New Roman"/>
              </a:rPr>
              <a:t>молочной </a:t>
            </a:r>
            <a:r>
              <a:rPr sz="2200" spc="-10" dirty="0">
                <a:latin typeface="Times New Roman"/>
                <a:cs typeface="Times New Roman"/>
              </a:rPr>
              <a:t>железы </a:t>
            </a:r>
            <a:r>
              <a:rPr sz="2200" spc="-25" dirty="0">
                <a:latin typeface="Times New Roman"/>
                <a:cs typeface="Times New Roman"/>
              </a:rPr>
              <a:t>колеблется </a:t>
            </a:r>
            <a:r>
              <a:rPr sz="2200" spc="-5" dirty="0">
                <a:latin typeface="Times New Roman"/>
                <a:cs typeface="Times New Roman"/>
              </a:rPr>
              <a:t>в </a:t>
            </a:r>
            <a:r>
              <a:rPr sz="2200" spc="-10" dirty="0">
                <a:latin typeface="Times New Roman"/>
                <a:cs typeface="Times New Roman"/>
              </a:rPr>
              <a:t>пределах </a:t>
            </a:r>
            <a:r>
              <a:rPr sz="2200" dirty="0">
                <a:latin typeface="Times New Roman"/>
                <a:cs typeface="Times New Roman"/>
              </a:rPr>
              <a:t>28-43%. </a:t>
            </a:r>
            <a:r>
              <a:rPr sz="2200" spc="-5" dirty="0">
                <a:latin typeface="Times New Roman"/>
                <a:cs typeface="Times New Roman"/>
              </a:rPr>
              <a:t>С </a:t>
            </a:r>
            <a:r>
              <a:rPr sz="2200" spc="-15" dirty="0">
                <a:latin typeface="Times New Roman"/>
                <a:cs typeface="Times New Roman"/>
              </a:rPr>
              <a:t>другой  </a:t>
            </a:r>
            <a:r>
              <a:rPr sz="2200" spc="-5" dirty="0">
                <a:latin typeface="Times New Roman"/>
                <a:cs typeface="Times New Roman"/>
              </a:rPr>
              <a:t>с</a:t>
            </a:r>
            <a:r>
              <a:rPr sz="2200" spc="-35" dirty="0">
                <a:latin typeface="Times New Roman"/>
                <a:cs typeface="Times New Roman"/>
              </a:rPr>
              <a:t>т</a:t>
            </a:r>
            <a:r>
              <a:rPr sz="2200" spc="-5" dirty="0">
                <a:latin typeface="Times New Roman"/>
                <a:cs typeface="Times New Roman"/>
              </a:rPr>
              <a:t>о</a:t>
            </a:r>
            <a:r>
              <a:rPr sz="2200" dirty="0">
                <a:latin typeface="Times New Roman"/>
                <a:cs typeface="Times New Roman"/>
              </a:rPr>
              <a:t>р</a:t>
            </a:r>
            <a:r>
              <a:rPr sz="2200" spc="-5" dirty="0">
                <a:latin typeface="Times New Roman"/>
                <a:cs typeface="Times New Roman"/>
              </a:rPr>
              <a:t>оны, </a:t>
            </a:r>
            <a:r>
              <a:rPr sz="2200" spc="-10" dirty="0">
                <a:latin typeface="Times New Roman"/>
                <a:cs typeface="Times New Roman"/>
              </a:rPr>
              <a:t>пр</a:t>
            </a:r>
            <a:r>
              <a:rPr sz="2200" spc="-5" dirty="0">
                <a:latin typeface="Times New Roman"/>
                <a:cs typeface="Times New Roman"/>
              </a:rPr>
              <a:t>и м</a:t>
            </a:r>
            <a:r>
              <a:rPr sz="2200" spc="-15" dirty="0">
                <a:latin typeface="Times New Roman"/>
                <a:cs typeface="Times New Roman"/>
              </a:rPr>
              <a:t>е</a:t>
            </a:r>
            <a:r>
              <a:rPr sz="2200" spc="15" dirty="0">
                <a:latin typeface="Times New Roman"/>
                <a:cs typeface="Times New Roman"/>
              </a:rPr>
              <a:t>т</a:t>
            </a:r>
            <a:r>
              <a:rPr sz="2200" spc="-5" dirty="0">
                <a:latin typeface="Times New Roman"/>
                <a:cs typeface="Times New Roman"/>
              </a:rPr>
              <a:t>ас</a:t>
            </a:r>
            <a:r>
              <a:rPr sz="2200" spc="10" dirty="0">
                <a:latin typeface="Times New Roman"/>
                <a:cs typeface="Times New Roman"/>
              </a:rPr>
              <a:t>т</a:t>
            </a:r>
            <a:r>
              <a:rPr sz="2200" spc="-5" dirty="0">
                <a:latin typeface="Times New Roman"/>
                <a:cs typeface="Times New Roman"/>
              </a:rPr>
              <a:t>аз</a:t>
            </a:r>
            <a:r>
              <a:rPr sz="2200" spc="-15" dirty="0">
                <a:latin typeface="Times New Roman"/>
                <a:cs typeface="Times New Roman"/>
              </a:rPr>
              <a:t>а</a:t>
            </a:r>
            <a:r>
              <a:rPr sz="2200" spc="-5" dirty="0">
                <a:latin typeface="Times New Roman"/>
                <a:cs typeface="Times New Roman"/>
              </a:rPr>
              <a:t>х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в </a:t>
            </a:r>
            <a:r>
              <a:rPr sz="2200" spc="-70" dirty="0">
                <a:latin typeface="Times New Roman"/>
                <a:cs typeface="Times New Roman"/>
              </a:rPr>
              <a:t>г</a:t>
            </a:r>
            <a:r>
              <a:rPr sz="2200" spc="-25" dirty="0">
                <a:latin typeface="Times New Roman"/>
                <a:cs typeface="Times New Roman"/>
              </a:rPr>
              <a:t>о</a:t>
            </a:r>
            <a:r>
              <a:rPr sz="2200" spc="-10" dirty="0">
                <a:latin typeface="Times New Roman"/>
                <a:cs typeface="Times New Roman"/>
              </a:rPr>
              <a:t>ловно</a:t>
            </a:r>
            <a:r>
              <a:rPr sz="2200" spc="-5" dirty="0">
                <a:latin typeface="Times New Roman"/>
                <a:cs typeface="Times New Roman"/>
              </a:rPr>
              <a:t>й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м</a:t>
            </a:r>
            <a:r>
              <a:rPr sz="2200" dirty="0">
                <a:latin typeface="Times New Roman"/>
                <a:cs typeface="Times New Roman"/>
              </a:rPr>
              <a:t>о</a:t>
            </a:r>
            <a:r>
              <a:rPr sz="2200" spc="-10" dirty="0">
                <a:latin typeface="Times New Roman"/>
                <a:cs typeface="Times New Roman"/>
              </a:rPr>
              <a:t>з</a:t>
            </a:r>
            <a:r>
              <a:rPr sz="2200" spc="-5" dirty="0">
                <a:latin typeface="Times New Roman"/>
                <a:cs typeface="Times New Roman"/>
              </a:rPr>
              <a:t>г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Her2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п</a:t>
            </a:r>
            <a:r>
              <a:rPr sz="2200" spc="-5" dirty="0">
                <a:latin typeface="Times New Roman"/>
                <a:cs typeface="Times New Roman"/>
              </a:rPr>
              <a:t>озитивно</a:t>
            </a:r>
            <a:r>
              <a:rPr sz="2200" spc="-65" dirty="0">
                <a:latin typeface="Times New Roman"/>
                <a:cs typeface="Times New Roman"/>
              </a:rPr>
              <a:t>г</a:t>
            </a:r>
            <a:r>
              <a:rPr sz="2200" spc="-5" dirty="0">
                <a:latin typeface="Times New Roman"/>
                <a:cs typeface="Times New Roman"/>
              </a:rPr>
              <a:t>о  </a:t>
            </a:r>
            <a:r>
              <a:rPr sz="2200" spc="-10" dirty="0">
                <a:latin typeface="Times New Roman"/>
                <a:cs typeface="Times New Roman"/>
              </a:rPr>
              <a:t>рака,	продолжительность жизни </a:t>
            </a:r>
            <a:r>
              <a:rPr sz="2200" dirty="0">
                <a:latin typeface="Times New Roman"/>
                <a:cs typeface="Times New Roman"/>
              </a:rPr>
              <a:t>составляет </a:t>
            </a:r>
            <a:r>
              <a:rPr sz="2200" spc="-5" dirty="0">
                <a:latin typeface="Times New Roman"/>
                <a:cs typeface="Times New Roman"/>
              </a:rPr>
              <a:t>в </a:t>
            </a:r>
            <a:r>
              <a:rPr sz="2200" spc="-10" dirty="0">
                <a:latin typeface="Times New Roman"/>
                <a:cs typeface="Times New Roman"/>
              </a:rPr>
              <a:t>среднем </a:t>
            </a:r>
            <a:r>
              <a:rPr sz="2200" spc="-5" dirty="0">
                <a:latin typeface="Times New Roman"/>
                <a:cs typeface="Times New Roman"/>
              </a:rPr>
              <a:t>22,4  </a:t>
            </a:r>
            <a:r>
              <a:rPr sz="2200" spc="10" dirty="0">
                <a:latin typeface="Times New Roman"/>
                <a:cs typeface="Times New Roman"/>
              </a:rPr>
              <a:t>мес. </a:t>
            </a:r>
            <a:r>
              <a:rPr sz="2200" spc="-5" dirty="0">
                <a:latin typeface="Times New Roman"/>
                <a:cs typeface="Times New Roman"/>
              </a:rPr>
              <a:t>на фоне </a:t>
            </a:r>
            <a:r>
              <a:rPr sz="2200" spc="-15" dirty="0">
                <a:latin typeface="Times New Roman"/>
                <a:cs typeface="Times New Roman"/>
              </a:rPr>
              <a:t>лечения </a:t>
            </a:r>
            <a:r>
              <a:rPr sz="2200" spc="-20" dirty="0">
                <a:latin typeface="Times New Roman"/>
                <a:cs typeface="Times New Roman"/>
              </a:rPr>
              <a:t>Герцептином, </a:t>
            </a:r>
            <a:r>
              <a:rPr sz="2200" spc="-5" dirty="0">
                <a:latin typeface="Times New Roman"/>
                <a:cs typeface="Times New Roman"/>
              </a:rPr>
              <a:t>в </a:t>
            </a:r>
            <a:r>
              <a:rPr sz="2200" spc="-15" dirty="0">
                <a:latin typeface="Times New Roman"/>
                <a:cs typeface="Times New Roman"/>
              </a:rPr>
              <a:t>то </a:t>
            </a:r>
            <a:r>
              <a:rPr sz="2200" spc="-10" dirty="0">
                <a:latin typeface="Times New Roman"/>
                <a:cs typeface="Times New Roman"/>
              </a:rPr>
              <a:t>время </a:t>
            </a:r>
            <a:r>
              <a:rPr sz="2200" spc="-15" dirty="0">
                <a:latin typeface="Times New Roman"/>
                <a:cs typeface="Times New Roman"/>
              </a:rPr>
              <a:t>как </a:t>
            </a:r>
            <a:r>
              <a:rPr sz="2200" spc="-5" dirty="0">
                <a:latin typeface="Times New Roman"/>
                <a:cs typeface="Times New Roman"/>
              </a:rPr>
              <a:t>при  </a:t>
            </a:r>
            <a:r>
              <a:rPr sz="2200" b="1" spc="-5" dirty="0">
                <a:latin typeface="Times New Roman"/>
                <a:cs typeface="Times New Roman"/>
              </a:rPr>
              <a:t>Her2(neu) </a:t>
            </a:r>
            <a:r>
              <a:rPr sz="2200" b="1" spc="-20" dirty="0">
                <a:latin typeface="Times New Roman"/>
                <a:cs typeface="Times New Roman"/>
              </a:rPr>
              <a:t>негативном раке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9,4</a:t>
            </a:r>
            <a:r>
              <a:rPr sz="2200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мес.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960</Words>
  <Application>Microsoft Office PowerPoint</Application>
  <PresentationFormat>Широкоэкранный</PresentationFormat>
  <Paragraphs>100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Times New Roman</vt:lpstr>
      <vt:lpstr>UKIJ CJK</vt:lpstr>
      <vt:lpstr>Wingdings 3</vt:lpstr>
      <vt:lpstr>Легкий дым</vt:lpstr>
      <vt:lpstr>Отделение новых медицинских технологий с группой лечения заболеваний молочной железы</vt:lpstr>
      <vt:lpstr>Метастатический рак молочной железы</vt:lpstr>
      <vt:lpstr>Пациентка Ф.,1956 г.р.</vt:lpstr>
      <vt:lpstr>Тактика лечения</vt:lpstr>
      <vt:lpstr>Контроль эффективности проведенного комбинированного лечения</vt:lpstr>
      <vt:lpstr>20.11.16 радикальная мастэктомия  справа по Маддену</vt:lpstr>
      <vt:lpstr> Прогрессирование заболевания</vt:lpstr>
      <vt:lpstr>Тактика лечения ?</vt:lpstr>
      <vt:lpstr>Метастазы в головной мозг при разных типах  рака молочной железы</vt:lpstr>
      <vt:lpstr>Презентация PowerPoint</vt:lpstr>
      <vt:lpstr>Тактика лечения</vt:lpstr>
      <vt:lpstr>Презентация PowerPoint</vt:lpstr>
      <vt:lpstr>Прогрессирование заболевания</vt:lpstr>
      <vt:lpstr>Тактика лечения</vt:lpstr>
      <vt:lpstr>Оценка эффективности проводимой терапии</vt:lpstr>
      <vt:lpstr>Прогрессирование заболевания</vt:lpstr>
      <vt:lpstr>Тактика лечения?</vt:lpstr>
      <vt:lpstr>Презентация PowerPoint</vt:lpstr>
      <vt:lpstr>МРТ головного мозга 26.01.18 –образование перивентрикулярно у  переднего рога левого бокового желудочка уменьшилось до 5,0 мм,  было до 7,0 мм. Остальные образования, ранее визуализируемые- не  определяются. Новых очаговых образований не выявлено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Usachev</dc:creator>
  <cp:lastModifiedBy>Назир Тургунов</cp:lastModifiedBy>
  <cp:revision>2</cp:revision>
  <dcterms:created xsi:type="dcterms:W3CDTF">2023-05-29T10:55:34Z</dcterms:created>
  <dcterms:modified xsi:type="dcterms:W3CDTF">2023-06-13T12:28:48Z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2023-05-29T00:00:00Z</vt:filetime>
  </property>
</Properties>
</file>