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F333-31FA-4472-9B31-86F24A285499}" type="datetimeFigureOut">
              <a:rPr lang="uk-UA" smtClean="0"/>
              <a:pPr/>
              <a:t>20.11.2020</a:t>
            </a:fld>
            <a:endParaRPr lang="uk-UA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DA13598-F5D9-4870-A14B-D80A57CE9D6E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F333-31FA-4472-9B31-86F24A285499}" type="datetimeFigureOut">
              <a:rPr lang="uk-UA" smtClean="0"/>
              <a:pPr/>
              <a:t>20.11.2020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3598-F5D9-4870-A14B-D80A57CE9D6E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F333-31FA-4472-9B31-86F24A285499}" type="datetimeFigureOut">
              <a:rPr lang="uk-UA" smtClean="0"/>
              <a:pPr/>
              <a:t>20.11.2020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3598-F5D9-4870-A14B-D80A57CE9D6E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F333-31FA-4472-9B31-86F24A285499}" type="datetimeFigureOut">
              <a:rPr lang="uk-UA" smtClean="0"/>
              <a:pPr/>
              <a:t>20.11.2020</a:t>
            </a:fld>
            <a:endParaRPr lang="uk-UA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uk-UA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DA13598-F5D9-4870-A14B-D80A57CE9D6E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F333-31FA-4472-9B31-86F24A285499}" type="datetimeFigureOut">
              <a:rPr lang="uk-UA" smtClean="0"/>
              <a:pPr/>
              <a:t>20.11.2020</a:t>
            </a:fld>
            <a:endParaRPr lang="uk-UA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3598-F5D9-4870-A14B-D80A57CE9D6E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F333-31FA-4472-9B31-86F24A285499}" type="datetimeFigureOut">
              <a:rPr lang="uk-UA" smtClean="0"/>
              <a:pPr/>
              <a:t>20.11.2020</a:t>
            </a:fld>
            <a:endParaRPr lang="uk-UA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3598-F5D9-4870-A14B-D80A57CE9D6E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F333-31FA-4472-9B31-86F24A285499}" type="datetimeFigureOut">
              <a:rPr lang="uk-UA" smtClean="0"/>
              <a:pPr/>
              <a:t>20.11.2020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DA13598-F5D9-4870-A14B-D80A57CE9D6E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F333-31FA-4472-9B31-86F24A285499}" type="datetimeFigureOut">
              <a:rPr lang="uk-UA" smtClean="0"/>
              <a:pPr/>
              <a:t>20.11.2020</a:t>
            </a:fld>
            <a:endParaRPr lang="uk-UA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3598-F5D9-4870-A14B-D80A57CE9D6E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F333-31FA-4472-9B31-86F24A285499}" type="datetimeFigureOut">
              <a:rPr lang="uk-UA" smtClean="0"/>
              <a:pPr/>
              <a:t>20.11.2020</a:t>
            </a:fld>
            <a:endParaRPr lang="uk-UA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3598-F5D9-4870-A14B-D80A57CE9D6E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F333-31FA-4472-9B31-86F24A285499}" type="datetimeFigureOut">
              <a:rPr lang="uk-UA" smtClean="0"/>
              <a:pPr/>
              <a:t>20.11.2020</a:t>
            </a:fld>
            <a:endParaRPr lang="uk-UA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3598-F5D9-4870-A14B-D80A57CE9D6E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F333-31FA-4472-9B31-86F24A285499}" type="datetimeFigureOut">
              <a:rPr lang="uk-UA" smtClean="0"/>
              <a:pPr/>
              <a:t>20.11.2020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3598-F5D9-4870-A14B-D80A57CE9D6E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13BF333-31FA-4472-9B31-86F24A285499}" type="datetimeFigureOut">
              <a:rPr lang="uk-UA" smtClean="0"/>
              <a:pPr/>
              <a:t>20.11.2020</a:t>
            </a:fld>
            <a:endParaRPr lang="uk-UA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DA13598-F5D9-4870-A14B-D80A57CE9D6E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ЛЕКЦИЯ ДЛЯ СТУДЕНТОВ </a:t>
            </a:r>
            <a:r>
              <a:rPr lang="en-US" dirty="0" smtClean="0"/>
              <a:t>V</a:t>
            </a:r>
            <a:r>
              <a:rPr lang="ru-RU" dirty="0" smtClean="0"/>
              <a:t> КУРСА МФ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Общие принципы и методы лечения больных туберкулезом.</a:t>
            </a:r>
            <a:endParaRPr lang="uk-UA" sz="4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uk-U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812088" cy="1484784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ПОКАЗАНИЯ К ХИРУРГИЧЕСКОЙ ДИАГНОСТИКИ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1)диссеминация непонятной этиологии</a:t>
            </a:r>
          </a:p>
          <a:p>
            <a:r>
              <a:rPr lang="ru-RU" dirty="0" smtClean="0"/>
              <a:t>2) округлая тень в легкие;</a:t>
            </a:r>
          </a:p>
          <a:p>
            <a:r>
              <a:rPr lang="ru-RU" dirty="0" smtClean="0"/>
              <a:t>3) плеврит непонятной этиологии</a:t>
            </a:r>
          </a:p>
          <a:p>
            <a:r>
              <a:rPr lang="ru-RU" dirty="0" smtClean="0"/>
              <a:t>4) гиперплазия внутригрудных лимфатических узлов непонятной этиологии.</a:t>
            </a:r>
            <a:endParaRPr lang="uk-U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6288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Виды операций при ТБ органов дыхания, с применением торакотомии, </a:t>
            </a:r>
            <a:r>
              <a:rPr lang="ru-RU" dirty="0" err="1" smtClean="0"/>
              <a:t>видеоторакоскопической</a:t>
            </a:r>
            <a:r>
              <a:rPr lang="ru-RU" dirty="0" smtClean="0"/>
              <a:t> хирургии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71182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1) резекция легкого разного объема: клиновидная резекция; </a:t>
            </a:r>
            <a:r>
              <a:rPr lang="ru-RU" dirty="0" err="1" smtClean="0"/>
              <a:t>сегментэктомия</a:t>
            </a:r>
            <a:r>
              <a:rPr lang="ru-RU" dirty="0" smtClean="0"/>
              <a:t>; </a:t>
            </a:r>
            <a:r>
              <a:rPr lang="ru-RU" dirty="0" err="1" smtClean="0"/>
              <a:t>лобэктомия</a:t>
            </a:r>
            <a:r>
              <a:rPr lang="ru-RU" dirty="0" smtClean="0"/>
              <a:t> и </a:t>
            </a:r>
            <a:r>
              <a:rPr lang="ru-RU" dirty="0" err="1" smtClean="0"/>
              <a:t>билобэктомия</a:t>
            </a:r>
            <a:r>
              <a:rPr lang="ru-RU" dirty="0" smtClean="0"/>
              <a:t>; комбинированная резекция (</a:t>
            </a:r>
            <a:r>
              <a:rPr lang="ru-RU" dirty="0" err="1" smtClean="0"/>
              <a:t>лобэктомия</a:t>
            </a:r>
            <a:r>
              <a:rPr lang="ru-RU" dirty="0" smtClean="0"/>
              <a:t> в сочетании с экономной резекцией) </a:t>
            </a:r>
            <a:r>
              <a:rPr lang="ru-RU" dirty="0" err="1" smtClean="0"/>
              <a:t>пневмонэктомия</a:t>
            </a:r>
            <a:r>
              <a:rPr lang="ru-RU" dirty="0" smtClean="0"/>
              <a:t> или </a:t>
            </a:r>
            <a:r>
              <a:rPr lang="ru-RU" dirty="0" err="1" smtClean="0"/>
              <a:t>плевропневмонектомия</a:t>
            </a:r>
            <a:r>
              <a:rPr lang="ru-RU" dirty="0" smtClean="0"/>
              <a:t>; резекция легкого с коррекцией объема </a:t>
            </a:r>
            <a:r>
              <a:rPr lang="ru-RU" dirty="0" err="1" smtClean="0"/>
              <a:t>гемиторакса</a:t>
            </a:r>
            <a:r>
              <a:rPr lang="ru-RU" dirty="0" smtClean="0"/>
              <a:t>;</a:t>
            </a:r>
          </a:p>
          <a:p>
            <a:r>
              <a:rPr lang="ru-RU" dirty="0" smtClean="0"/>
              <a:t>  2) </a:t>
            </a:r>
            <a:r>
              <a:rPr lang="ru-RU" dirty="0" err="1" smtClean="0"/>
              <a:t>екстраплевральна</a:t>
            </a:r>
            <a:r>
              <a:rPr lang="ru-RU" dirty="0" smtClean="0"/>
              <a:t> торакопластика;</a:t>
            </a:r>
          </a:p>
          <a:p>
            <a:r>
              <a:rPr lang="ru-RU" dirty="0" smtClean="0"/>
              <a:t>3) </a:t>
            </a:r>
            <a:r>
              <a:rPr lang="ru-RU" dirty="0" err="1" smtClean="0"/>
              <a:t>екстраплевральний</a:t>
            </a:r>
            <a:r>
              <a:rPr lang="ru-RU" dirty="0" smtClean="0"/>
              <a:t> </a:t>
            </a:r>
            <a:r>
              <a:rPr lang="ru-RU" dirty="0" err="1" smtClean="0"/>
              <a:t>пневмолиз</a:t>
            </a:r>
            <a:r>
              <a:rPr lang="ru-RU" dirty="0" smtClean="0"/>
              <a:t>;</a:t>
            </a:r>
          </a:p>
          <a:p>
            <a:r>
              <a:rPr lang="ru-RU" dirty="0" smtClean="0"/>
              <a:t>4) </a:t>
            </a:r>
            <a:r>
              <a:rPr lang="ru-RU" dirty="0" err="1" smtClean="0"/>
              <a:t>плеврэктомия</a:t>
            </a:r>
            <a:r>
              <a:rPr lang="ru-RU" dirty="0" smtClean="0"/>
              <a:t> и декортикация легкие;</a:t>
            </a:r>
          </a:p>
          <a:p>
            <a:r>
              <a:rPr lang="ru-RU" dirty="0" smtClean="0"/>
              <a:t>5) операции на бронхах: окклюзия;</a:t>
            </a:r>
          </a:p>
          <a:p>
            <a:r>
              <a:rPr lang="ru-RU" dirty="0" smtClean="0"/>
              <a:t>6) резекция; </a:t>
            </a:r>
            <a:r>
              <a:rPr lang="ru-RU" dirty="0" err="1" smtClean="0"/>
              <a:t>бронхопластика</a:t>
            </a:r>
            <a:r>
              <a:rPr lang="ru-RU" dirty="0" smtClean="0"/>
              <a:t>; обработку культи;</a:t>
            </a:r>
          </a:p>
          <a:p>
            <a:r>
              <a:rPr lang="ru-RU" dirty="0" smtClean="0"/>
              <a:t>7) </a:t>
            </a:r>
            <a:r>
              <a:rPr lang="ru-RU" dirty="0" err="1" smtClean="0"/>
              <a:t>торакоцентез</a:t>
            </a:r>
            <a:r>
              <a:rPr lang="ru-RU" dirty="0" smtClean="0"/>
              <a:t>;</a:t>
            </a:r>
          </a:p>
          <a:p>
            <a:r>
              <a:rPr lang="ru-RU" dirty="0" smtClean="0"/>
              <a:t>8) </a:t>
            </a:r>
            <a:r>
              <a:rPr lang="ru-RU" dirty="0" err="1" smtClean="0"/>
              <a:t>торакостомия</a:t>
            </a:r>
            <a:r>
              <a:rPr lang="ru-RU" dirty="0" smtClean="0"/>
              <a:t>;</a:t>
            </a:r>
          </a:p>
          <a:p>
            <a:r>
              <a:rPr lang="ru-RU" dirty="0" smtClean="0"/>
              <a:t>9) искусственный пневмоторакс и </a:t>
            </a:r>
            <a:r>
              <a:rPr lang="ru-RU" dirty="0" err="1" smtClean="0"/>
              <a:t>пневмоперитонеум</a:t>
            </a:r>
            <a:endParaRPr lang="uk-U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КЛАССИФИКАЦИЯ АМБП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340768"/>
            <a:ext cx="8812088" cy="504056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dirty="0" smtClean="0"/>
              <a:t>На основе совокупности свойств Международной противотуберкулезной союзом в 1975 предложено классифицировать противотуберкулезные препараты на три группы, в которых могут войти и препараты, разработанные в последние годы.</a:t>
            </a:r>
          </a:p>
          <a:p>
            <a:pPr algn="just"/>
            <a:r>
              <a:rPr lang="ru-RU" dirty="0" smtClean="0"/>
              <a:t>Группа А - наиболее эффективные препараты; </a:t>
            </a:r>
            <a:r>
              <a:rPr lang="ru-RU" dirty="0" err="1" smtClean="0"/>
              <a:t>изониазид</a:t>
            </a:r>
            <a:r>
              <a:rPr lang="ru-RU" dirty="0" smtClean="0"/>
              <a:t>, </a:t>
            </a:r>
            <a:r>
              <a:rPr lang="ru-RU" dirty="0" err="1" smtClean="0"/>
              <a:t>рифампицин</a:t>
            </a:r>
            <a:endParaRPr lang="ru-RU" dirty="0" smtClean="0"/>
          </a:p>
          <a:p>
            <a:pPr algn="just"/>
            <a:r>
              <a:rPr lang="ru-RU" dirty="0" smtClean="0"/>
              <a:t>Группа В - препараты средней эффективности: </a:t>
            </a:r>
            <a:r>
              <a:rPr lang="ru-RU" dirty="0" err="1" smtClean="0"/>
              <a:t>этамбутол</a:t>
            </a:r>
            <a:r>
              <a:rPr lang="ru-RU" dirty="0" smtClean="0"/>
              <a:t>, </a:t>
            </a:r>
            <a:r>
              <a:rPr lang="ru-RU" dirty="0" err="1" smtClean="0"/>
              <a:t>пиразинамид</a:t>
            </a:r>
            <a:r>
              <a:rPr lang="ru-RU" dirty="0" smtClean="0"/>
              <a:t>, </a:t>
            </a:r>
            <a:r>
              <a:rPr lang="ru-RU" dirty="0" err="1" smtClean="0"/>
              <a:t>морфазинамид</a:t>
            </a:r>
            <a:r>
              <a:rPr lang="ru-RU" dirty="0" smtClean="0"/>
              <a:t>, стрептомицин, </a:t>
            </a:r>
            <a:r>
              <a:rPr lang="ru-RU" dirty="0" err="1" smtClean="0"/>
              <a:t>протионамид</a:t>
            </a:r>
            <a:r>
              <a:rPr lang="ru-RU" dirty="0" smtClean="0"/>
              <a:t>, </a:t>
            </a:r>
            <a:r>
              <a:rPr lang="ru-RU" dirty="0" err="1" smtClean="0"/>
              <a:t>этионамид</a:t>
            </a:r>
            <a:r>
              <a:rPr lang="ru-RU" dirty="0" smtClean="0"/>
              <a:t>, </a:t>
            </a:r>
            <a:r>
              <a:rPr lang="ru-RU" dirty="0" err="1" smtClean="0"/>
              <a:t>циклосерин</a:t>
            </a:r>
            <a:r>
              <a:rPr lang="ru-RU" dirty="0" smtClean="0"/>
              <a:t>, </a:t>
            </a:r>
            <a:r>
              <a:rPr lang="ru-RU" dirty="0" err="1" smtClean="0"/>
              <a:t>канамицин</a:t>
            </a:r>
            <a:r>
              <a:rPr lang="ru-RU" dirty="0" smtClean="0"/>
              <a:t>, </a:t>
            </a:r>
            <a:r>
              <a:rPr lang="ru-RU" dirty="0" err="1" smtClean="0"/>
              <a:t>флоримицина</a:t>
            </a:r>
            <a:r>
              <a:rPr lang="ru-RU" dirty="0" smtClean="0"/>
              <a:t>, </a:t>
            </a:r>
            <a:r>
              <a:rPr lang="ru-RU" dirty="0" err="1" smtClean="0"/>
              <a:t>офлоксацин</a:t>
            </a:r>
            <a:r>
              <a:rPr lang="ru-RU" dirty="0" smtClean="0"/>
              <a:t>, </a:t>
            </a:r>
            <a:r>
              <a:rPr lang="ru-RU" dirty="0" err="1" smtClean="0"/>
              <a:t>капреомицин</a:t>
            </a:r>
            <a:r>
              <a:rPr lang="ru-RU" dirty="0" smtClean="0"/>
              <a:t>.</a:t>
            </a:r>
          </a:p>
          <a:p>
            <a:pPr algn="just"/>
            <a:r>
              <a:rPr lang="ru-RU" dirty="0" smtClean="0"/>
              <a:t>Группа С - препараты малейшей эффективности: натрий ПАСК, </a:t>
            </a:r>
            <a:r>
              <a:rPr lang="ru-RU" dirty="0" err="1" smtClean="0"/>
              <a:t>тиоацетазон</a:t>
            </a:r>
            <a:r>
              <a:rPr lang="ru-RU" dirty="0" smtClean="0"/>
              <a:t>.</a:t>
            </a:r>
            <a:endParaRPr lang="uk-U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КЛАССИФИКАЦИЯ АМБП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 smtClean="0"/>
              <a:t>ряд </a:t>
            </a:r>
            <a:r>
              <a:rPr lang="en-US" dirty="0" smtClean="0"/>
              <a:t>I</a:t>
            </a:r>
            <a:r>
              <a:rPr lang="uk-UA" dirty="0" smtClean="0"/>
              <a:t>– </a:t>
            </a:r>
            <a:r>
              <a:rPr lang="en-US" dirty="0" smtClean="0"/>
              <a:t>H</a:t>
            </a:r>
            <a:r>
              <a:rPr lang="ru-RU" dirty="0" smtClean="0"/>
              <a:t>-</a:t>
            </a:r>
            <a:r>
              <a:rPr lang="ru-RU" dirty="0" err="1" smtClean="0"/>
              <a:t>изониазид</a:t>
            </a:r>
            <a:endParaRPr lang="ru-RU" dirty="0" smtClean="0"/>
          </a:p>
          <a:p>
            <a:r>
              <a:rPr lang="en-US" dirty="0" smtClean="0"/>
              <a:t>R</a:t>
            </a:r>
            <a:r>
              <a:rPr lang="ru-RU" dirty="0" smtClean="0"/>
              <a:t> - </a:t>
            </a:r>
            <a:r>
              <a:rPr lang="ru-RU" dirty="0" err="1" smtClean="0"/>
              <a:t>рифампицин</a:t>
            </a:r>
            <a:endParaRPr lang="ru-RU" dirty="0" smtClean="0"/>
          </a:p>
          <a:p>
            <a:r>
              <a:rPr lang="en-US" dirty="0" smtClean="0"/>
              <a:t>Z</a:t>
            </a:r>
            <a:r>
              <a:rPr lang="ru-RU" dirty="0" smtClean="0"/>
              <a:t> - </a:t>
            </a:r>
            <a:r>
              <a:rPr lang="ru-RU" dirty="0" err="1" smtClean="0"/>
              <a:t>пиразинамид</a:t>
            </a:r>
            <a:endParaRPr lang="ru-RU" dirty="0" smtClean="0"/>
          </a:p>
          <a:p>
            <a:r>
              <a:rPr lang="en-US" dirty="0" smtClean="0"/>
              <a:t>E</a:t>
            </a:r>
            <a:r>
              <a:rPr lang="ru-RU" dirty="0" smtClean="0"/>
              <a:t> - </a:t>
            </a:r>
            <a:r>
              <a:rPr lang="ru-RU" dirty="0" err="1" smtClean="0"/>
              <a:t>этамбутол</a:t>
            </a:r>
            <a:endParaRPr lang="ru-RU" dirty="0" smtClean="0"/>
          </a:p>
          <a:p>
            <a:r>
              <a:rPr lang="en-US" dirty="0" smtClean="0"/>
              <a:t>S</a:t>
            </a:r>
            <a:r>
              <a:rPr lang="ru-RU" dirty="0" smtClean="0"/>
              <a:t> - </a:t>
            </a:r>
            <a:r>
              <a:rPr lang="ru-RU" dirty="0" err="1" smtClean="0"/>
              <a:t>стрепномицин</a:t>
            </a:r>
            <a:endParaRPr lang="ru-RU" dirty="0" smtClean="0"/>
          </a:p>
          <a:p>
            <a:pPr algn="just"/>
            <a:r>
              <a:rPr lang="uk-UA" dirty="0" smtClean="0"/>
              <a:t>ІІ ряд – </a:t>
            </a:r>
            <a:r>
              <a:rPr lang="uk-UA" dirty="0" err="1" smtClean="0"/>
              <a:t>фторхинолоны</a:t>
            </a:r>
            <a:r>
              <a:rPr lang="uk-UA" dirty="0" smtClean="0"/>
              <a:t>, </a:t>
            </a:r>
            <a:r>
              <a:rPr lang="uk-UA" dirty="0" err="1" smtClean="0"/>
              <a:t>аминогликозиды</a:t>
            </a:r>
            <a:r>
              <a:rPr lang="uk-UA" dirty="0" smtClean="0"/>
              <a:t>,</a:t>
            </a:r>
            <a:r>
              <a:rPr lang="uk-UA" dirty="0" err="1" smtClean="0"/>
              <a:t>этионамид</a:t>
            </a:r>
            <a:r>
              <a:rPr lang="uk-UA" dirty="0" smtClean="0"/>
              <a:t>,</a:t>
            </a:r>
            <a:r>
              <a:rPr lang="uk-UA" dirty="0" err="1" smtClean="0"/>
              <a:t>протионамид</a:t>
            </a:r>
            <a:r>
              <a:rPr lang="uk-UA" dirty="0" smtClean="0"/>
              <a:t>, ПАСК</a:t>
            </a:r>
          </a:p>
          <a:p>
            <a:pPr algn="just"/>
            <a:r>
              <a:rPr lang="uk-UA" dirty="0" smtClean="0"/>
              <a:t>Для записи схем </a:t>
            </a:r>
            <a:r>
              <a:rPr lang="uk-UA" dirty="0" err="1" smtClean="0"/>
              <a:t>используют</a:t>
            </a:r>
            <a:r>
              <a:rPr lang="uk-UA" dirty="0" smtClean="0"/>
              <a:t> </a:t>
            </a:r>
            <a:r>
              <a:rPr lang="uk-UA" dirty="0" err="1" smtClean="0"/>
              <a:t>аббревеатуру</a:t>
            </a:r>
            <a:r>
              <a:rPr lang="uk-UA" dirty="0" smtClean="0"/>
              <a:t>, </a:t>
            </a:r>
            <a:r>
              <a:rPr lang="uk-UA" dirty="0" err="1" smtClean="0"/>
              <a:t>образованных</a:t>
            </a:r>
            <a:r>
              <a:rPr lang="uk-UA" dirty="0" smtClean="0"/>
              <a:t> с </a:t>
            </a:r>
            <a:r>
              <a:rPr lang="uk-UA" dirty="0" err="1" smtClean="0"/>
              <a:t>начальных</a:t>
            </a:r>
            <a:r>
              <a:rPr lang="uk-UA" dirty="0" smtClean="0"/>
              <a:t> названий</a:t>
            </a:r>
          </a:p>
          <a:p>
            <a:pPr algn="just"/>
            <a:r>
              <a:rPr lang="uk-UA" dirty="0" err="1" smtClean="0"/>
              <a:t>Цифра-</a:t>
            </a:r>
            <a:r>
              <a:rPr lang="uk-UA" dirty="0" smtClean="0"/>
              <a:t> </a:t>
            </a:r>
            <a:r>
              <a:rPr lang="uk-UA" dirty="0" err="1" smtClean="0"/>
              <a:t>это</a:t>
            </a:r>
            <a:r>
              <a:rPr lang="uk-UA" dirty="0" smtClean="0"/>
              <a:t> </a:t>
            </a:r>
            <a:r>
              <a:rPr lang="uk-UA" dirty="0" err="1" smtClean="0"/>
              <a:t>длительность</a:t>
            </a:r>
            <a:endParaRPr lang="uk-U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ХАРАКТЕРИСТИКА ПРЕПАРАТОВ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340768"/>
            <a:ext cx="8686800" cy="5517232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ru-RU" sz="7200" b="1" dirty="0" err="1" smtClean="0">
                <a:solidFill>
                  <a:srgbClr val="FF0000"/>
                </a:solidFill>
              </a:rPr>
              <a:t>Изониазид</a:t>
            </a:r>
            <a:r>
              <a:rPr lang="ru-RU" sz="7200" dirty="0" smtClean="0"/>
              <a:t> (</a:t>
            </a:r>
            <a:r>
              <a:rPr lang="ru-RU" sz="7200" dirty="0" err="1" smtClean="0"/>
              <a:t>гидразид</a:t>
            </a:r>
            <a:r>
              <a:rPr lang="ru-RU" sz="7200" dirty="0" smtClean="0"/>
              <a:t> изоникотиновой кислоты). Синонимы: ГИНК, </a:t>
            </a:r>
            <a:r>
              <a:rPr lang="ru-RU" sz="7200" dirty="0" err="1" smtClean="0"/>
              <a:t>тубазид</a:t>
            </a:r>
            <a:r>
              <a:rPr lang="ru-RU" sz="7200" dirty="0" smtClean="0"/>
              <a:t>, </a:t>
            </a:r>
            <a:r>
              <a:rPr lang="ru-RU" sz="7200" dirty="0" err="1" smtClean="0"/>
              <a:t>римифон</a:t>
            </a:r>
            <a:r>
              <a:rPr lang="ru-RU" sz="7200" dirty="0" smtClean="0"/>
              <a:t>, </a:t>
            </a:r>
            <a:r>
              <a:rPr lang="ru-RU" sz="7200" dirty="0" err="1" smtClean="0"/>
              <a:t>никазид</a:t>
            </a:r>
            <a:r>
              <a:rPr lang="ru-RU" sz="7200" dirty="0" smtClean="0"/>
              <a:t>, </a:t>
            </a:r>
            <a:r>
              <a:rPr lang="ru-RU" sz="7200" dirty="0" err="1" smtClean="0"/>
              <a:t>неотебен</a:t>
            </a:r>
            <a:r>
              <a:rPr lang="ru-RU" sz="7200" dirty="0" smtClean="0"/>
              <a:t> и др.</a:t>
            </a:r>
            <a:r>
              <a:rPr lang="uk-UA" sz="7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7200" dirty="0" smtClean="0"/>
              <a:t>Белый кристаллический порошок, легко растворимый в воде. Форма выпуска: порошок и таблетки по 0,1; 0,2; 0,3 г, в ампулах – 10 % раствор по 5 мл.</a:t>
            </a:r>
            <a:endParaRPr lang="uk-UA" sz="7200" dirty="0" smtClean="0"/>
          </a:p>
          <a:p>
            <a:pPr algn="just"/>
            <a:r>
              <a:rPr lang="ru-RU" sz="7200" dirty="0" smtClean="0"/>
              <a:t>Фармакологические особенности: </a:t>
            </a:r>
            <a:r>
              <a:rPr lang="ru-RU" sz="7200" dirty="0" err="1" smtClean="0"/>
              <a:t>изониазид</a:t>
            </a:r>
            <a:r>
              <a:rPr lang="ru-RU" sz="7200" dirty="0" smtClean="0"/>
              <a:t> оказывает выраженное, строго специфическое бактерицидное действие на микобактерии туберкулеза (МБТ), на другие микроорганизмы не действует. Под действием </a:t>
            </a:r>
            <a:r>
              <a:rPr lang="ru-RU" sz="7200" dirty="0" err="1" smtClean="0"/>
              <a:t>изониазида</a:t>
            </a:r>
            <a:r>
              <a:rPr lang="ru-RU" sz="7200" dirty="0" smtClean="0"/>
              <a:t> снижается синтез эндогенной каталазы в МБТ и накапливается перекись водорода, что ведет к прекращению роста и размножения микобактерий. Он усиливает фагоцитоз в очаге специфического воспаления, что способствует его рассасыванию. После приема внутрь быстро и полностью всасывается из желудочно-кишечного тракта и поступает во все органы и ткани, создавая высокую концентрацию в участках воспаления экссудативного характера. В казеозные инкапсулированные очаги, в стенку каверны и ее содержимое проникает в небольших количествах. Инактивируется </a:t>
            </a:r>
            <a:r>
              <a:rPr lang="ru-RU" sz="7200" dirty="0" err="1" smtClean="0"/>
              <a:t>ацетилированием</a:t>
            </a:r>
            <a:r>
              <a:rPr lang="ru-RU" sz="7200" dirty="0" smtClean="0"/>
              <a:t> в печени и выделяется почками через 2 – 4 часа в зависимости от степени </a:t>
            </a:r>
            <a:r>
              <a:rPr lang="ru-RU" sz="7200" dirty="0" err="1" smtClean="0"/>
              <a:t>инактивации</a:t>
            </a:r>
            <a:r>
              <a:rPr lang="ru-RU" sz="7200" dirty="0" smtClean="0"/>
              <a:t>. Сильными </a:t>
            </a:r>
            <a:r>
              <a:rPr lang="ru-RU" sz="7200" dirty="0" err="1" smtClean="0"/>
              <a:t>инактиваторами</a:t>
            </a:r>
            <a:r>
              <a:rPr lang="ru-RU" sz="7200" dirty="0" smtClean="0"/>
              <a:t> считают больных, у которых содержание активной фракции </a:t>
            </a:r>
            <a:r>
              <a:rPr lang="ru-RU" sz="7200" dirty="0" err="1" smtClean="0"/>
              <a:t>изониазида</a:t>
            </a:r>
            <a:r>
              <a:rPr lang="ru-RU" sz="7200" dirty="0" smtClean="0"/>
              <a:t> в суточной моче составляет 10 % и менее принятой </a:t>
            </a:r>
            <a:r>
              <a:rPr lang="ru-RU" sz="7200" dirty="0" err="1" smtClean="0"/>
              <a:t>тест-дозы</a:t>
            </a:r>
            <a:r>
              <a:rPr lang="ru-RU" sz="7200" dirty="0" smtClean="0"/>
              <a:t>. При уровне более 10 % - больных относят к слабым </a:t>
            </a:r>
            <a:r>
              <a:rPr lang="ru-RU" sz="7200" dirty="0" err="1" smtClean="0"/>
              <a:t>инактиваторам</a:t>
            </a:r>
            <a:r>
              <a:rPr lang="ru-RU" sz="7200" dirty="0" smtClean="0"/>
              <a:t>.</a:t>
            </a:r>
            <a:endParaRPr lang="uk-UA" sz="7200" dirty="0" smtClean="0"/>
          </a:p>
          <a:p>
            <a:pPr algn="just"/>
            <a:r>
              <a:rPr lang="ru-RU" sz="7200" dirty="0" smtClean="0"/>
              <a:t>Под влиянием </a:t>
            </a:r>
            <a:r>
              <a:rPr lang="ru-RU" sz="7200" dirty="0" err="1" smtClean="0"/>
              <a:t>изониазида</a:t>
            </a:r>
            <a:r>
              <a:rPr lang="ru-RU" sz="7200" dirty="0" smtClean="0"/>
              <a:t> расширяются периферические и коронарные сосуды, снижается АД, повышается секреторная функция желудка, улучшается аппетит, усиливается желчеотделение и желчеобразование.</a:t>
            </a:r>
            <a:endParaRPr lang="uk-UA" sz="7200" dirty="0" smtClean="0"/>
          </a:p>
          <a:p>
            <a:pPr algn="just"/>
            <a:r>
              <a:rPr lang="ru-RU" sz="7200" dirty="0" smtClean="0"/>
              <a:t>Дозировка 5 – 10 мг на 1 кг массы тела</a:t>
            </a:r>
            <a:endParaRPr lang="uk-UA" sz="7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ХАРАКТЕРИСТИКА ПРЕПАРАТОВ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4319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ru-RU" b="1" dirty="0" err="1" smtClean="0">
                <a:solidFill>
                  <a:srgbClr val="FF0000"/>
                </a:solidFill>
              </a:rPr>
              <a:t>Пиразинами</a:t>
            </a:r>
            <a:r>
              <a:rPr lang="ru-RU" b="1" dirty="0" err="1" smtClean="0"/>
              <a:t>д</a:t>
            </a:r>
            <a:r>
              <a:rPr lang="ru-RU" dirty="0" smtClean="0"/>
              <a:t> (</a:t>
            </a:r>
            <a:r>
              <a:rPr lang="ru-RU" dirty="0" err="1" smtClean="0"/>
              <a:t>тизамид</a:t>
            </a:r>
            <a:r>
              <a:rPr lang="ru-RU" dirty="0" smtClean="0"/>
              <a:t>, Пи-кокс, </a:t>
            </a:r>
            <a:r>
              <a:rPr lang="ru-RU" dirty="0" err="1" smtClean="0"/>
              <a:t>зинамид</a:t>
            </a:r>
            <a:r>
              <a:rPr lang="ru-RU" dirty="0" smtClean="0"/>
              <a:t> и др.).</a:t>
            </a:r>
            <a:endParaRPr lang="uk-UA" dirty="0" smtClean="0"/>
          </a:p>
          <a:p>
            <a:pPr algn="just"/>
            <a:r>
              <a:rPr lang="ru-RU" dirty="0" smtClean="0"/>
              <a:t>Форма выпуска: таблетки по 0,5 г.</a:t>
            </a:r>
            <a:endParaRPr lang="uk-UA" dirty="0" smtClean="0"/>
          </a:p>
          <a:p>
            <a:pPr algn="just"/>
            <a:r>
              <a:rPr lang="ru-RU" dirty="0" err="1" smtClean="0"/>
              <a:t>Пиразинамид</a:t>
            </a:r>
            <a:r>
              <a:rPr lang="ru-RU" dirty="0" smtClean="0"/>
              <a:t> – синтетический аналог </a:t>
            </a:r>
            <a:r>
              <a:rPr lang="ru-RU" dirty="0" err="1" smtClean="0"/>
              <a:t>никотинамида</a:t>
            </a:r>
            <a:r>
              <a:rPr lang="ru-RU" dirty="0" smtClean="0"/>
              <a:t>. Обладает сильным стерилизующим действием на микобактерии человеческого вида, особенно на медленно размножающиеся и </a:t>
            </a:r>
            <a:r>
              <a:rPr lang="ru-RU" dirty="0" err="1" smtClean="0"/>
              <a:t>персистирующие</a:t>
            </a:r>
            <a:r>
              <a:rPr lang="ru-RU" dirty="0" smtClean="0"/>
              <a:t> в макрофагах, создавая вокруг </a:t>
            </a:r>
            <a:r>
              <a:rPr lang="ru-RU" dirty="0" err="1" smtClean="0"/>
              <a:t>фагоцитированных</a:t>
            </a:r>
            <a:r>
              <a:rPr lang="ru-RU" dirty="0" smtClean="0"/>
              <a:t> особей зоны ацидоза. Максимальный эффект его установлен в кислых средах: в очагах </a:t>
            </a:r>
            <a:r>
              <a:rPr lang="ru-RU" dirty="0" err="1" smtClean="0"/>
              <a:t>казеоза</a:t>
            </a:r>
            <a:r>
              <a:rPr lang="ru-RU" dirty="0" smtClean="0"/>
              <a:t>, </a:t>
            </a:r>
            <a:r>
              <a:rPr lang="ru-RU" dirty="0" err="1" smtClean="0"/>
              <a:t>туберкулемах</a:t>
            </a:r>
            <a:r>
              <a:rPr lang="ru-RU" dirty="0" smtClean="0"/>
              <a:t>, казеозно-пневмонических процессах, куда препарат легко проникает.</a:t>
            </a:r>
            <a:endParaRPr lang="uk-UA" dirty="0" smtClean="0"/>
          </a:p>
          <a:p>
            <a:pPr algn="just"/>
            <a:r>
              <a:rPr lang="ru-RU" dirty="0" smtClean="0"/>
              <a:t>Принимают внутрь после еды. Суточная доза для взрослых 1,5 – 2 г. Детям назначают из расчета 20 – 30 мг/кг в сутки, но не более 1,5 г.</a:t>
            </a:r>
            <a:endParaRPr lang="uk-UA" dirty="0" smtClean="0"/>
          </a:p>
          <a:p>
            <a:pPr algn="just"/>
            <a:r>
              <a:rPr lang="ru-RU" dirty="0" smtClean="0"/>
              <a:t>.</a:t>
            </a:r>
            <a:endParaRPr lang="uk-UA" dirty="0" smtClean="0"/>
          </a:p>
          <a:p>
            <a:pPr algn="just"/>
            <a:r>
              <a:rPr lang="ru-RU" dirty="0" smtClean="0"/>
              <a:t>В процессе лечения необходимо контролировать состояние больных с сопутствующим сахарным диабетом, т.к. он повышает уровень глюкозы крови.</a:t>
            </a:r>
            <a:endParaRPr lang="uk-UA" dirty="0" smtClean="0"/>
          </a:p>
          <a:p>
            <a:endParaRPr lang="uk-U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ХАРАКТЕРИСТИКА ПРЕПАРАТОВ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68760"/>
            <a:ext cx="8991600" cy="4811365"/>
          </a:xfrm>
        </p:spPr>
        <p:txBody>
          <a:bodyPr>
            <a:noAutofit/>
          </a:bodyPr>
          <a:lstStyle/>
          <a:p>
            <a:pPr algn="just"/>
            <a:r>
              <a:rPr lang="ru-RU" sz="1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Рифампицин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(синонимы: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рифадин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бенемицин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римактан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и др.) </a:t>
            </a:r>
            <a:endParaRPr lang="uk-UA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Полусинтетический антибиотик широкого спектра действия, производное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рифамицина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 Он ингибирует синтез рибонуклеиновой кислоты микроорганизмов. Оказывает бактерицидное и сильное стерилизующее действие на микобактерии туберкулеза при их внутриклеточном и внеклеточном расположении, а также выраженное бактериостатическое действие на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персистирующие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формы МБТ и отдельные виды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атипичных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микобактерий. При его приеме создаются пики бактериостатической концентрации в течение 2 – 4 часов в сыворотке крови и более длительно в участках поражения легочной ткани.</a:t>
            </a:r>
            <a:endParaRPr lang="uk-UA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У больных, которые возобновляют прием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рифампицина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после длительного перерыва в лечении, могут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наюблюдаться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серьезные иммунологические расстройства, приводящие к нарушениям функции почек, гемолизу или тромбоцитопению. В таких редких случаях необходимо сразу же  отказаться от приема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рифампицина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uk-UA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Рифампицин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повышает уровень печеночных ферментов, с чем может быть связана необходимость увеличения дозировки тех принимаемых больным лекарств, которые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метаболизируются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в печени. К числу таких препаратов относятся кортикостероиды,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стероидные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контрацептивы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пероральные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антидиабетические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препараты,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пероральные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антикоагулянты,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циметидин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циклоспорин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сердечные гликозиды.</a:t>
            </a:r>
            <a:endParaRPr lang="uk-UA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uk-UA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ХАРАКТЕРИСТИКА ПРЕПАРАТОВ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algn="just"/>
            <a:r>
              <a:rPr lang="ru-RU" sz="6000" b="1" dirty="0" smtClean="0">
                <a:solidFill>
                  <a:srgbClr val="FF0000"/>
                </a:solidFill>
              </a:rPr>
              <a:t>Стрептомицин. </a:t>
            </a:r>
            <a:endParaRPr lang="uk-UA" sz="6000" dirty="0" smtClean="0">
              <a:solidFill>
                <a:srgbClr val="FF0000"/>
              </a:solidFill>
            </a:endParaRPr>
          </a:p>
          <a:p>
            <a:pPr algn="just"/>
            <a:r>
              <a:rPr lang="ru-RU" sz="4200" dirty="0" smtClean="0">
                <a:latin typeface="Times New Roman" pitchFamily="18" charset="0"/>
                <a:cs typeface="Times New Roman" pitchFamily="18" charset="0"/>
              </a:rPr>
              <a:t>В последние годы применяется в основном сульфат стрептомицина (синонимы: </a:t>
            </a:r>
            <a:r>
              <a:rPr lang="ru-RU" sz="4200" dirty="0" err="1" smtClean="0">
                <a:latin typeface="Times New Roman" pitchFamily="18" charset="0"/>
                <a:cs typeface="Times New Roman" pitchFamily="18" charset="0"/>
              </a:rPr>
              <a:t>устреп</a:t>
            </a:r>
            <a:r>
              <a:rPr lang="ru-RU" sz="4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4200" dirty="0" err="1" smtClean="0">
                <a:latin typeface="Times New Roman" pitchFamily="18" charset="0"/>
                <a:cs typeface="Times New Roman" pitchFamily="18" charset="0"/>
              </a:rPr>
              <a:t>диплостреп</a:t>
            </a:r>
            <a:r>
              <a:rPr lang="ru-RU" sz="4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4200" dirty="0" err="1" smtClean="0">
                <a:latin typeface="Times New Roman" pitchFamily="18" charset="0"/>
                <a:cs typeface="Times New Roman" pitchFamily="18" charset="0"/>
              </a:rPr>
              <a:t>стрицин</a:t>
            </a:r>
            <a:r>
              <a:rPr lang="ru-RU" sz="4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4200" dirty="0" err="1" smtClean="0">
                <a:latin typeface="Times New Roman" pitchFamily="18" charset="0"/>
                <a:cs typeface="Times New Roman" pitchFamily="18" charset="0"/>
              </a:rPr>
              <a:t>стризолин</a:t>
            </a:r>
            <a:r>
              <a:rPr lang="ru-RU" sz="4200" dirty="0" smtClean="0">
                <a:latin typeface="Times New Roman" pitchFamily="18" charset="0"/>
                <a:cs typeface="Times New Roman" pitchFamily="18" charset="0"/>
              </a:rPr>
              <a:t> и др.). Выпускается во флаконах по 0,25; 0,5 и 1, 0 г.</a:t>
            </a:r>
            <a:endParaRPr lang="uk-UA" sz="4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4200" dirty="0" smtClean="0">
                <a:latin typeface="Times New Roman" pitchFamily="18" charset="0"/>
                <a:cs typeface="Times New Roman" pitchFamily="18" charset="0"/>
              </a:rPr>
              <a:t>Стрептомицин – антибиотик широкого спектра действия. Активен в отношении микобактерий туберкулеза человеческого и бычьего вида, МБТ птичьего вида к нему менее чувствительны. Наиболее активен в отношении быстро размножающихся популяций  МБТ, слабо влияет на медленно размножающиеся и </a:t>
            </a:r>
            <a:r>
              <a:rPr lang="ru-RU" sz="4200" dirty="0" err="1" smtClean="0">
                <a:latin typeface="Times New Roman" pitchFamily="18" charset="0"/>
                <a:cs typeface="Times New Roman" pitchFamily="18" charset="0"/>
              </a:rPr>
              <a:t>фагоцитированные</a:t>
            </a:r>
            <a:r>
              <a:rPr lang="ru-RU" sz="4200" dirty="0" smtClean="0">
                <a:latin typeface="Times New Roman" pitchFamily="18" charset="0"/>
                <a:cs typeface="Times New Roman" pitchFamily="18" charset="0"/>
              </a:rPr>
              <a:t> МБТ. Действие его резко ослаблено в кислой среде (очагах </a:t>
            </a:r>
            <a:r>
              <a:rPr lang="ru-RU" sz="4200" dirty="0" err="1" smtClean="0">
                <a:latin typeface="Times New Roman" pitchFamily="18" charset="0"/>
                <a:cs typeface="Times New Roman" pitchFamily="18" charset="0"/>
              </a:rPr>
              <a:t>казеоза</a:t>
            </a:r>
            <a:r>
              <a:rPr lang="ru-RU" sz="4200" dirty="0" smtClean="0">
                <a:latin typeface="Times New Roman" pitchFamily="18" charset="0"/>
                <a:cs typeface="Times New Roman" pitchFamily="18" charset="0"/>
              </a:rPr>
              <a:t>), в каверне быстро инактивируется продуктами тканевого распада.</a:t>
            </a:r>
            <a:endParaRPr lang="uk-UA" sz="4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4200" dirty="0" smtClean="0">
                <a:latin typeface="Times New Roman" pitchFamily="18" charset="0"/>
                <a:cs typeface="Times New Roman" pitchFamily="18" charset="0"/>
              </a:rPr>
              <a:t>Стрептомицин вводят внутримышечно взрослым по 1 г в сутки однократно, через день или 2 раза в неделю. При плохой переносимости для больных старше 60 лет и больных с массой тела менее 50 кг суточная доза составляет 0,5 – 0,75 г. Детям стрептомицин не рекомендуется.</a:t>
            </a:r>
            <a:endParaRPr lang="uk-UA" sz="4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4200" dirty="0" smtClean="0">
                <a:latin typeface="Times New Roman" pitchFamily="18" charset="0"/>
                <a:cs typeface="Times New Roman" pitchFamily="18" charset="0"/>
              </a:rPr>
              <a:t>Стрептомицин используют также в аэрозолях, в виде инстилляций в плевральную и брюшную полости, каверну, бронхи, свищи и пр.</a:t>
            </a:r>
            <a:endParaRPr lang="uk-UA" sz="4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4200" dirty="0" smtClean="0">
                <a:latin typeface="Times New Roman" pitchFamily="18" charset="0"/>
                <a:cs typeface="Times New Roman" pitchFamily="18" charset="0"/>
              </a:rPr>
              <a:t>Категорически запрещается одновременное назначение его с однотипными антибиотиками (</a:t>
            </a:r>
            <a:r>
              <a:rPr lang="ru-RU" sz="4200" dirty="0" err="1" smtClean="0">
                <a:latin typeface="Times New Roman" pitchFamily="18" charset="0"/>
                <a:cs typeface="Times New Roman" pitchFamily="18" charset="0"/>
              </a:rPr>
              <a:t>канамицином</a:t>
            </a:r>
            <a:r>
              <a:rPr lang="ru-RU" sz="4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4200" dirty="0" err="1" smtClean="0">
                <a:latin typeface="Times New Roman" pitchFamily="18" charset="0"/>
                <a:cs typeface="Times New Roman" pitchFamily="18" charset="0"/>
              </a:rPr>
              <a:t>флоримицином</a:t>
            </a:r>
            <a:r>
              <a:rPr lang="ru-RU" sz="4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4200" dirty="0" err="1" smtClean="0">
                <a:latin typeface="Times New Roman" pitchFamily="18" charset="0"/>
                <a:cs typeface="Times New Roman" pitchFamily="18" charset="0"/>
              </a:rPr>
              <a:t>мономицином</a:t>
            </a:r>
            <a:r>
              <a:rPr lang="ru-RU" sz="4200" dirty="0" smtClean="0">
                <a:latin typeface="Times New Roman" pitchFamily="18" charset="0"/>
                <a:cs typeface="Times New Roman" pitchFamily="18" charset="0"/>
              </a:rPr>
              <a:t>, и др.).</a:t>
            </a:r>
            <a:endParaRPr lang="uk-UA" sz="4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4200" dirty="0" smtClean="0">
                <a:latin typeface="Times New Roman" pitchFamily="18" charset="0"/>
                <a:cs typeface="Times New Roman" pitchFamily="18" charset="0"/>
              </a:rPr>
              <a:t>Стрептомицин назначается из расчета 0, 015 г/кг массы тела в сутки. </a:t>
            </a:r>
            <a:endParaRPr lang="uk-UA" sz="4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4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uk-UA" sz="4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uk-UA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ХАРАКТЕРИСТИКА ПРЕПАРАТОВ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899174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ru-RU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Этамбутол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(синонимы: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комбутол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амбутол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тубетол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этамбин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др.). Выпускается в таблетках по 0,1; 0,2; 0,4 г. 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Обладает только бактериостатической активностью на МБТ человеческого и бычьего вида, в меньшей степени птичьего вида. Преимущественное влияние на быстроразмножающиеся популяции МБТ, расположенные как внутри, так 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внеклеточно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К нему нет перекрестной устойчивости МБТ, которые устойчивы к другим противотуберкулезным препаратам. Активность препарата выше в щелочной среде, ниже - в кислой.</a:t>
            </a:r>
            <a:endParaRPr lang="uk-UA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Пиковые концентрации наступают через 2 – 4 часа после приема внутрь, накапливается в эритроцитах, где создается его депо.</a:t>
            </a:r>
            <a:endParaRPr lang="uk-UA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Этамбутол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принимают внутрь однократно после завтрака. Оптимальная суточная доза для взрослых 25 мг/кг в один прием. Детям назначают из расчета 15 мг/кг в сутки, но не более 1 г.</a:t>
            </a:r>
            <a:endParaRPr lang="uk-UA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интермитирующем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лечении (2 –3 раза в неделю)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этамбутол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дают взрослым по 30 мг/кг в сутки однократно</a:t>
            </a:r>
            <a:endParaRPr lang="uk-UA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ПОБОЧНЫЕ  ДЕЙСТВИЯ </a:t>
            </a:r>
            <a:r>
              <a:rPr lang="ru-RU" dirty="0" smtClean="0"/>
              <a:t>И ПРОТИВОПОКАЗАНИЯ</a:t>
            </a:r>
            <a:r>
              <a:rPr lang="uk-UA" dirty="0" smtClean="0"/>
              <a:t> АМБТ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256584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ru-RU" dirty="0" smtClean="0"/>
              <a:t>Н - Побочные реакции обусловлены нарушением обмена витамина В6 и РР, которые могут провоцировать </a:t>
            </a:r>
            <a:r>
              <a:rPr lang="ru-RU" dirty="0" err="1" smtClean="0"/>
              <a:t>эпилептиформные</a:t>
            </a:r>
            <a:r>
              <a:rPr lang="ru-RU" dirty="0" smtClean="0"/>
              <a:t> припадки</a:t>
            </a:r>
          </a:p>
          <a:p>
            <a:pPr algn="just"/>
            <a:r>
              <a:rPr lang="en-US" dirty="0" smtClean="0"/>
              <a:t>R -</a:t>
            </a:r>
            <a:r>
              <a:rPr lang="ru-RU" dirty="0" smtClean="0"/>
              <a:t>Побочные реакции и осложнения: гипертермия, ринит, гриппоподобный синдром, миалгия, артралгия, боли в животе, тошнота, рвота, потеря аппетита, </a:t>
            </a:r>
            <a:r>
              <a:rPr lang="ru-RU" dirty="0" err="1" smtClean="0"/>
              <a:t>обструктивные</a:t>
            </a:r>
            <a:r>
              <a:rPr lang="ru-RU" dirty="0" smtClean="0"/>
              <a:t> дыхательные нарушения, кожные высыпания, гематологические нарушения (тромбоцитопения, геморрагия, анемия), анафилактические реакции, гепатит, окрашивание контактных линз.</a:t>
            </a:r>
            <a:endParaRPr lang="uk-UA" dirty="0" smtClean="0"/>
          </a:p>
          <a:p>
            <a:pPr algn="just"/>
            <a:r>
              <a:rPr lang="ru-RU" dirty="0" smtClean="0"/>
              <a:t>У больных, которые возобновляют прием </a:t>
            </a:r>
            <a:r>
              <a:rPr lang="ru-RU" dirty="0" err="1" smtClean="0"/>
              <a:t>рифампицина</a:t>
            </a:r>
            <a:r>
              <a:rPr lang="ru-RU" dirty="0" smtClean="0"/>
              <a:t> после длительного перерыва в лечении, могут </a:t>
            </a:r>
            <a:r>
              <a:rPr lang="ru-RU" dirty="0" err="1" smtClean="0"/>
              <a:t>наюблюдаться</a:t>
            </a:r>
            <a:r>
              <a:rPr lang="ru-RU" dirty="0" smtClean="0"/>
              <a:t> серьезные иммунологические расстройства, приводящие к нарушениям функции почек, гемолизу или тромбоцитопению. В таких редких случаях необходимо сразу же  отказаться от приема </a:t>
            </a:r>
            <a:r>
              <a:rPr lang="ru-RU" dirty="0" err="1" smtClean="0"/>
              <a:t>рифампицина</a:t>
            </a:r>
            <a:endParaRPr lang="uk-UA" dirty="0" smtClean="0"/>
          </a:p>
          <a:p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ИСТОРИЯ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>
                <a:solidFill>
                  <a:srgbClr val="FF0000"/>
                </a:solidFill>
              </a:rPr>
              <a:t>Открытие в 1943 р. </a:t>
            </a:r>
            <a:r>
              <a:rPr lang="ru-RU" dirty="0" err="1" smtClean="0">
                <a:solidFill>
                  <a:srgbClr val="FF0000"/>
                </a:solidFill>
              </a:rPr>
              <a:t>Шатцем</a:t>
            </a:r>
            <a:r>
              <a:rPr lang="ru-RU" dirty="0" smtClean="0">
                <a:solidFill>
                  <a:srgbClr val="FF0000"/>
                </a:solidFill>
              </a:rPr>
              <a:t>, Бужи и  </a:t>
            </a:r>
            <a:r>
              <a:rPr lang="ru-RU" dirty="0" err="1" smtClean="0">
                <a:solidFill>
                  <a:srgbClr val="FF0000"/>
                </a:solidFill>
              </a:rPr>
              <a:t>Ваксманом</a:t>
            </a:r>
            <a:r>
              <a:rPr lang="ru-RU" dirty="0" smtClean="0">
                <a:solidFill>
                  <a:srgbClr val="FF0000"/>
                </a:solidFill>
              </a:rPr>
              <a:t>  стрептомицина.</a:t>
            </a:r>
          </a:p>
          <a:p>
            <a:pPr algn="just"/>
            <a:r>
              <a:rPr lang="ru-RU" dirty="0" smtClean="0">
                <a:solidFill>
                  <a:srgbClr val="FF0000"/>
                </a:solidFill>
              </a:rPr>
              <a:t>1952г </a:t>
            </a:r>
            <a:r>
              <a:rPr lang="ru-RU" dirty="0" err="1" smtClean="0">
                <a:solidFill>
                  <a:srgbClr val="FF0000"/>
                </a:solidFill>
              </a:rPr>
              <a:t>Ваксман</a:t>
            </a:r>
            <a:r>
              <a:rPr lang="ru-RU" dirty="0" smtClean="0">
                <a:solidFill>
                  <a:srgbClr val="FF0000"/>
                </a:solidFill>
              </a:rPr>
              <a:t> награждается Нобелевской премией </a:t>
            </a:r>
          </a:p>
          <a:p>
            <a:pPr algn="just"/>
            <a:r>
              <a:rPr lang="ru-RU" dirty="0" smtClean="0">
                <a:solidFill>
                  <a:srgbClr val="FF0000"/>
                </a:solidFill>
              </a:rPr>
              <a:t>Это «революция» в медицине</a:t>
            </a:r>
            <a:endParaRPr lang="uk-UA" dirty="0"/>
          </a:p>
        </p:txBody>
      </p:sp>
      <p:pic>
        <p:nvPicPr>
          <p:cNvPr id="1026" name="Picture 2" descr="d:\home\e180262boa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4149358"/>
            <a:ext cx="4104456" cy="27086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ПОБОЧНЫЕ  ДЕЙСТВИЯ </a:t>
            </a:r>
            <a:r>
              <a:rPr lang="ru-RU" dirty="0" smtClean="0"/>
              <a:t>И ПРОТИВОПОКАЗАНИЯ</a:t>
            </a:r>
            <a:r>
              <a:rPr lang="uk-UA" dirty="0" smtClean="0"/>
              <a:t> АМБТ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7118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Z -</a:t>
            </a:r>
            <a:r>
              <a:rPr lang="ru-RU" dirty="0" smtClean="0"/>
              <a:t>Противопоказания: повышенная индивидуальная чувствительность к препарату, заболевание печени с нарушением функции, подагра.</a:t>
            </a:r>
            <a:r>
              <a:rPr lang="en-US" dirty="0" smtClean="0"/>
              <a:t> </a:t>
            </a:r>
            <a:r>
              <a:rPr lang="ru-RU" dirty="0" smtClean="0"/>
              <a:t>В процессе лечения необходимо контролировать состояние больных с сопутствующим сахарным диабетом, т.к. он повышает уровень глюкозы крови.</a:t>
            </a:r>
            <a:endParaRPr lang="en-US" dirty="0" smtClean="0"/>
          </a:p>
          <a:p>
            <a:pPr algn="just"/>
            <a:r>
              <a:rPr lang="en-US" dirty="0" smtClean="0"/>
              <a:t>E -</a:t>
            </a:r>
            <a:r>
              <a:rPr lang="ru-RU" dirty="0" smtClean="0"/>
              <a:t>Противопоказания: повышенная индивидуальная чувствительность, неврит зрительного нерва, нарушение выделительной функции почек, беременность, детям дошкольного возраста.</a:t>
            </a:r>
            <a:endParaRPr lang="uk-UA" dirty="0" smtClean="0"/>
          </a:p>
          <a:p>
            <a:pPr algn="just"/>
            <a:r>
              <a:rPr lang="ru-RU" dirty="0" smtClean="0"/>
              <a:t>Побочные реакции: ретробульбарный неврит со снижением остроты зрения и сужением поля зрения на красный и зеленый свет, периферические невриты.</a:t>
            </a:r>
            <a:endParaRPr lang="uk-UA" dirty="0" smtClean="0"/>
          </a:p>
          <a:p>
            <a:endParaRPr lang="uk-UA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758808" cy="201622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err="1" smtClean="0"/>
              <a:t>ГрупПЫ</a:t>
            </a:r>
            <a:r>
              <a:rPr lang="ru-RU" dirty="0" smtClean="0"/>
              <a:t> </a:t>
            </a:r>
            <a:r>
              <a:rPr lang="ru-RU" dirty="0" err="1" smtClean="0"/>
              <a:t>препаратЩв</a:t>
            </a:r>
            <a:r>
              <a:rPr lang="ru-RU" dirty="0" smtClean="0"/>
              <a:t>, </a:t>
            </a:r>
            <a:r>
              <a:rPr lang="ru-RU" dirty="0" err="1" smtClean="0"/>
              <a:t>рекомендованНЫх</a:t>
            </a:r>
            <a:r>
              <a:rPr lang="ru-RU" dirty="0" smtClean="0"/>
              <a:t> К ПРИМЕНЕНИЮ  В индивидуальных долгосрочных схемах химиорезистентного туберкулеза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2564904"/>
            <a:ext cx="8839200" cy="4293096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 </a:t>
            </a:r>
          </a:p>
          <a:p>
            <a:pPr>
              <a:buNone/>
            </a:pPr>
            <a:r>
              <a:rPr lang="ru-RU" dirty="0" smtClean="0"/>
              <a:t>          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27584" y="2348880"/>
            <a:ext cx="74168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Группа А Включение всех трех препаратов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левофлоксацин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или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Lfx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моксифлоксацин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Mfx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бедаквилин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Bdq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линезолид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Lzd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Группа B Добавление одного или обоих препаратов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клофазимин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Cfz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циклосерин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или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Cs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теризидон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Trd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Группа С Добавление для завершения состав схемы и при невозможности применения препаратов групп А и B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этамбутол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деламанид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Dlm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пиразинамид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Z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имипенем-циластатин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или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Ipm-CIn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меропенем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Mpm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амикацин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Am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или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стрептомицин) (S)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этионамид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или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Eto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протионамидом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Pto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парааминосалициловая кислота PAS</a:t>
            </a:r>
            <a:endParaRPr lang="uk-UA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НОВЫЕ ПРЕПАРАТЫ ДЛЯ ЛЕЧЕНИЯ ТБ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96752"/>
            <a:ext cx="8991600" cy="5472608"/>
          </a:xfrm>
        </p:spPr>
        <p:txBody>
          <a:bodyPr>
            <a:normAutofit/>
          </a:bodyPr>
          <a:lstStyle/>
          <a:p>
            <a:pPr algn="just"/>
            <a:r>
              <a:rPr lang="ru-RU" sz="1600" dirty="0" smtClean="0">
                <a:solidFill>
                  <a:srgbClr val="FF0000"/>
                </a:solidFill>
              </a:rPr>
              <a:t>БЕТАКВИЛИН</a:t>
            </a:r>
            <a:r>
              <a:rPr lang="ru-RU" sz="1600" dirty="0" smtClean="0"/>
              <a:t> Его </a:t>
            </a:r>
            <a:r>
              <a:rPr lang="ru-RU" sz="1600" dirty="0" smtClean="0"/>
              <a:t>использование должно быть регламентировано в соответствии с действующими международными рекомендациями. Для организации качественного лечебного процесса больных туберкулезом с использованием </a:t>
            </a:r>
            <a:r>
              <a:rPr lang="ru-RU" sz="1600" dirty="0" err="1" smtClean="0"/>
              <a:t>бедаквилину</a:t>
            </a:r>
            <a:r>
              <a:rPr lang="ru-RU" sz="1600" dirty="0" smtClean="0"/>
              <a:t> состоится налаживания лабораторной системы быстрой диагностики определения устойчивости к противотуберкулезным препаратам, надлежащей системы активного мониторинга и менеджмента безопасности лекарственных средств, назначение адекватных режимов лечения, соблюдения мер инфекционного контроля, применения </a:t>
            </a:r>
            <a:r>
              <a:rPr lang="ru-RU" sz="1600" dirty="0" err="1" smtClean="0"/>
              <a:t>пациент-ориентированного</a:t>
            </a:r>
            <a:r>
              <a:rPr lang="ru-RU" sz="1600" dirty="0" smtClean="0"/>
              <a:t> подхода.</a:t>
            </a:r>
          </a:p>
          <a:p>
            <a:pPr algn="just"/>
            <a:r>
              <a:rPr lang="ru-RU" sz="1600" dirty="0" err="1" smtClean="0"/>
              <a:t>Бедаквилин</a:t>
            </a:r>
            <a:r>
              <a:rPr lang="ru-RU" sz="1600" dirty="0" smtClean="0"/>
              <a:t> - препарат, синтезированный исключительно для лечения туберкулеза, обладает бактерицидным и стерилизующую действие, то есть уничтожает активные и неактивные формы микобактерий туберкулеза. Есть </a:t>
            </a:r>
            <a:r>
              <a:rPr lang="ru-RU" sz="1600" dirty="0" err="1" smtClean="0"/>
              <a:t>таблетированные</a:t>
            </a:r>
            <a:r>
              <a:rPr lang="ru-RU" sz="1600" dirty="0" smtClean="0"/>
              <a:t> препараты, назначается пациентам старше 14 лет. Имеет перекрестную устойчивость с </a:t>
            </a:r>
            <a:r>
              <a:rPr lang="ru-RU" sz="1600" dirty="0" err="1" smtClean="0"/>
              <a:t>клофазимином</a:t>
            </a:r>
            <a:r>
              <a:rPr lang="ru-RU" sz="1600" dirty="0" smtClean="0"/>
              <a:t>, поэтому его применяют у пациентов, ранее принимавших </a:t>
            </a:r>
            <a:r>
              <a:rPr lang="ru-RU" sz="1600" dirty="0" err="1" smtClean="0"/>
              <a:t>клофазимин</a:t>
            </a:r>
            <a:r>
              <a:rPr lang="ru-RU" sz="1600" dirty="0" smtClean="0"/>
              <a:t> в неэффективных режимах </a:t>
            </a:r>
            <a:r>
              <a:rPr lang="ru-RU" sz="1800" dirty="0" smtClean="0"/>
              <a:t>лечения.</a:t>
            </a:r>
            <a:endParaRPr lang="uk-UA" sz="1800" dirty="0"/>
          </a:p>
        </p:txBody>
      </p:sp>
      <p:pic>
        <p:nvPicPr>
          <p:cNvPr id="1026" name="Picture 2" descr="d:\home\e180262boa\Desktop\sirturo-000_5c30b6a5d7c9c – копія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4221089"/>
            <a:ext cx="4438973" cy="28083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188640"/>
            <a:ext cx="8686800" cy="936104"/>
          </a:xfrm>
        </p:spPr>
        <p:txBody>
          <a:bodyPr/>
          <a:lstStyle/>
          <a:p>
            <a:pPr algn="ctr"/>
            <a:r>
              <a:rPr lang="ru-RU" dirty="0" smtClean="0"/>
              <a:t>НОВЫЕ ПРЕПАРАТЫ ДЛЯ ЛЕЧЕНИЯ ТБ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24744"/>
            <a:ext cx="8991600" cy="5544616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ru-RU" sz="2600" dirty="0" smtClean="0"/>
              <a:t>Основные физико-химические свойства: белого или почти белого цвета, овальные, со скошенными краями, двояковыпуклые таблетки, покрытые пленочной оболочкой, с насечкой, с надписью «H» с одной стороны и надписями «L» и «8», разделенными чертой, со обратной стороны </a:t>
            </a:r>
            <a:r>
              <a:rPr lang="ru-RU" sz="2600" dirty="0" err="1" smtClean="0"/>
              <a:t>таблетки.Антибактериальни</a:t>
            </a:r>
            <a:r>
              <a:rPr lang="ru-RU" sz="2600" dirty="0" smtClean="0"/>
              <a:t> средства для системного применения. Код АТХ J01X X08.Линезолид проявляет активность </a:t>
            </a:r>
            <a:r>
              <a:rPr lang="ru-RU" sz="2600" dirty="0" err="1" smtClean="0"/>
              <a:t>in</a:t>
            </a:r>
            <a:r>
              <a:rPr lang="ru-RU" sz="2600" dirty="0" smtClean="0"/>
              <a:t> </a:t>
            </a:r>
            <a:r>
              <a:rPr lang="ru-RU" sz="2600" dirty="0" err="1" smtClean="0"/>
              <a:t>vitro</a:t>
            </a:r>
            <a:r>
              <a:rPr lang="ru-RU" sz="2600" dirty="0" smtClean="0"/>
              <a:t> в отношении аэробных грамположительных бактерий и анаэробных микроорганизмов. Зафиксировано, что распределение МПК (MIC) </a:t>
            </a:r>
            <a:r>
              <a:rPr lang="ru-RU" sz="2600" dirty="0" err="1" smtClean="0"/>
              <a:t>линезолида</a:t>
            </a:r>
            <a:r>
              <a:rPr lang="ru-RU" sz="2600" dirty="0" smtClean="0"/>
              <a:t> для клинических </a:t>
            </a:r>
            <a:r>
              <a:rPr lang="ru-RU" sz="2600" dirty="0" err="1" smtClean="0"/>
              <a:t>изолятов</a:t>
            </a:r>
            <a:r>
              <a:rPr lang="ru-RU" sz="2600" dirty="0" smtClean="0"/>
              <a:t> дикого типа </a:t>
            </a:r>
            <a:r>
              <a:rPr lang="ru-RU" sz="2600" dirty="0" err="1" smtClean="0"/>
              <a:t>Mycobacterium</a:t>
            </a:r>
            <a:r>
              <a:rPr lang="ru-RU" sz="2600" dirty="0" smtClean="0"/>
              <a:t> </a:t>
            </a:r>
            <a:r>
              <a:rPr lang="ru-RU" sz="2600" dirty="0" err="1" smtClean="0"/>
              <a:t>tuberculosis</a:t>
            </a:r>
            <a:r>
              <a:rPr lang="ru-RU" sz="2600" dirty="0" smtClean="0"/>
              <a:t> составляет от 0,125 до 0,5 мг / мл, при этом рекомендованная «эпидемиологическая точка отсечения» (ECOFF) составляет 0,5 мг / мл.</a:t>
            </a:r>
          </a:p>
          <a:p>
            <a:pPr algn="just"/>
            <a:r>
              <a:rPr lang="ru-RU" sz="2600" dirty="0" smtClean="0"/>
              <a:t>Есть ограниченные данные об эффективности и безопасности </a:t>
            </a:r>
            <a:r>
              <a:rPr lang="ru-RU" sz="2600" dirty="0" err="1" smtClean="0"/>
              <a:t>линезолида</a:t>
            </a:r>
            <a:r>
              <a:rPr lang="ru-RU" sz="2600" dirty="0" smtClean="0"/>
              <a:t> в лечении </a:t>
            </a:r>
            <a:r>
              <a:rPr lang="ru-RU" sz="2600" dirty="0" err="1" smtClean="0"/>
              <a:t>мультирезистентного</a:t>
            </a:r>
            <a:r>
              <a:rPr lang="ru-RU" sz="2600" dirty="0" smtClean="0"/>
              <a:t> туберкулеза (МР-ТВ).</a:t>
            </a:r>
            <a:endParaRPr lang="uk-UA" sz="2600" dirty="0"/>
          </a:p>
        </p:txBody>
      </p:sp>
      <p:pic>
        <p:nvPicPr>
          <p:cNvPr id="2051" name="Picture 3" descr="d:\home\e180262boa\Desktop\завантаження (4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5211936"/>
            <a:ext cx="1800200" cy="16460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ИСТОРИЯ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196752"/>
            <a:ext cx="8740080" cy="5400600"/>
          </a:xfrm>
        </p:spPr>
        <p:txBody>
          <a:bodyPr/>
          <a:lstStyle/>
          <a:p>
            <a:r>
              <a:rPr lang="ru-RU" dirty="0" smtClean="0"/>
              <a:t>В дальнейшие годы были </a:t>
            </a:r>
            <a:r>
              <a:rPr lang="ru-RU" dirty="0" err="1" smtClean="0"/>
              <a:t>ситнезированы</a:t>
            </a:r>
            <a:r>
              <a:rPr lang="ru-RU" dirty="0" smtClean="0"/>
              <a:t> все </a:t>
            </a:r>
            <a:r>
              <a:rPr lang="ru-RU" dirty="0" err="1" smtClean="0"/>
              <a:t>аннтимикобактериальные</a:t>
            </a:r>
            <a:r>
              <a:rPr lang="ru-RU" dirty="0" smtClean="0"/>
              <a:t> препараты (АМБП) </a:t>
            </a:r>
            <a:endParaRPr lang="uk-UA" dirty="0"/>
          </a:p>
        </p:txBody>
      </p:sp>
      <p:pic>
        <p:nvPicPr>
          <p:cNvPr id="2050" name="Picture 2" descr="d:\home\e180262boa\Desktop\завантаження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313" y="2204864"/>
            <a:ext cx="2143125" cy="2304256"/>
          </a:xfrm>
          <a:prstGeom prst="rect">
            <a:avLst/>
          </a:prstGeom>
          <a:noFill/>
        </p:spPr>
      </p:pic>
      <p:pic>
        <p:nvPicPr>
          <p:cNvPr id="1026" name="Picture 2" descr="d:\home\e180262boa\Desktop\завантаження (1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2413" y="2457450"/>
            <a:ext cx="2095500" cy="2095500"/>
          </a:xfrm>
          <a:prstGeom prst="rect">
            <a:avLst/>
          </a:prstGeom>
          <a:noFill/>
        </p:spPr>
      </p:pic>
      <p:pic>
        <p:nvPicPr>
          <p:cNvPr id="4" name="Picture 2" descr="d:\home\e180262boa\Desktop\завантаження (2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2420888"/>
            <a:ext cx="2571750" cy="2232248"/>
          </a:xfrm>
          <a:prstGeom prst="rect">
            <a:avLst/>
          </a:prstGeom>
          <a:noFill/>
        </p:spPr>
      </p:pic>
      <p:pic>
        <p:nvPicPr>
          <p:cNvPr id="1027" name="Picture 3" descr="d:\home\e180262boa\Desktop\завантаження (3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4653136"/>
            <a:ext cx="4248472" cy="1724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ОБЩИЕ ПРИНЦИПЫ ЛЕЧЕНИЯ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89917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dirty="0" smtClean="0"/>
              <a:t>1. комплексность - сочетанного специфического и неспецифического лечения, а также хирургических методов лечения это </a:t>
            </a:r>
            <a:r>
              <a:rPr lang="ru-RU" dirty="0" err="1" smtClean="0"/>
              <a:t>этиотропное</a:t>
            </a:r>
            <a:r>
              <a:rPr lang="ru-RU" dirty="0" smtClean="0"/>
              <a:t> (</a:t>
            </a:r>
            <a:r>
              <a:rPr lang="ru-RU" dirty="0" err="1" smtClean="0"/>
              <a:t>антимикобактериальная</a:t>
            </a:r>
            <a:r>
              <a:rPr lang="ru-RU" dirty="0" smtClean="0"/>
              <a:t> препараты) -АМТ</a:t>
            </a:r>
          </a:p>
          <a:p>
            <a:r>
              <a:rPr lang="ru-RU" dirty="0" smtClean="0"/>
              <a:t>неспецифическое лечение</a:t>
            </a:r>
          </a:p>
          <a:p>
            <a:r>
              <a:rPr lang="ru-RU" dirty="0" smtClean="0"/>
              <a:t>Поддержка </a:t>
            </a:r>
            <a:r>
              <a:rPr lang="ru-RU" dirty="0" err="1" smtClean="0"/>
              <a:t>гигиено-дииетического</a:t>
            </a:r>
            <a:r>
              <a:rPr lang="ru-RU" dirty="0" smtClean="0"/>
              <a:t> режима</a:t>
            </a:r>
          </a:p>
          <a:p>
            <a:pPr algn="just"/>
            <a:r>
              <a:rPr lang="ru-RU" dirty="0" smtClean="0"/>
              <a:t>Использования патогенетических препаратов, которые повышают </a:t>
            </a:r>
            <a:r>
              <a:rPr lang="ru-RU" dirty="0" err="1" smtClean="0"/>
              <a:t>еффективнисть</a:t>
            </a:r>
            <a:r>
              <a:rPr lang="ru-RU" dirty="0" smtClean="0"/>
              <a:t> АМТ. Их назначение </a:t>
            </a:r>
            <a:r>
              <a:rPr lang="ru-RU" dirty="0" err="1" smtClean="0"/>
              <a:t>мобилизирует</a:t>
            </a:r>
            <a:r>
              <a:rPr lang="ru-RU" dirty="0" smtClean="0"/>
              <a:t> защитные реакции организма и способствует заживлению каверн, стимулирует процессы регенерации, уменьшает фиброзные изменения, нормализирует нарушенные функции организма</a:t>
            </a:r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188640"/>
            <a:ext cx="8686800" cy="1008112"/>
          </a:xfrm>
        </p:spPr>
        <p:txBody>
          <a:bodyPr/>
          <a:lstStyle/>
          <a:p>
            <a:pPr algn="ctr"/>
            <a:r>
              <a:rPr lang="ru-RU" dirty="0" smtClean="0"/>
              <a:t>ОБЩИЕ ПРИНЦИПЫ ЛЕЧЕНИЯ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196752"/>
            <a:ext cx="8686800" cy="488337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ru-RU" dirty="0" err="1" smtClean="0"/>
              <a:t>Гигиена-диетический</a:t>
            </a:r>
            <a:r>
              <a:rPr lang="ru-RU" dirty="0" smtClean="0"/>
              <a:t> режим - рациональное питание в последние годы утратил свою актуальность, т.к. аппетит и трофика тканей быстро восстанавливаются после проведения АМБТ (</a:t>
            </a:r>
            <a:r>
              <a:rPr lang="ru-RU" dirty="0" err="1" smtClean="0"/>
              <a:t>дезинтоксикация</a:t>
            </a:r>
            <a:r>
              <a:rPr lang="ru-RU" dirty="0" smtClean="0"/>
              <a:t>)</a:t>
            </a:r>
          </a:p>
          <a:p>
            <a:pPr algn="just"/>
            <a:r>
              <a:rPr lang="ru-RU" dirty="0" smtClean="0"/>
              <a:t>Патогенетические препараты - воздействуют на механизм патогенеза (НПВС, витамины, антиоксиданты и </a:t>
            </a:r>
            <a:r>
              <a:rPr lang="ru-RU" dirty="0" err="1" smtClean="0"/>
              <a:t>др</a:t>
            </a:r>
            <a:endParaRPr lang="ru-RU" dirty="0" smtClean="0"/>
          </a:p>
          <a:p>
            <a:pPr algn="just"/>
            <a:r>
              <a:rPr lang="ru-RU" dirty="0" err="1" smtClean="0"/>
              <a:t>Симпптоматическая</a:t>
            </a:r>
            <a:r>
              <a:rPr lang="ru-RU" dirty="0" smtClean="0"/>
              <a:t> терапия - назначается, например, </a:t>
            </a:r>
            <a:r>
              <a:rPr lang="ru-RU" dirty="0" err="1" smtClean="0"/>
              <a:t>жаропонижаючие</a:t>
            </a:r>
            <a:r>
              <a:rPr lang="ru-RU" dirty="0" smtClean="0"/>
              <a:t> средства, стимуляторы </a:t>
            </a:r>
            <a:r>
              <a:rPr lang="ru-RU" dirty="0" err="1" smtClean="0"/>
              <a:t>репаративных</a:t>
            </a:r>
            <a:r>
              <a:rPr lang="ru-RU" dirty="0" smtClean="0"/>
              <a:t> процессов и заживления каверн, отхаркивающие препараты, психотерапия, </a:t>
            </a:r>
            <a:r>
              <a:rPr lang="ru-RU" dirty="0" err="1" smtClean="0"/>
              <a:t>хрургическое</a:t>
            </a:r>
            <a:r>
              <a:rPr lang="ru-RU" dirty="0" smtClean="0"/>
              <a:t> лечение</a:t>
            </a:r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ОБЩИЕ ПРИНЦИПЫ ЛЕЧЕНИЯ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2. </a:t>
            </a:r>
            <a:r>
              <a:rPr lang="ru-RU" dirty="0" err="1" smtClean="0"/>
              <a:t>комбинированность</a:t>
            </a:r>
            <a:r>
              <a:rPr lang="ru-RU" dirty="0" smtClean="0"/>
              <a:t> - применение не мене 4-х препаратов.</a:t>
            </a:r>
          </a:p>
          <a:p>
            <a:pPr algn="just"/>
            <a:r>
              <a:rPr lang="ru-RU" dirty="0" smtClean="0"/>
              <a:t>Предотвращает </a:t>
            </a:r>
            <a:r>
              <a:rPr lang="ru-RU" dirty="0" err="1" smtClean="0"/>
              <a:t>резистентность</a:t>
            </a:r>
            <a:r>
              <a:rPr lang="ru-RU" dirty="0" smtClean="0"/>
              <a:t> МБТ.</a:t>
            </a:r>
          </a:p>
          <a:p>
            <a:pPr algn="just"/>
            <a:r>
              <a:rPr lang="ru-RU" dirty="0" smtClean="0"/>
              <a:t>Усиливает действие АМП.</a:t>
            </a:r>
          </a:p>
          <a:p>
            <a:pPr algn="just"/>
            <a:r>
              <a:rPr lang="ru-RU" dirty="0" smtClean="0"/>
              <a:t>Кроме того, разные препараты действуют на разные структуры </a:t>
            </a:r>
            <a:r>
              <a:rPr lang="ru-RU" dirty="0" err="1" smtClean="0"/>
              <a:t>микобактериальной</a:t>
            </a:r>
            <a:r>
              <a:rPr lang="ru-RU" dirty="0" smtClean="0"/>
              <a:t> клетки.</a:t>
            </a:r>
          </a:p>
          <a:p>
            <a:pPr algn="just"/>
            <a:r>
              <a:rPr lang="ru-RU" dirty="0" smtClean="0"/>
              <a:t>  Комбинация </a:t>
            </a:r>
            <a:r>
              <a:rPr lang="ru-RU" dirty="0" err="1" smtClean="0"/>
              <a:t>этиотропных</a:t>
            </a:r>
            <a:r>
              <a:rPr lang="ru-RU" dirty="0" smtClean="0"/>
              <a:t> препаратов способствует улучшению </a:t>
            </a:r>
            <a:r>
              <a:rPr lang="ru-RU" dirty="0" err="1" smtClean="0"/>
              <a:t>репаративных</a:t>
            </a:r>
            <a:r>
              <a:rPr lang="ru-RU" dirty="0" smtClean="0"/>
              <a:t> процессов</a:t>
            </a:r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ОБЩИЕ ПРИНЦИПЫ ЛЕЧЕНИЯ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ru-RU" dirty="0" smtClean="0"/>
              <a:t>4.длительность и непрерывность - около 6-8 мес.</a:t>
            </a:r>
          </a:p>
          <a:p>
            <a:pPr algn="just"/>
            <a:r>
              <a:rPr lang="ru-RU" dirty="0" smtClean="0"/>
              <a:t>В </a:t>
            </a:r>
            <a:r>
              <a:rPr lang="ru-RU" dirty="0" err="1" smtClean="0"/>
              <a:t>казеозно-некпротических</a:t>
            </a:r>
            <a:r>
              <a:rPr lang="ru-RU" dirty="0" smtClean="0"/>
              <a:t> массах, кавернах, где содержатся МБТ наблюдается облитерация сосудов, или их разрушение.</a:t>
            </a:r>
          </a:p>
          <a:p>
            <a:pPr algn="just"/>
            <a:r>
              <a:rPr lang="ru-RU" dirty="0" smtClean="0"/>
              <a:t>Поэтому АМБТ в достаточных концентрациях НЕ достигает основного места скопления возбудителя.</a:t>
            </a:r>
          </a:p>
          <a:p>
            <a:pPr algn="just"/>
            <a:r>
              <a:rPr lang="ru-RU" dirty="0" smtClean="0"/>
              <a:t>Также надо отметить, что инволюция и репарации - долгий процесс</a:t>
            </a:r>
          </a:p>
          <a:p>
            <a:pPr algn="just"/>
            <a:r>
              <a:rPr lang="ru-RU" dirty="0" smtClean="0"/>
              <a:t>5.Беспрерывность лечения - Снижает риск </a:t>
            </a:r>
            <a:r>
              <a:rPr lang="ru-RU" dirty="0" err="1" smtClean="0"/>
              <a:t>резистентности</a:t>
            </a:r>
            <a:r>
              <a:rPr lang="ru-RU" dirty="0" smtClean="0"/>
              <a:t> МБТ</a:t>
            </a:r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ОБЩИЕ ПРИНЦИПЫ ЛЕЧЕНИЯ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340768"/>
            <a:ext cx="8686800" cy="5184576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Схема лечения </a:t>
            </a:r>
            <a:r>
              <a:rPr lang="ru-RU" dirty="0" err="1" smtClean="0"/>
              <a:t>химиочувствительного</a:t>
            </a:r>
            <a:r>
              <a:rPr lang="ru-RU" dirty="0" smtClean="0"/>
              <a:t> туберкулеза</a:t>
            </a:r>
          </a:p>
          <a:p>
            <a:pPr algn="ctr"/>
            <a:r>
              <a:rPr lang="en-US" sz="5400" dirty="0" smtClean="0"/>
              <a:t>2HRZE(S)+4HR</a:t>
            </a:r>
            <a:endParaRPr lang="uk-UA" sz="5400" dirty="0" smtClean="0"/>
          </a:p>
          <a:p>
            <a:pPr algn="ctr"/>
            <a:r>
              <a:rPr lang="uk-UA" dirty="0" smtClean="0"/>
              <a:t>В </a:t>
            </a:r>
            <a:r>
              <a:rPr lang="uk-UA" dirty="0" err="1" smtClean="0"/>
              <a:t>конце</a:t>
            </a:r>
            <a:r>
              <a:rPr lang="uk-UA" dirty="0" smtClean="0"/>
              <a:t> </a:t>
            </a:r>
            <a:r>
              <a:rPr lang="uk-UA" dirty="0" err="1" smtClean="0"/>
              <a:t>курса</a:t>
            </a:r>
            <a:r>
              <a:rPr lang="uk-UA" dirty="0" smtClean="0"/>
              <a:t> </a:t>
            </a:r>
            <a:r>
              <a:rPr lang="uk-UA" dirty="0" err="1" smtClean="0"/>
              <a:t>необходим</a:t>
            </a:r>
            <a:r>
              <a:rPr lang="uk-UA" dirty="0" smtClean="0"/>
              <a:t> контроль мазка</a:t>
            </a:r>
          </a:p>
          <a:p>
            <a:pPr algn="just"/>
            <a:r>
              <a:rPr lang="uk-UA" dirty="0" smtClean="0"/>
              <a:t>І</a:t>
            </a:r>
            <a:r>
              <a:rPr lang="ru-RU" dirty="0" smtClean="0"/>
              <a:t> фаза- не менее 2-х мес., за это время пациент должен получить не менее 60 суточных  доз- если пропустил, лечение продолжается, пока не получит все 60 доз</a:t>
            </a:r>
          </a:p>
          <a:p>
            <a:pPr algn="just"/>
            <a:r>
              <a:rPr lang="ru-RU" dirty="0" smtClean="0"/>
              <a:t>Весь набор суточных доз АМБП – </a:t>
            </a:r>
            <a:r>
              <a:rPr lang="ru-RU" dirty="0" err="1" smtClean="0"/>
              <a:t>купсовая</a:t>
            </a:r>
            <a:r>
              <a:rPr lang="ru-RU" dirty="0" smtClean="0"/>
              <a:t> доза</a:t>
            </a:r>
            <a:endParaRPr lang="uk-UA" dirty="0" smtClean="0"/>
          </a:p>
          <a:p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812088" cy="1224136"/>
          </a:xfrm>
        </p:spPr>
        <p:txBody>
          <a:bodyPr>
            <a:normAutofit/>
          </a:bodyPr>
          <a:lstStyle/>
          <a:p>
            <a:r>
              <a:rPr lang="ru-RU" dirty="0" smtClean="0"/>
              <a:t>ПАЛЛИАТИВНОЕ ЛЕЧЕНИЕ ПРИ НЕУДАЧАХ ЛЕЧЕНИЯ БОЛЬНЫХ МРТБ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4319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ru-RU" sz="3600" dirty="0" smtClean="0"/>
              <a:t>Паллиативное лечение состоит из следующих мероприятий:</a:t>
            </a:r>
          </a:p>
          <a:p>
            <a:pPr algn="just"/>
            <a:r>
              <a:rPr lang="ru-RU" sz="3600" dirty="0" smtClean="0"/>
              <a:t>Обезболивания и уменьшения симптомов заболевания. Парацетамол или кодеин с парацетамолом облегчает умеренную боль, уменьшает кашель</a:t>
            </a:r>
          </a:p>
          <a:p>
            <a:pPr algn="just"/>
            <a:r>
              <a:rPr lang="ru-RU" sz="3600" dirty="0" smtClean="0"/>
              <a:t>Лечение ДН - оксигенотерапия</a:t>
            </a:r>
          </a:p>
          <a:p>
            <a:pPr algn="just"/>
            <a:r>
              <a:rPr lang="ru-RU" sz="3600" dirty="0" smtClean="0"/>
              <a:t>Питание: частое, маленькими порциями</a:t>
            </a:r>
          </a:p>
          <a:p>
            <a:pPr algn="just"/>
            <a:r>
              <a:rPr lang="ru-RU" sz="3600" dirty="0" smtClean="0"/>
              <a:t>симптоматическое лечение тошноты</a:t>
            </a:r>
          </a:p>
          <a:p>
            <a:pPr algn="just"/>
            <a:r>
              <a:rPr lang="ru-RU" sz="3600" dirty="0" smtClean="0"/>
              <a:t>Регулярные медицинские визиты</a:t>
            </a:r>
          </a:p>
          <a:p>
            <a:pPr algn="just"/>
            <a:r>
              <a:rPr lang="ru-RU" sz="3600" dirty="0" smtClean="0"/>
              <a:t>Продолжение приемов патогенетических препаратов</a:t>
            </a:r>
          </a:p>
          <a:p>
            <a:pPr algn="just"/>
            <a:r>
              <a:rPr lang="ru-RU" sz="3600" dirty="0" smtClean="0"/>
              <a:t>Госпитализация в условиях хосписа или дома при надлежащей организации ИК (инфекционного контроля</a:t>
            </a:r>
            <a:r>
              <a:rPr lang="ru-RU" dirty="0" smtClean="0"/>
              <a:t>)</a:t>
            </a:r>
            <a:endParaRPr lang="uk-UA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372</TotalTime>
  <Words>2102</Words>
  <Application>Microsoft Office PowerPoint</Application>
  <PresentationFormat>Экран (4:3)</PresentationFormat>
  <Paragraphs>125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Трек</vt:lpstr>
      <vt:lpstr>ЛЕКЦИЯ ДЛЯ СТУДЕНТОВ V КУРСА МФ</vt:lpstr>
      <vt:lpstr>ИСТОРИЯ</vt:lpstr>
      <vt:lpstr>ИСТОРИЯ</vt:lpstr>
      <vt:lpstr>ОБЩИЕ ПРИНЦИПЫ ЛЕЧЕНИЯ</vt:lpstr>
      <vt:lpstr>ОБЩИЕ ПРИНЦИПЫ ЛЕЧЕНИЯ</vt:lpstr>
      <vt:lpstr>ОБЩИЕ ПРИНЦИПЫ ЛЕЧЕНИЯ</vt:lpstr>
      <vt:lpstr>ОБЩИЕ ПРИНЦИПЫ ЛЕЧЕНИЯ</vt:lpstr>
      <vt:lpstr>ОБЩИЕ ПРИНЦИПЫ ЛЕЧЕНИЯ</vt:lpstr>
      <vt:lpstr>ПАЛЛИАТИВНОЕ ЛЕЧЕНИЕ ПРИ НЕУДАЧАХ ЛЕЧЕНИЯ БОЛЬНЫХ МРТБ</vt:lpstr>
      <vt:lpstr>ПОКАЗАНИЯ К ХИРУРГИЧЕСКОЙ ДИАГНОСТИКИ</vt:lpstr>
      <vt:lpstr>Виды операций при ТБ органов дыхания, с применением торакотомии, видеоторакоскопической хирургии</vt:lpstr>
      <vt:lpstr>КЛАССИФИКАЦИЯ АМБП</vt:lpstr>
      <vt:lpstr>КЛАССИФИКАЦИЯ АМБП</vt:lpstr>
      <vt:lpstr>ХАРАКТЕРИСТИКА ПРЕПАРАТОВ</vt:lpstr>
      <vt:lpstr>ХАРАКТЕРИСТИКА ПРЕПАРАТОВ</vt:lpstr>
      <vt:lpstr>ХАРАКТЕРИСТИКА ПРЕПАРАТОВ</vt:lpstr>
      <vt:lpstr>ХАРАКТЕРИСТИКА ПРЕПАРАТОВ</vt:lpstr>
      <vt:lpstr>ХАРАКТЕРИСТИКА ПРЕПАРАТОВ</vt:lpstr>
      <vt:lpstr>ПОБОЧНЫЕ  ДЕЙСТВИЯ И ПРОТИВОПОКАЗАНИЯ АМБТ</vt:lpstr>
      <vt:lpstr>ПОБОЧНЫЕ  ДЕЙСТВИЯ И ПРОТИВОПОКАЗАНИЯ АМБТ</vt:lpstr>
      <vt:lpstr>ГрупПЫ препаратЩв, рекомендованНЫх К ПРИМЕНЕНИЮ  В индивидуальных долгосрочных схемах химиорезистентного туберкулеза</vt:lpstr>
      <vt:lpstr>НОВЫЕ ПРЕПАРАТЫ ДЛЯ ЛЕЧЕНИЯ ТБ</vt:lpstr>
      <vt:lpstr>НОВЫЕ ПРЕПАРАТЫ ДЛЯ ЛЕЧЕНИЯ ТБ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ДЛЯ СТУДЕНТОВ V КУРСА МФ</dc:title>
  <dc:creator>бабуріна</dc:creator>
  <cp:lastModifiedBy>бабуріна</cp:lastModifiedBy>
  <cp:revision>36</cp:revision>
  <dcterms:created xsi:type="dcterms:W3CDTF">2020-11-18T08:45:51Z</dcterms:created>
  <dcterms:modified xsi:type="dcterms:W3CDTF">2020-11-20T11:02:06Z</dcterms:modified>
</cp:coreProperties>
</file>