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895" r:id="rId2"/>
  </p:sldMasterIdLst>
  <p:notesMasterIdLst>
    <p:notesMasterId r:id="rId29"/>
  </p:notesMasterIdLst>
  <p:handoutMasterIdLst>
    <p:handoutMasterId r:id="rId30"/>
  </p:handoutMasterIdLst>
  <p:sldIdLst>
    <p:sldId id="370" r:id="rId3"/>
    <p:sldId id="313" r:id="rId4"/>
    <p:sldId id="347" r:id="rId5"/>
    <p:sldId id="270" r:id="rId6"/>
    <p:sldId id="329" r:id="rId7"/>
    <p:sldId id="383" r:id="rId8"/>
    <p:sldId id="346" r:id="rId9"/>
    <p:sldId id="373" r:id="rId10"/>
    <p:sldId id="279" r:id="rId11"/>
    <p:sldId id="380" r:id="rId12"/>
    <p:sldId id="379" r:id="rId13"/>
    <p:sldId id="381" r:id="rId14"/>
    <p:sldId id="384" r:id="rId15"/>
    <p:sldId id="266" r:id="rId16"/>
    <p:sldId id="267" r:id="rId17"/>
    <p:sldId id="268" r:id="rId18"/>
    <p:sldId id="269" r:id="rId19"/>
    <p:sldId id="386" r:id="rId20"/>
    <p:sldId id="281" r:id="rId21"/>
    <p:sldId id="387" r:id="rId22"/>
    <p:sldId id="372" r:id="rId23"/>
    <p:sldId id="291" r:id="rId24"/>
    <p:sldId id="382" r:id="rId25"/>
    <p:sldId id="322" r:id="rId26"/>
    <p:sldId id="338" r:id="rId27"/>
    <p:sldId id="374" r:id="rId28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mericanTypewriter Medium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a Lessem" initials="" lastIdx="11" clrIdx="0"/>
  <p:cmAuthor id="1" name="Adam Almeida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AB4C7"/>
    <a:srgbClr val="945FDC"/>
    <a:srgbClr val="713DFF"/>
    <a:srgbClr val="7E1605"/>
    <a:srgbClr val="AA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59"/>
    <p:restoredTop sz="99605" autoAdjust="0"/>
  </p:normalViewPr>
  <p:slideViewPr>
    <p:cSldViewPr>
      <p:cViewPr varScale="1">
        <p:scale>
          <a:sx n="85" d="100"/>
          <a:sy n="85" d="100"/>
        </p:scale>
        <p:origin x="221" y="67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CB92F7-237B-5B46-A3A5-89A435313269}" type="datetime1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7BC4A8-1D39-4C40-8825-AC56EA939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1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1637EB-0A50-6946-88EF-7A4C11227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mericanTypewriter Medium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mericanTypewriter Medium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mericanTypewriter Medium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mericanTypewriter Medium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mericanTypewriter Medium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hiv/pub/arv/adult2010/en/index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hiv/pub/arv/adult2010/en/index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substance_abuse/publications/en/PositionPaper_English.pd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ho.int/emlib/Medicines.aspx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eaLnBrk="1" hangingPunct="1"/>
            <a:fld id="{4EAAD835-2949-7C46-8B7D-F5BA04B02E6E}" type="slidenum">
              <a:rPr lang="en-US" sz="1200">
                <a:latin typeface="American Typewriter" charset="0"/>
              </a:rPr>
              <a:pPr eaLnBrk="1" hangingPunct="1"/>
              <a:t>1</a:t>
            </a:fld>
            <a:endParaRPr lang="en-US" sz="1200">
              <a:latin typeface="American Typewriter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975" y="381000"/>
            <a:ext cx="3790950" cy="21336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-2147483648" y="2147483647"/>
            <a:ext cx="2147483647" cy="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solidFill>
                <a:schemeClr val="bg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1404873D-7189-F846-983C-73FC09CB394D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For more information on treating TB/HIV coinfection see WHO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2009 </a:t>
            </a:r>
            <a:r>
              <a:rPr lang="en-US" altLang="ja-JP" b="1" i="1">
                <a:ea typeface="ＭＳ Ｐゴシック" charset="0"/>
                <a:cs typeface="ＭＳ Ｐゴシック" charset="0"/>
              </a:rPr>
              <a:t>Treatment of Tuberculosis: guidelines for national programme </a:t>
            </a:r>
            <a:r>
              <a:rPr lang="en-US" altLang="ja-JP">
                <a:ea typeface="ＭＳ Ｐゴシック" charset="0"/>
                <a:cs typeface="ＭＳ Ｐゴシック" charset="0"/>
              </a:rPr>
              <a:t>which can be found at http://www.who.int/tb/publications/cds_tb_2003_313/en/ and </a:t>
            </a:r>
            <a:r>
              <a:rPr lang="en-US" altLang="ja-JP" i="1">
                <a:latin typeface="Times New Roman" charset="0"/>
                <a:ea typeface="ＭＳ Ｐゴシック" charset="0"/>
                <a:cs typeface="ＭＳ Ｐゴシック" charset="0"/>
              </a:rPr>
              <a:t>WHO</a:t>
            </a:r>
            <a:r>
              <a:rPr lang="ja-JP" altLang="en-US" i="1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i="1">
                <a:latin typeface="Times New Roman" charset="0"/>
                <a:ea typeface="ＭＳ Ｐゴシック" charset="0"/>
                <a:cs typeface="ＭＳ Ｐゴシック" charset="0"/>
              </a:rPr>
              <a:t>s 2010 ART Guidelines at </a:t>
            </a:r>
            <a:r>
              <a:rPr lang="en-US" altLang="ja-JP" i="1" u="sng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http://www.who.int/hiv/pub/arv/adult2010/en/index.html</a:t>
            </a:r>
            <a:r>
              <a:rPr lang="en-US" altLang="ja-JP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altLang="ja-JP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00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00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8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1404873D-7189-F846-983C-73FC09CB394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For more information on treating TB/HIV coinfection see WHO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ea typeface="ＭＳ Ｐゴシック" charset="0"/>
                <a:cs typeface="ＭＳ Ｐゴシック" charset="0"/>
              </a:rPr>
              <a:t>s 2009 </a:t>
            </a:r>
            <a:r>
              <a:rPr lang="en-US" altLang="ja-JP" b="1" i="1">
                <a:ea typeface="ＭＳ Ｐゴシック" charset="0"/>
                <a:cs typeface="ＭＳ Ｐゴシック" charset="0"/>
              </a:rPr>
              <a:t>Treatment of Tuberculosis: guidelines for national programme </a:t>
            </a:r>
            <a:r>
              <a:rPr lang="en-US" altLang="ja-JP">
                <a:ea typeface="ＭＳ Ｐゴシック" charset="0"/>
                <a:cs typeface="ＭＳ Ｐゴシック" charset="0"/>
              </a:rPr>
              <a:t>which can be found at http://www.who.int/tb/publications/cds_tb_2003_313/en/ and </a:t>
            </a:r>
            <a:r>
              <a:rPr lang="en-US" altLang="ja-JP" i="1">
                <a:latin typeface="Times New Roman" charset="0"/>
                <a:ea typeface="ＭＳ Ｐゴシック" charset="0"/>
                <a:cs typeface="ＭＳ Ｐゴシック" charset="0"/>
              </a:rPr>
              <a:t>WHO</a:t>
            </a:r>
            <a:r>
              <a:rPr lang="ja-JP" altLang="en-US" i="1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i="1">
                <a:latin typeface="Times New Roman" charset="0"/>
                <a:ea typeface="ＭＳ Ｐゴシック" charset="0"/>
                <a:cs typeface="ＭＳ Ｐゴシック" charset="0"/>
              </a:rPr>
              <a:t>s 2010 ART Guidelines at </a:t>
            </a:r>
            <a:r>
              <a:rPr lang="en-US" altLang="ja-JP" i="1" u="sng">
                <a:solidFill>
                  <a:srgbClr val="0000FF"/>
                </a:solidFill>
                <a:latin typeface="Times New Roman" charset="0"/>
                <a:ea typeface="ＭＳ Ｐゴシック" charset="0"/>
                <a:cs typeface="ＭＳ Ｐゴシック" charset="0"/>
                <a:hlinkClick r:id="rId3"/>
              </a:rPr>
              <a:t>http://www.who.int/hiv/pub/arv/adult2010/en/index.html</a:t>
            </a:r>
            <a:r>
              <a:rPr lang="en-US" altLang="ja-JP" i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altLang="ja-JP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00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00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1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7860F9C6-4C8C-9040-AEEF-634CA9347D30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For more information on treating Childhood TB see WHO</a:t>
            </a:r>
            <a:r>
              <a:rPr lang="ja-JP" altLang="en-US" i="1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i="1">
                <a:latin typeface="Times New Roman" charset="0"/>
                <a:ea typeface="ＭＳ Ｐゴシック" charset="0"/>
                <a:cs typeface="ＭＳ Ｐゴシック" charset="0"/>
              </a:rPr>
              <a:t>s 2010 Rapid Advice: treatment of tuberculosis in children at http://whqlibdoc.who.int/publications/2010/9789241500449_eng.pdf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Char char="•"/>
            </a:pPr>
            <a:endParaRPr lang="en-US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19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29459264-21D7-A445-9510-AF9A97A85E47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i="1" dirty="0">
                <a:ea typeface="ＭＳ Ｐゴシック" charset="0"/>
                <a:cs typeface="ＭＳ Ｐゴシック" charset="0"/>
              </a:rPr>
              <a:t>*for more information on </a:t>
            </a:r>
            <a:r>
              <a:rPr lang="en-GB" i="1" dirty="0" err="1">
                <a:ea typeface="ＭＳ Ｐゴシック" charset="0"/>
                <a:cs typeface="ＭＳ Ｐゴシック" charset="0"/>
              </a:rPr>
              <a:t>opiod</a:t>
            </a:r>
            <a:r>
              <a:rPr lang="en-GB" i="1" dirty="0">
                <a:ea typeface="ＭＳ Ｐゴシック" charset="0"/>
                <a:cs typeface="ＭＳ Ｐゴシック" charset="0"/>
              </a:rPr>
              <a:t> substitution therapy go to </a:t>
            </a:r>
            <a:r>
              <a:rPr lang="en-GB" u="sng" dirty="0">
                <a:ea typeface="ＭＳ Ｐゴシック" charset="0"/>
                <a:cs typeface="ＭＳ Ｐゴシック" charset="0"/>
                <a:hlinkClick r:id="rId3"/>
              </a:rPr>
              <a:t>http://www.who.int/substance_abuse/publications/en/PositionPaper_English.pdf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i="1" dirty="0">
                <a:ea typeface="ＭＳ Ｐゴシック" charset="0"/>
                <a:cs typeface="ＭＳ Ｐゴシック" charset="0"/>
              </a:rPr>
              <a:t>*for more information on TB drug interactions go to </a:t>
            </a:r>
            <a:r>
              <a:rPr lang="en-GB" u="sng" dirty="0">
                <a:ea typeface="ＭＳ Ｐゴシック" charset="0"/>
                <a:cs typeface="ＭＳ Ｐゴシック" charset="0"/>
                <a:hlinkClick r:id="rId4"/>
              </a:rPr>
              <a:t>http://www.who.int/emlib/Medicines.aspx</a:t>
            </a:r>
            <a:endParaRPr lang="en-GB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i="1" dirty="0">
                <a:ea typeface="ＭＳ Ｐゴシック" charset="0"/>
                <a:cs typeface="ＭＳ Ｐゴシック" charset="0"/>
              </a:rPr>
              <a:t>for more information on </a:t>
            </a:r>
            <a:r>
              <a:rPr lang="en-GB" i="1" dirty="0" err="1">
                <a:ea typeface="ＭＳ Ｐゴシック" charset="0"/>
                <a:cs typeface="ＭＳ Ｐゴシック" charset="0"/>
              </a:rPr>
              <a:t>opiod</a:t>
            </a:r>
            <a:r>
              <a:rPr lang="en-GB" i="1" dirty="0">
                <a:ea typeface="ＭＳ Ｐゴシック" charset="0"/>
                <a:cs typeface="ＭＳ Ｐゴシック" charset="0"/>
              </a:rPr>
              <a:t> substitution therapy go to </a:t>
            </a:r>
            <a:r>
              <a:rPr lang="en-GB" u="sng" dirty="0">
                <a:ea typeface="ＭＳ Ｐゴシック" charset="0"/>
                <a:cs typeface="ＭＳ Ｐゴシック" charset="0"/>
                <a:hlinkClick r:id="rId3"/>
              </a:rPr>
              <a:t>http://www.who.int/substance_abuse/publications/en/PositionPaper_English.pdf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i="1" dirty="0">
                <a:ea typeface="ＭＳ Ｐゴシック" charset="0"/>
                <a:cs typeface="ＭＳ Ｐゴシック" charset="0"/>
              </a:rPr>
              <a:t>*for more information on TB drug interactions go to </a:t>
            </a:r>
            <a:r>
              <a:rPr lang="en-GB" u="sng" dirty="0">
                <a:ea typeface="ＭＳ Ｐゴシック" charset="0"/>
                <a:cs typeface="ＭＳ Ｐゴシック" charset="0"/>
                <a:hlinkClick r:id="rId4"/>
              </a:rPr>
              <a:t>http://www.who.int/emlib/Medicines.aspx</a:t>
            </a:r>
            <a:endParaRPr lang="en-GB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GB" u="sng" dirty="0">
              <a:solidFill>
                <a:srgbClr val="0000FF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9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BFCB0A43-DBD5-E649-88F1-616AFFFF81EF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A6EBCA03-532F-DD42-835C-0FF976EA0DB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0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30FB02EF-EBDF-0D4B-97F2-0107ECA6709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3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BC273CB4-6533-2D42-8ED8-06852DF995E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information on WHO guidelines for monitoring TB treatment can be found at http://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whqlibdoc.who.int</a:t>
            </a:r>
            <a:r>
              <a:rPr lang="en-US" dirty="0">
                <a:ea typeface="ＭＳ Ｐゴシック" charset="0"/>
                <a:cs typeface="ＭＳ Ｐゴシック" charset="0"/>
              </a:rPr>
              <a:t>/publications/2010/9789241547833_eng.pdf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F285592E-AE12-2140-B7E3-DC4B09D1E74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7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34DAD32B-C46A-C04B-94B5-9DEB9020264D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7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1637EB-0A50-6946-88EF-7A4C112278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fld id="{70086D8B-CEAC-824E-B53F-FC9541064797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8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01501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2001501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08800" y="6400801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C0C3BE-BB15-2441-B91E-10DA3A22B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89C19-1712-4A49-85CD-22BD5A8CA6C3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197B4-69E2-E745-8FBA-4756BD3E7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181CF-13DF-D243-918F-4028C4AF2991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4FF19-0110-BD48-A050-2C5272269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A6AA1-BB9D-F944-8F7D-778E13FDC0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164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30BA-C724-E347-8DE2-073A04E8EF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61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19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36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827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52000" y="1"/>
            <a:ext cx="2540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3452368" y="1431444"/>
            <a:ext cx="3529584" cy="553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900175" y="1807464"/>
            <a:ext cx="8780272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0" y="2356104"/>
            <a:ext cx="10785856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1966976" y="2904745"/>
            <a:ext cx="6500368" cy="1011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682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7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1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E9B2A-F370-9F4F-AA1B-55BA2295A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6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9F046-22A5-A94B-AB8C-1401B57681E7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E7A9-2AF2-714F-9373-EC1BD82D4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D69B-6169-694F-B672-D79E25B430D6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838A8-862E-1C45-B527-F305433DD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B4783-1E80-F542-A14A-17161759E8C3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33D12-1461-F849-B8E2-B9CCF9664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DB10-F34C-884C-BC40-7C31DC854A80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EC92A-4F5D-0043-87DC-6462421CC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994A3-2845-FA46-A7CD-01D846B7F56D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11F20-7149-3A44-BC88-0C603A1C5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01501" y="4846638"/>
            <a:ext cx="190500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12001501" y="0"/>
            <a:ext cx="190500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4572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0E8B2-F335-F748-BB20-CEF411809C1F}" type="datetimeFigureOut">
              <a:rPr lang="en-US"/>
              <a:pPr>
                <a:defRPr/>
              </a:pPr>
              <a:t>7/11/2023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4572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1188965" y="5824803"/>
            <a:ext cx="1316038" cy="4868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0ED7EC-E059-794A-BC7D-2F8FCBAC5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52601"/>
            <a:ext cx="10160000" cy="4373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501" y="0"/>
            <a:ext cx="190500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12001501" y="1371600"/>
            <a:ext cx="190500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2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52000" y="1"/>
            <a:ext cx="2540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610" y="116789"/>
            <a:ext cx="1124678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9454" y="1282446"/>
            <a:ext cx="960035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07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10439400" cy="11430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5400" dirty="0">
                <a:solidFill>
                  <a:srgbClr val="00B050"/>
                </a:solidFill>
                <a:ea typeface="+mj-ea"/>
                <a:cs typeface="+mj-cs"/>
              </a:rPr>
              <a:t>Лечение туберкулеза</a:t>
            </a:r>
            <a:endParaRPr lang="en-US" sz="5400" dirty="0">
              <a:solidFill>
                <a:srgbClr val="00B050"/>
              </a:solidFill>
              <a:ea typeface="+mj-ea"/>
              <a:cs typeface="+mj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7F18F4-99A5-A024-E630-8914645BBD4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19600"/>
            <a:ext cx="5718060" cy="16459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7239000" cy="63976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ТБ, устойчивый к </a:t>
            </a:r>
            <a:r>
              <a:rPr lang="ru-RU" sz="2800" dirty="0" err="1">
                <a:solidFill>
                  <a:srgbClr val="00B050"/>
                </a:solidFill>
              </a:rPr>
              <a:t>изониазиду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10972800" cy="44957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ru-RU" sz="2200" b="0" dirty="0" err="1"/>
              <a:t>Изониазид</a:t>
            </a:r>
            <a:r>
              <a:rPr lang="ru-RU" sz="2200" b="0" dirty="0"/>
              <a:t> является препаратом первой линии для лечения ТБ и используется в стандартных краткосрочных схемах лечения лекарственно-чувствительной формы ТБ </a:t>
            </a:r>
            <a:endParaRPr lang="en-US" sz="2200" b="0" dirty="0"/>
          </a:p>
          <a:p>
            <a:pPr>
              <a:buFont typeface="Arial"/>
              <a:buChar char="•"/>
            </a:pPr>
            <a:r>
              <a:rPr lang="ru-RU" sz="2200" b="0" dirty="0" err="1"/>
              <a:t>Изониазид</a:t>
            </a:r>
            <a:r>
              <a:rPr lang="ru-RU" sz="2200" b="0" dirty="0"/>
              <a:t> – сильное лекарственное</a:t>
            </a:r>
            <a:r>
              <a:rPr lang="en-US" sz="2200" b="0" dirty="0"/>
              <a:t> </a:t>
            </a:r>
            <a:r>
              <a:rPr lang="ru-RU" sz="2200" b="0" dirty="0"/>
              <a:t>средство</a:t>
            </a:r>
            <a:endParaRPr lang="en-US" sz="2200" b="0" dirty="0"/>
          </a:p>
          <a:p>
            <a:pPr>
              <a:buFont typeface="Arial"/>
              <a:buChar char="•"/>
            </a:pPr>
            <a:r>
              <a:rPr lang="ru-RU" sz="2200" b="0" dirty="0"/>
              <a:t>В случае устойчивости ТБ к </a:t>
            </a:r>
            <a:r>
              <a:rPr lang="ru-RU" sz="2200" b="0" dirty="0" err="1"/>
              <a:t>изониазиду</a:t>
            </a:r>
            <a:r>
              <a:rPr lang="en-US" sz="2200" b="0" dirty="0"/>
              <a:t>,</a:t>
            </a:r>
            <a:r>
              <a:rPr lang="ru-RU" sz="2200" b="0" dirty="0"/>
              <a:t> необходимо использовать другую схему лечения в целях компенсации выпадения </a:t>
            </a:r>
            <a:r>
              <a:rPr lang="ru-RU" sz="2200" b="0" dirty="0" err="1"/>
              <a:t>изониазида</a:t>
            </a:r>
            <a:r>
              <a:rPr lang="en-US" sz="2200" b="0" dirty="0"/>
              <a:t>:</a:t>
            </a:r>
          </a:p>
          <a:p>
            <a:pPr lvl="1">
              <a:buFont typeface="Arial"/>
              <a:buChar char="•"/>
            </a:pPr>
            <a:r>
              <a:rPr lang="ru-RU" sz="2200" b="1" dirty="0" err="1"/>
              <a:t>Левофлоксацин</a:t>
            </a:r>
            <a:r>
              <a:rPr lang="en-US" sz="2200" b="1" dirty="0"/>
              <a:t> </a:t>
            </a:r>
            <a:r>
              <a:rPr lang="ru-RU" sz="2200" b="1" dirty="0"/>
              <a:t>заменяет</a:t>
            </a:r>
            <a:r>
              <a:rPr lang="en-US" sz="2200" b="1" dirty="0"/>
              <a:t> </a:t>
            </a:r>
            <a:r>
              <a:rPr lang="ru-RU" sz="2200" b="1" dirty="0" err="1"/>
              <a:t>изониазид</a:t>
            </a:r>
            <a:r>
              <a:rPr lang="en-US" sz="2200" dirty="0"/>
              <a:t> </a:t>
            </a:r>
          </a:p>
          <a:p>
            <a:pPr lvl="1">
              <a:buFont typeface="Arial"/>
              <a:buChar char="•"/>
            </a:pPr>
            <a:r>
              <a:rPr lang="ru-RU" sz="2200" dirty="0"/>
              <a:t>На протяжении первых двух месяцев назначаются</a:t>
            </a:r>
            <a:r>
              <a:rPr lang="en-US" sz="2200" dirty="0"/>
              <a:t>: </a:t>
            </a:r>
            <a:r>
              <a:rPr lang="ru-RU" sz="2200" u="sng" dirty="0" err="1"/>
              <a:t>левофлоксацин</a:t>
            </a:r>
            <a:r>
              <a:rPr lang="en-US" sz="2200" u="sng" dirty="0"/>
              <a:t>, </a:t>
            </a:r>
            <a:r>
              <a:rPr lang="ru-RU" sz="2200" u="sng" dirty="0" err="1"/>
              <a:t>рифампицин</a:t>
            </a:r>
            <a:r>
              <a:rPr lang="en-US" sz="2200" u="sng" dirty="0"/>
              <a:t>, </a:t>
            </a:r>
            <a:r>
              <a:rPr lang="ru-RU" sz="2200" u="sng" dirty="0" err="1"/>
              <a:t>пиразинамид</a:t>
            </a:r>
            <a:r>
              <a:rPr lang="ru-RU" sz="2200" u="sng" dirty="0"/>
              <a:t> и</a:t>
            </a:r>
            <a:r>
              <a:rPr lang="en-US" sz="2200" u="sng" dirty="0"/>
              <a:t> </a:t>
            </a:r>
            <a:r>
              <a:rPr lang="ru-RU" sz="2200" u="sng" dirty="0" err="1"/>
              <a:t>этамбутол</a:t>
            </a:r>
            <a:r>
              <a:rPr lang="en-US" sz="2200" dirty="0"/>
              <a:t>; </a:t>
            </a:r>
            <a:r>
              <a:rPr lang="ru-RU" sz="2200" dirty="0"/>
              <a:t>на протяжении следующих четырех месяцев назначаются только</a:t>
            </a:r>
            <a:r>
              <a:rPr lang="en-US" sz="2200" dirty="0"/>
              <a:t>: </a:t>
            </a:r>
            <a:r>
              <a:rPr lang="ru-RU" sz="2200" u="sng" dirty="0" err="1"/>
              <a:t>левофлоксацин</a:t>
            </a:r>
            <a:r>
              <a:rPr lang="en-US" sz="2200" u="sng" dirty="0"/>
              <a:t> </a:t>
            </a:r>
            <a:r>
              <a:rPr lang="ru-RU" sz="2200" u="sng" dirty="0"/>
              <a:t>и </a:t>
            </a:r>
            <a:r>
              <a:rPr lang="ru-RU" sz="2200" u="sng" dirty="0" err="1"/>
              <a:t>рифампицин</a:t>
            </a:r>
            <a:endParaRPr lang="en-US" sz="2200" dirty="0"/>
          </a:p>
          <a:p>
            <a:pPr lvl="1">
              <a:buFont typeface="Arial"/>
              <a:buChar char="•"/>
            </a:pPr>
            <a:endParaRPr lang="en-US" sz="22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92174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TREATMENT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5395A-9C1F-0898-29F5-8599E07A46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6639"/>
            <a:ext cx="11582400" cy="63608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Укороченные схемы лечения для лекарственно-устойчивых форм ТБ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820400" cy="2133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ru-RU" sz="1800" b="0" dirty="0"/>
              <a:t>В</a:t>
            </a:r>
            <a:r>
              <a:rPr lang="en-US" sz="1800" b="0" dirty="0"/>
              <a:t> 2016</a:t>
            </a:r>
            <a:r>
              <a:rPr lang="ru-RU" sz="1800" b="0" dirty="0"/>
              <a:t> году ВОЗ одобрила укороченную схему лечения ТБ для пациентов, страдающих</a:t>
            </a:r>
            <a:r>
              <a:rPr lang="en-US" sz="1800" b="0" dirty="0"/>
              <a:t> </a:t>
            </a:r>
            <a:r>
              <a:rPr lang="ru-RU" sz="1800" b="0" dirty="0"/>
              <a:t>устойчивой к </a:t>
            </a:r>
            <a:r>
              <a:rPr lang="ru-RU" sz="1800" b="0" dirty="0" err="1"/>
              <a:t>рифампицину</a:t>
            </a:r>
            <a:r>
              <a:rPr lang="ru-RU" sz="1800" b="0" dirty="0"/>
              <a:t> формой заболевания</a:t>
            </a:r>
            <a:endParaRPr lang="en-US" sz="1800" b="0" dirty="0"/>
          </a:p>
          <a:p>
            <a:pPr lvl="1">
              <a:buFont typeface="Arial"/>
              <a:buChar char="•"/>
            </a:pPr>
            <a:r>
              <a:rPr lang="ru-RU" sz="1800" dirty="0"/>
              <a:t>Укороченная схема лечения рассчитана на 9-12 месяцев</a:t>
            </a:r>
            <a:r>
              <a:rPr lang="en-US" sz="1800" dirty="0"/>
              <a:t> (</a:t>
            </a:r>
            <a:r>
              <a:rPr lang="ru-RU" sz="1800" dirty="0"/>
              <a:t>в отличие от</a:t>
            </a:r>
            <a:r>
              <a:rPr lang="en-US" sz="1800" dirty="0"/>
              <a:t> 18-24 </a:t>
            </a:r>
            <a:r>
              <a:rPr lang="ru-RU" sz="1800" dirty="0"/>
              <a:t>месячной схемы</a:t>
            </a:r>
            <a:r>
              <a:rPr lang="en-US" sz="1800" dirty="0"/>
              <a:t>)</a:t>
            </a:r>
          </a:p>
          <a:p>
            <a:pPr lvl="1">
              <a:buFont typeface="Arial"/>
              <a:buChar char="•"/>
            </a:pPr>
            <a:r>
              <a:rPr lang="ru-RU" sz="1800" dirty="0"/>
              <a:t>Укороченная схема лечения предназначена для лиц, страдающих устойчивой </a:t>
            </a:r>
            <a:r>
              <a:rPr lang="ru-RU" sz="1800" u="sng" dirty="0"/>
              <a:t>к </a:t>
            </a:r>
            <a:r>
              <a:rPr lang="ru-RU" sz="1800" u="sng" dirty="0" err="1"/>
              <a:t>рифампицину</a:t>
            </a:r>
            <a:r>
              <a:rPr lang="ru-RU" sz="1800" u="sng" dirty="0"/>
              <a:t> </a:t>
            </a:r>
            <a:r>
              <a:rPr lang="ru-RU" sz="1800" dirty="0"/>
              <a:t>формой ТБ, которым не проводилось лечение </a:t>
            </a:r>
            <a:r>
              <a:rPr lang="ru-RU" sz="1800" u="sng" dirty="0"/>
              <a:t>инъекционными препаратами второй линии или </a:t>
            </a:r>
            <a:r>
              <a:rPr lang="ru-RU" sz="1800" u="sng" dirty="0" err="1"/>
              <a:t>флюроквинолоном</a:t>
            </a:r>
            <a:r>
              <a:rPr lang="ru-RU" sz="1800" u="sng" dirty="0"/>
              <a:t> или</a:t>
            </a:r>
            <a:r>
              <a:rPr lang="ru-RU" sz="1800" dirty="0"/>
              <a:t> </a:t>
            </a:r>
            <a:r>
              <a:rPr lang="ru-RU" sz="1800" u="sng" dirty="0"/>
              <a:t>не было выявлено устойчивости к ним</a:t>
            </a:r>
            <a:endParaRPr lang="en-US" sz="18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6329923"/>
            <a:ext cx="152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TREATMENT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6461370"/>
            <a:ext cx="474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Arial"/>
                <a:cs typeface="Arial"/>
              </a:rPr>
              <a:t>Источник</a:t>
            </a:r>
            <a:r>
              <a:rPr lang="en-US" sz="1200" dirty="0">
                <a:latin typeface="Arial"/>
                <a:cs typeface="Arial"/>
              </a:rPr>
              <a:t>: http://</a:t>
            </a:r>
            <a:r>
              <a:rPr lang="en-US" sz="1200" dirty="0" err="1">
                <a:latin typeface="Arial"/>
                <a:cs typeface="Arial"/>
              </a:rPr>
              <a:t>www.treatmentactiongroup.org</a:t>
            </a:r>
            <a:r>
              <a:rPr lang="en-US" sz="1200" dirty="0">
                <a:latin typeface="Arial"/>
                <a:cs typeface="Arial"/>
              </a:rPr>
              <a:t>/</a:t>
            </a:r>
            <a:r>
              <a:rPr lang="en-US" sz="1200" dirty="0" err="1">
                <a:latin typeface="Arial"/>
                <a:cs typeface="Arial"/>
              </a:rPr>
              <a:t>tb</a:t>
            </a:r>
            <a:r>
              <a:rPr lang="en-US" sz="1200" dirty="0">
                <a:latin typeface="Arial"/>
                <a:cs typeface="Arial"/>
              </a:rPr>
              <a:t>/drug-guide-2016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81401"/>
            <a:ext cx="9753600" cy="2514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DBD2E-2F69-12A2-A165-9251ECB3E81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06" y="6173807"/>
            <a:ext cx="2209800" cy="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50836"/>
            <a:ext cx="7391400" cy="762000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МЛУ</a:t>
            </a:r>
            <a:r>
              <a:rPr lang="en-US" dirty="0">
                <a:solidFill>
                  <a:srgbClr val="00B050"/>
                </a:solidFill>
              </a:rPr>
              <a:t>- </a:t>
            </a:r>
            <a:r>
              <a:rPr lang="ru-RU" dirty="0">
                <a:solidFill>
                  <a:srgbClr val="00B050"/>
                </a:solidFill>
              </a:rPr>
              <a:t>и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ШЛУ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ТБ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1"/>
            <a:ext cx="10668000" cy="45719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ru-RU" b="0" dirty="0"/>
              <a:t>Другие формы ТБ с множественной лекарственной устойчивостью</a:t>
            </a:r>
            <a:r>
              <a:rPr lang="en-US" b="0" dirty="0"/>
              <a:t> (</a:t>
            </a:r>
            <a:r>
              <a:rPr lang="ru-RU" b="0" dirty="0"/>
              <a:t>МЛУ</a:t>
            </a:r>
            <a:r>
              <a:rPr lang="en-US" b="0" dirty="0"/>
              <a:t>) </a:t>
            </a:r>
            <a:r>
              <a:rPr lang="ru-RU" b="0" dirty="0"/>
              <a:t>и</a:t>
            </a:r>
            <a:r>
              <a:rPr lang="en-US" b="0" dirty="0"/>
              <a:t> </a:t>
            </a:r>
            <a:r>
              <a:rPr lang="ru-RU" b="0" dirty="0"/>
              <a:t>широкой лекарственной устойчивостью</a:t>
            </a:r>
            <a:r>
              <a:rPr lang="en-US" b="0" dirty="0"/>
              <a:t> (</a:t>
            </a:r>
            <a:r>
              <a:rPr lang="ru-RU" b="0" dirty="0"/>
              <a:t>ШЛУ</a:t>
            </a:r>
            <a:r>
              <a:rPr lang="en-US" b="0" dirty="0"/>
              <a:t>-</a:t>
            </a:r>
            <a:r>
              <a:rPr lang="ru-RU" b="0" dirty="0"/>
              <a:t>ТБ</a:t>
            </a:r>
            <a:r>
              <a:rPr lang="en-US" b="0" dirty="0"/>
              <a:t>) </a:t>
            </a:r>
            <a:r>
              <a:rPr lang="ru-RU" b="0" dirty="0"/>
              <a:t>требуют</a:t>
            </a:r>
            <a:r>
              <a:rPr lang="en-US" b="0" dirty="0"/>
              <a:t> 18-24 </a:t>
            </a:r>
            <a:r>
              <a:rPr lang="ru-RU" b="0" dirty="0"/>
              <a:t>месячного курса лечения</a:t>
            </a:r>
            <a:r>
              <a:rPr lang="en-US" b="0" dirty="0"/>
              <a:t> </a:t>
            </a:r>
          </a:p>
          <a:p>
            <a:pPr lvl="1">
              <a:buFont typeface="Arial"/>
              <a:buChar char="•"/>
            </a:pPr>
            <a:r>
              <a:rPr lang="ru-RU" dirty="0"/>
              <a:t>Лечение должно проводиться, по меньшей мере, 5</a:t>
            </a:r>
            <a:r>
              <a:rPr lang="en-US" dirty="0"/>
              <a:t> </a:t>
            </a:r>
            <a:r>
              <a:rPr lang="ru-RU" dirty="0"/>
              <a:t>эффективными препаратами</a:t>
            </a:r>
            <a:r>
              <a:rPr lang="en-US" dirty="0"/>
              <a:t>; </a:t>
            </a:r>
            <a:r>
              <a:rPr lang="ru-RU" dirty="0"/>
              <a:t>если возможно</a:t>
            </a:r>
            <a:r>
              <a:rPr lang="en-US" dirty="0"/>
              <a:t>, </a:t>
            </a:r>
            <a:r>
              <a:rPr lang="ru-RU" u="sng" dirty="0" err="1"/>
              <a:t>пиразинамидом</a:t>
            </a:r>
            <a:r>
              <a:rPr lang="en-US" dirty="0"/>
              <a:t>, </a:t>
            </a:r>
            <a:r>
              <a:rPr lang="ru-RU" dirty="0"/>
              <a:t>одним из </a:t>
            </a:r>
            <a:r>
              <a:rPr lang="ru-RU" u="sng" dirty="0" err="1"/>
              <a:t>фторхинолонов</a:t>
            </a:r>
            <a:r>
              <a:rPr lang="en-US" dirty="0"/>
              <a:t>, </a:t>
            </a:r>
            <a:r>
              <a:rPr lang="ru-RU" dirty="0"/>
              <a:t>одним из </a:t>
            </a:r>
            <a:r>
              <a:rPr lang="ru-RU" u="sng" dirty="0"/>
              <a:t>инъекционных препаратов второй линии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ru-RU" u="sng" dirty="0"/>
              <a:t>двумя основными препаратами второй линии,</a:t>
            </a:r>
            <a:r>
              <a:rPr lang="en-US" dirty="0"/>
              <a:t> </a:t>
            </a:r>
            <a:r>
              <a:rPr lang="ru-RU" dirty="0"/>
              <a:t>включая один из новейших препаратов</a:t>
            </a:r>
            <a:r>
              <a:rPr lang="en-US" dirty="0"/>
              <a:t> (</a:t>
            </a:r>
            <a:r>
              <a:rPr lang="ru-RU" dirty="0" err="1"/>
              <a:t>бедаквилин</a:t>
            </a:r>
            <a:r>
              <a:rPr lang="ru-RU" dirty="0"/>
              <a:t> или </a:t>
            </a:r>
            <a:r>
              <a:rPr lang="ru-RU" dirty="0" err="1"/>
              <a:t>деламанид</a:t>
            </a:r>
            <a:r>
              <a:rPr lang="en-US" dirty="0"/>
              <a:t>) </a:t>
            </a:r>
            <a:endParaRPr lang="en-US" u="sng" dirty="0"/>
          </a:p>
          <a:p>
            <a:pPr>
              <a:buFont typeface="Arial"/>
              <a:buChar char="•"/>
            </a:pPr>
            <a:r>
              <a:rPr lang="ru-RU" b="0" dirty="0"/>
              <a:t>В случаях ШЛУ-ТБ</a:t>
            </a:r>
            <a:r>
              <a:rPr lang="en-US" b="0" dirty="0"/>
              <a:t>,</a:t>
            </a:r>
            <a:r>
              <a:rPr lang="ru-RU" b="0" dirty="0"/>
              <a:t> может не существовать пяти эффективных препаратов для лечения</a:t>
            </a:r>
            <a:endParaRPr lang="en-US" b="0" dirty="0"/>
          </a:p>
          <a:p>
            <a:pPr lvl="1">
              <a:buFont typeface="Arial"/>
              <a:buChar char="•"/>
            </a:pPr>
            <a:r>
              <a:rPr lang="ru-RU" dirty="0"/>
              <a:t>В схему лечения включаются дополнительные препараты, чтобы общее число применяемых эффективных лекарственных средств равнялось пяти</a:t>
            </a:r>
            <a:r>
              <a:rPr lang="en-US" dirty="0"/>
              <a:t> (</a:t>
            </a:r>
            <a:r>
              <a:rPr lang="ru-RU" dirty="0"/>
              <a:t>включая</a:t>
            </a:r>
            <a:r>
              <a:rPr lang="en-US" dirty="0"/>
              <a:t> </a:t>
            </a:r>
            <a:r>
              <a:rPr lang="ru-RU" dirty="0"/>
              <a:t>пара-</a:t>
            </a:r>
            <a:r>
              <a:rPr lang="ru-RU" dirty="0" err="1"/>
              <a:t>аминосалициловую</a:t>
            </a:r>
            <a:r>
              <a:rPr lang="ru-RU" dirty="0"/>
              <a:t> кислоту</a:t>
            </a:r>
            <a:r>
              <a:rPr lang="en-US" dirty="0"/>
              <a:t>, </a:t>
            </a:r>
            <a:r>
              <a:rPr lang="ru-RU" dirty="0" err="1"/>
              <a:t>имипенем</a:t>
            </a:r>
            <a:r>
              <a:rPr lang="en-US" dirty="0"/>
              <a:t>-</a:t>
            </a:r>
            <a:r>
              <a:rPr lang="ru-RU" dirty="0" err="1"/>
              <a:t>циластатин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253124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TREATMENT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6579" y="6581002"/>
            <a:ext cx="457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Source: http://</a:t>
            </a:r>
            <a:r>
              <a:rPr lang="en-US" sz="1200" dirty="0" err="1">
                <a:latin typeface="Arial"/>
                <a:cs typeface="Arial"/>
              </a:rPr>
              <a:t>www.treatmentactiongroup.org</a:t>
            </a:r>
            <a:r>
              <a:rPr lang="en-US" sz="1200" dirty="0">
                <a:latin typeface="Arial"/>
                <a:cs typeface="Arial"/>
              </a:rPr>
              <a:t>/</a:t>
            </a:r>
            <a:r>
              <a:rPr lang="en-US" sz="1200" dirty="0" err="1">
                <a:latin typeface="Arial"/>
                <a:cs typeface="Arial"/>
              </a:rPr>
              <a:t>tb</a:t>
            </a:r>
            <a:r>
              <a:rPr lang="en-US" sz="1200" dirty="0">
                <a:latin typeface="Arial"/>
                <a:cs typeface="Arial"/>
              </a:rPr>
              <a:t>/drug-guide-2016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E2FEC-3F0E-27EA-13B6-0D874C668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3446"/>
            <a:ext cx="9829800" cy="987927"/>
          </a:xfrm>
        </p:spPr>
        <p:txBody>
          <a:bodyPr>
            <a:normAutofit fontScale="90000"/>
          </a:bodyPr>
          <a:lstStyle/>
          <a:p>
            <a:pPr marL="12700" lvl="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lang="ru-RU" b="1" cap="none" spc="0" dirty="0">
                <a:solidFill>
                  <a:srgbClr val="00B050"/>
                </a:solidFill>
                <a:latin typeface="Georgia"/>
                <a:ea typeface="+mn-ea"/>
                <a:cs typeface="Georgia"/>
              </a:rPr>
              <a:t>По традиционной</a:t>
            </a:r>
            <a:r>
              <a:rPr lang="ru-RU" b="1" cap="none" spc="-80" dirty="0">
                <a:solidFill>
                  <a:srgbClr val="00B050"/>
                </a:solidFill>
                <a:latin typeface="Georgia"/>
                <a:ea typeface="+mn-ea"/>
                <a:cs typeface="Georgia"/>
              </a:rPr>
              <a:t> </a:t>
            </a:r>
            <a:r>
              <a:rPr lang="ru-RU" b="1" cap="none" spc="-5" dirty="0">
                <a:solidFill>
                  <a:srgbClr val="00B050"/>
                </a:solidFill>
                <a:latin typeface="Georgia"/>
                <a:ea typeface="+mn-ea"/>
                <a:cs typeface="Georgia"/>
              </a:rPr>
              <a:t>классификации</a:t>
            </a:r>
            <a:br>
              <a:rPr lang="ru-RU" cap="none" spc="0" dirty="0">
                <a:solidFill>
                  <a:prstClr val="black"/>
                </a:solidFill>
                <a:latin typeface="Georgia"/>
                <a:ea typeface="+mn-ea"/>
                <a:cs typeface="Georgia"/>
              </a:rPr>
            </a:b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253124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TREATMENT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6579" y="6581002"/>
            <a:ext cx="457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Source: http://</a:t>
            </a:r>
            <a:r>
              <a:rPr lang="en-US" sz="1200" dirty="0" err="1">
                <a:latin typeface="Arial"/>
                <a:cs typeface="Arial"/>
              </a:rPr>
              <a:t>www.treatmentactiongroup.org</a:t>
            </a:r>
            <a:r>
              <a:rPr lang="en-US" sz="1200" dirty="0">
                <a:latin typeface="Arial"/>
                <a:cs typeface="Arial"/>
              </a:rPr>
              <a:t>/</a:t>
            </a:r>
            <a:r>
              <a:rPr lang="en-US" sz="1200" dirty="0" err="1">
                <a:latin typeface="Arial"/>
                <a:cs typeface="Arial"/>
              </a:rPr>
              <a:t>tb</a:t>
            </a:r>
            <a:r>
              <a:rPr lang="en-US" sz="1200" dirty="0">
                <a:latin typeface="Arial"/>
                <a:cs typeface="Arial"/>
              </a:rPr>
              <a:t>/drug-guide-2016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DE2FEC-3F0E-27EA-13B6-0D874C668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821A79A7-801B-47B3-86F6-07EEF42E0359}"/>
              </a:ext>
            </a:extLst>
          </p:cNvPr>
          <p:cNvSpPr txBox="1"/>
          <p:nvPr/>
        </p:nvSpPr>
        <p:spPr>
          <a:xfrm>
            <a:off x="466165" y="2379481"/>
            <a:ext cx="10896600" cy="252004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867410" marR="516255" indent="-201295">
              <a:lnSpc>
                <a:spcPts val="3350"/>
              </a:lnSpc>
              <a:spcBef>
                <a:spcPts val="515"/>
              </a:spcBef>
            </a:pPr>
            <a:r>
              <a:rPr sz="3100" spc="-10" dirty="0">
                <a:latin typeface="Georgia"/>
                <a:cs typeface="Georgia"/>
              </a:rPr>
              <a:t>Изониазид, </a:t>
            </a:r>
            <a:r>
              <a:rPr sz="3100" spc="-5" dirty="0">
                <a:latin typeface="Georgia"/>
                <a:cs typeface="Georgia"/>
              </a:rPr>
              <a:t>Рифампицин,  Пиразинамид,</a:t>
            </a:r>
            <a:r>
              <a:rPr sz="3100" spc="-50" dirty="0">
                <a:latin typeface="Georgia"/>
                <a:cs typeface="Georgia"/>
              </a:rPr>
              <a:t> </a:t>
            </a:r>
            <a:r>
              <a:rPr sz="3100" spc="-5" dirty="0">
                <a:latin typeface="Georgia"/>
                <a:cs typeface="Georgia"/>
              </a:rPr>
              <a:t>Этамбутол</a:t>
            </a:r>
            <a:endParaRPr sz="3100" dirty="0">
              <a:latin typeface="Georgia"/>
              <a:cs typeface="Georgia"/>
            </a:endParaRPr>
          </a:p>
          <a:p>
            <a:pPr>
              <a:spcBef>
                <a:spcPts val="40"/>
              </a:spcBef>
            </a:pPr>
            <a:endParaRPr sz="38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3100" b="1" spc="-5" dirty="0">
                <a:latin typeface="Georgia"/>
                <a:cs typeface="Georgia"/>
              </a:rPr>
              <a:t>II ряда</a:t>
            </a:r>
            <a:r>
              <a:rPr sz="3100" b="1" spc="10" dirty="0">
                <a:latin typeface="Georgia"/>
                <a:cs typeface="Georgia"/>
              </a:rPr>
              <a:t> </a:t>
            </a:r>
            <a:r>
              <a:rPr sz="3100" b="1" spc="-5" dirty="0">
                <a:latin typeface="Georgia"/>
                <a:cs typeface="Georgia"/>
              </a:rPr>
              <a:t>(Резервные):</a:t>
            </a:r>
            <a:endParaRPr sz="3100" dirty="0">
              <a:latin typeface="Georgia"/>
              <a:cs typeface="Georgia"/>
            </a:endParaRPr>
          </a:p>
          <a:p>
            <a:pPr marL="12700" marR="5080" algn="ctr">
              <a:lnSpc>
                <a:spcPct val="90000"/>
              </a:lnSpc>
              <a:spcBef>
                <a:spcPts val="745"/>
              </a:spcBef>
            </a:pPr>
            <a:r>
              <a:rPr sz="3100" spc="-5" dirty="0">
                <a:latin typeface="Georgia"/>
                <a:cs typeface="Georgia"/>
              </a:rPr>
              <a:t>Этионамид, </a:t>
            </a:r>
            <a:r>
              <a:rPr sz="3100" spc="-10" dirty="0">
                <a:latin typeface="Georgia"/>
                <a:cs typeface="Georgia"/>
              </a:rPr>
              <a:t>Протионамид,  Циклосерин, </a:t>
            </a:r>
            <a:r>
              <a:rPr sz="3100" spc="-5" dirty="0">
                <a:latin typeface="Georgia"/>
                <a:cs typeface="Georgia"/>
              </a:rPr>
              <a:t>Канамицин,  Амикацин, </a:t>
            </a:r>
            <a:r>
              <a:rPr sz="3100" spc="-10" dirty="0">
                <a:latin typeface="Georgia"/>
                <a:cs typeface="Georgia"/>
              </a:rPr>
              <a:t>Капреомицин, ПАСК,  фторхинолоны</a:t>
            </a:r>
            <a:endParaRPr sz="3100" dirty="0">
              <a:latin typeface="Georgia"/>
              <a:cs typeface="Georgia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01C5DD0-AE66-43A6-8326-B4FEEA3D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1373"/>
            <a:ext cx="10160000" cy="4834791"/>
          </a:xfrm>
        </p:spPr>
        <p:txBody>
          <a:bodyPr/>
          <a:lstStyle/>
          <a:p>
            <a:r>
              <a:rPr lang="ru-RU" dirty="0"/>
              <a:t>                                        </a:t>
            </a:r>
            <a:r>
              <a:rPr lang="en-US" sz="3200" dirty="0"/>
              <a:t>I  </a:t>
            </a:r>
            <a:r>
              <a:rPr lang="ru-RU" sz="3200" dirty="0"/>
              <a:t>ряда (Основные)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35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159375" y="4508437"/>
            <a:ext cx="3816350" cy="2262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1" y="1142999"/>
            <a:ext cx="9220200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4675" marR="5080" lvl="0" indent="-183261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Оральные противотуберкулезные  препараты І</a:t>
            </a:r>
            <a:r>
              <a:rPr kumimoji="0" sz="3200" b="1" i="0" u="none" strike="noStrike" kern="1200" cap="none" spc="-4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ряда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178435" marR="367665" lvl="0" indent="-6985" algn="ctr" defTabSz="914400" rtl="0" eaLnBrk="1" fontAlgn="auto" latinLnBrk="0" hangingPunct="1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это активные относительно МБТ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и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хорошо  переносимые ПТП. Их применяют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в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случае  чувствительности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к ним в ТМЧ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или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по данным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предыдущего лечения, которое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подтверждает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их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клиническую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эффективность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896176"/>
            <a:ext cx="8991599" cy="1889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spcBef>
                <a:spcPts val="100"/>
              </a:spcBef>
            </a:pPr>
            <a:r>
              <a:rPr sz="4800" b="1" spc="-5" dirty="0">
                <a:solidFill>
                  <a:srgbClr val="00B050"/>
                </a:solidFill>
                <a:latin typeface="Georgia"/>
                <a:cs typeface="Georgia"/>
              </a:rPr>
              <a:t>Изониазид</a:t>
            </a:r>
            <a:endParaRPr sz="4800" dirty="0">
              <a:solidFill>
                <a:srgbClr val="00B050"/>
              </a:solidFill>
              <a:latin typeface="Georgia"/>
              <a:cs typeface="Georgia"/>
            </a:endParaRPr>
          </a:p>
          <a:p>
            <a:pPr marL="355600" marR="5080" indent="-342900">
              <a:lnSpc>
                <a:spcPct val="80000"/>
              </a:lnSpc>
              <a:spcBef>
                <a:spcPts val="3515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Georgia"/>
                <a:cs typeface="Georgia"/>
              </a:rPr>
              <a:t>гидразид </a:t>
            </a:r>
            <a:r>
              <a:rPr sz="2800" spc="-10" dirty="0">
                <a:latin typeface="Georgia"/>
                <a:cs typeface="Georgia"/>
              </a:rPr>
              <a:t>изоникотиновой кислоты </a:t>
            </a:r>
            <a:r>
              <a:rPr sz="2800" spc="-5" dirty="0">
                <a:latin typeface="Georgia"/>
                <a:cs typeface="Georgia"/>
              </a:rPr>
              <a:t>–  строго </a:t>
            </a:r>
            <a:r>
              <a:rPr sz="2800" spc="-10" dirty="0">
                <a:latin typeface="Georgia"/>
                <a:cs typeface="Georgia"/>
              </a:rPr>
              <a:t>специфичный  </a:t>
            </a:r>
            <a:r>
              <a:rPr sz="2800" spc="-5" dirty="0">
                <a:latin typeface="Georgia"/>
                <a:cs typeface="Georgia"/>
              </a:rPr>
              <a:t>высокоэффективный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ПТП;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077337"/>
            <a:ext cx="8763000" cy="271253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260985" indent="-342900">
              <a:lnSpc>
                <a:spcPts val="2690"/>
              </a:lnSpc>
              <a:spcBef>
                <a:spcPts val="740"/>
              </a:spcBef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Georgia"/>
                <a:cs typeface="Georgia"/>
              </a:rPr>
              <a:t>наиболее активен в отношении</a:t>
            </a:r>
            <a:r>
              <a:rPr sz="2800" spc="-8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МБТ  человеческого </a:t>
            </a:r>
            <a:r>
              <a:rPr sz="2800" spc="-5" dirty="0">
                <a:latin typeface="Georgia"/>
                <a:cs typeface="Georgia"/>
              </a:rPr>
              <a:t>вида;</a:t>
            </a:r>
            <a:endParaRPr sz="2800" dirty="0">
              <a:latin typeface="Georgia"/>
              <a:cs typeface="Georgia"/>
            </a:endParaRPr>
          </a:p>
          <a:p>
            <a:pPr>
              <a:spcBef>
                <a:spcPts val="25"/>
              </a:spcBef>
              <a:buFont typeface="Wingdings"/>
              <a:buChar char=""/>
            </a:pPr>
            <a:endParaRPr sz="3550" dirty="0">
              <a:latin typeface="Georgia"/>
              <a:cs typeface="Georgia"/>
            </a:endParaRPr>
          </a:p>
          <a:p>
            <a:pPr marL="355600" marR="5080" indent="-342900">
              <a:lnSpc>
                <a:spcPct val="8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800" spc="-5" dirty="0">
                <a:latin typeface="Georgia"/>
                <a:cs typeface="Georgia"/>
              </a:rPr>
              <a:t>наиболее активный </a:t>
            </a:r>
            <a:r>
              <a:rPr sz="2800" spc="-10" dirty="0">
                <a:latin typeface="Georgia"/>
                <a:cs typeface="Georgia"/>
              </a:rPr>
              <a:t>бактерицидный  </a:t>
            </a:r>
            <a:r>
              <a:rPr sz="2800" spc="-5" dirty="0">
                <a:latin typeface="Georgia"/>
                <a:cs typeface="Georgia"/>
              </a:rPr>
              <a:t>препарат, действует на </a:t>
            </a:r>
            <a:r>
              <a:rPr sz="2800" spc="-10" dirty="0">
                <a:latin typeface="Georgia"/>
                <a:cs typeface="Georgia"/>
              </a:rPr>
              <a:t>МБТ </a:t>
            </a:r>
            <a:r>
              <a:rPr sz="2800" spc="-5" dirty="0">
                <a:latin typeface="Georgia"/>
                <a:cs typeface="Georgia"/>
              </a:rPr>
              <a:t>, </a:t>
            </a:r>
            <a:r>
              <a:rPr sz="2800" spc="-10" dirty="0">
                <a:latin typeface="Georgia"/>
                <a:cs typeface="Georgia"/>
              </a:rPr>
              <a:t>которые  размножаются </a:t>
            </a:r>
            <a:r>
              <a:rPr sz="2800" spc="-5" dirty="0">
                <a:latin typeface="Georgia"/>
                <a:cs typeface="Georgia"/>
              </a:rPr>
              <a:t>быстро и </a:t>
            </a:r>
            <a:r>
              <a:rPr sz="2800" spc="-10" dirty="0">
                <a:latin typeface="Georgia"/>
                <a:cs typeface="Georgia"/>
              </a:rPr>
              <a:t>медленно,  локализуются </a:t>
            </a:r>
            <a:r>
              <a:rPr sz="2800" dirty="0">
                <a:latin typeface="Georgia"/>
                <a:cs typeface="Georgia"/>
              </a:rPr>
              <a:t>вне- </a:t>
            </a:r>
            <a:r>
              <a:rPr sz="2800" spc="-5" dirty="0">
                <a:latin typeface="Georgia"/>
                <a:cs typeface="Georgia"/>
              </a:rPr>
              <a:t>и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внутриклеточно.</a:t>
            </a:r>
            <a:endParaRPr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70866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 err="1">
                <a:solidFill>
                  <a:srgbClr val="00B050"/>
                </a:solidFill>
              </a:rPr>
              <a:t>Изониазид</a:t>
            </a:r>
            <a:r>
              <a:rPr lang="en-US" sz="4800" spc="-5" dirty="0">
                <a:solidFill>
                  <a:srgbClr val="00B050"/>
                </a:solidFill>
              </a:rPr>
              <a:t>                  I</a:t>
            </a:r>
            <a:endParaRPr sz="48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1676400"/>
            <a:ext cx="8229600" cy="27089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748665" indent="-343535" algn="just">
              <a:lnSpc>
                <a:spcPct val="80000"/>
              </a:lnSpc>
              <a:spcBef>
                <a:spcPts val="585"/>
              </a:spcBef>
              <a:buFont typeface="Wingdings"/>
              <a:buChar char=""/>
              <a:tabLst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снижает </a:t>
            </a:r>
            <a:r>
              <a:rPr sz="2000" dirty="0">
                <a:latin typeface="Georgia"/>
                <a:cs typeface="Georgia"/>
              </a:rPr>
              <a:t>синтез эндогенной каталазы МБТ, </a:t>
            </a:r>
            <a:r>
              <a:rPr sz="2000" spc="-5" dirty="0">
                <a:latin typeface="Georgia"/>
                <a:cs typeface="Georgia"/>
              </a:rPr>
              <a:t>которая  приводит </a:t>
            </a:r>
            <a:r>
              <a:rPr sz="2000" dirty="0">
                <a:latin typeface="Georgia"/>
                <a:cs typeface="Georgia"/>
              </a:rPr>
              <a:t>к прекращению их </a:t>
            </a:r>
            <a:r>
              <a:rPr sz="2000" spc="-5" dirty="0">
                <a:latin typeface="Georgia"/>
                <a:cs typeface="Georgia"/>
              </a:rPr>
              <a:t>роста </a:t>
            </a:r>
            <a:r>
              <a:rPr sz="2000" dirty="0">
                <a:latin typeface="Georgia"/>
                <a:cs typeface="Georgia"/>
              </a:rPr>
              <a:t>и размножению,  потере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вирулентности;</a:t>
            </a:r>
          </a:p>
          <a:p>
            <a:pPr marL="355600" marR="694055" indent="-343535">
              <a:lnSpc>
                <a:spcPct val="80100"/>
              </a:lnSpc>
              <a:spcBef>
                <a:spcPts val="1914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latin typeface="Georgia"/>
                <a:cs typeface="Georgia"/>
              </a:rPr>
              <a:t>стимулирует рост </a:t>
            </a:r>
            <a:r>
              <a:rPr sz="2000" dirty="0">
                <a:latin typeface="Georgia"/>
                <a:cs typeface="Georgia"/>
              </a:rPr>
              <a:t>грануляционной ткани, повышает  фагоцитоз, </a:t>
            </a:r>
            <a:r>
              <a:rPr sz="2000" spc="-5" dirty="0">
                <a:latin typeface="Georgia"/>
                <a:cs typeface="Georgia"/>
              </a:rPr>
              <a:t>способствует </a:t>
            </a:r>
            <a:r>
              <a:rPr sz="2000" dirty="0">
                <a:latin typeface="Georgia"/>
                <a:cs typeface="Georgia"/>
              </a:rPr>
              <a:t>рассасыванию очагов и  инфильтратов.</a:t>
            </a:r>
          </a:p>
          <a:p>
            <a:pPr marL="38100" algn="ctr"/>
            <a:r>
              <a:rPr sz="2000" b="1" dirty="0">
                <a:solidFill>
                  <a:srgbClr val="FF0000"/>
                </a:solidFill>
                <a:latin typeface="Georgia"/>
                <a:cs typeface="Georgia"/>
              </a:rPr>
              <a:t>Суточная</a:t>
            </a:r>
            <a:r>
              <a:rPr sz="2000" b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Georgia"/>
                <a:cs typeface="Georgia"/>
              </a:rPr>
              <a:t>доза</a:t>
            </a:r>
            <a:endParaRPr sz="2000" dirty="0">
              <a:latin typeface="Georgia"/>
              <a:cs typeface="Georgia"/>
            </a:endParaRPr>
          </a:p>
          <a:p>
            <a:pPr marL="34290" algn="ctr"/>
            <a:r>
              <a:rPr sz="2000" b="1" dirty="0">
                <a:latin typeface="Georgia"/>
                <a:cs typeface="Georgia"/>
              </a:rPr>
              <a:t>Ежедневно: </a:t>
            </a:r>
            <a:r>
              <a:rPr sz="2000" dirty="0">
                <a:latin typeface="Georgia"/>
                <a:cs typeface="Georgia"/>
              </a:rPr>
              <a:t>5 </a:t>
            </a:r>
            <a:r>
              <a:rPr sz="2000" spc="-5" dirty="0">
                <a:latin typeface="Georgia"/>
                <a:cs typeface="Georgia"/>
              </a:rPr>
              <a:t>(4-6) мг/кг (0,3–0,45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г)</a:t>
            </a:r>
            <a:endParaRPr sz="2000" dirty="0">
              <a:latin typeface="Georgia"/>
              <a:cs typeface="Georgia"/>
            </a:endParaRPr>
          </a:p>
          <a:p>
            <a:pPr marL="36195" algn="ctr"/>
            <a:r>
              <a:rPr sz="2000" b="1" spc="-5" dirty="0">
                <a:latin typeface="Georgia"/>
                <a:cs typeface="Georgia"/>
              </a:rPr>
              <a:t>Через </a:t>
            </a:r>
            <a:r>
              <a:rPr sz="2000" b="1" dirty="0">
                <a:latin typeface="Georgia"/>
                <a:cs typeface="Georgia"/>
              </a:rPr>
              <a:t>день или 3 раза </a:t>
            </a:r>
            <a:r>
              <a:rPr sz="2000" b="1" spc="5" dirty="0">
                <a:latin typeface="Georgia"/>
                <a:cs typeface="Georgia"/>
              </a:rPr>
              <a:t>на </a:t>
            </a:r>
            <a:r>
              <a:rPr sz="2000" b="1" dirty="0">
                <a:latin typeface="Georgia"/>
                <a:cs typeface="Georgia"/>
              </a:rPr>
              <a:t>неделю: </a:t>
            </a:r>
            <a:r>
              <a:rPr sz="2000" dirty="0">
                <a:latin typeface="Georgia"/>
                <a:cs typeface="Georgia"/>
              </a:rPr>
              <a:t>10 (8–12) </a:t>
            </a:r>
            <a:r>
              <a:rPr sz="2000" spc="-5" dirty="0">
                <a:latin typeface="Georgia"/>
                <a:cs typeface="Georgia"/>
              </a:rPr>
              <a:t>мг/кг </a:t>
            </a:r>
            <a:r>
              <a:rPr sz="2000" dirty="0">
                <a:latin typeface="Georgia"/>
                <a:cs typeface="Georgia"/>
              </a:rPr>
              <a:t>(0,6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г)</a:t>
            </a:r>
            <a:endParaRPr sz="2000" dirty="0">
              <a:latin typeface="Georgia"/>
              <a:cs typeface="Georg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3874"/>
              </p:ext>
            </p:extLst>
          </p:nvPr>
        </p:nvGraphicFramePr>
        <p:xfrm>
          <a:off x="914400" y="4648200"/>
          <a:ext cx="8077201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29">
                <a:tc gridSpan="4">
                  <a:txBody>
                    <a:bodyPr/>
                    <a:lstStyle/>
                    <a:p>
                      <a:pPr marL="635" algn="ctr">
                        <a:lnSpc>
                          <a:spcPts val="2340"/>
                        </a:lnSpc>
                      </a:pPr>
                      <a:r>
                        <a:rPr sz="2000" b="1" spc="-5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Масса </a:t>
                      </a:r>
                      <a:r>
                        <a:rPr sz="2000" b="1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тела,</a:t>
                      </a:r>
                      <a:r>
                        <a:rPr sz="2000" b="1" spc="-20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кг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97">
                <a:tc>
                  <a:txBody>
                    <a:bodyPr/>
                    <a:lstStyle/>
                    <a:p>
                      <a:pPr marL="68580">
                        <a:lnSpc>
                          <a:spcPts val="2345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&lt;33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5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33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50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45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51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70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5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&gt;70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73">
                <a:tc>
                  <a:txBody>
                    <a:bodyPr/>
                    <a:lstStyle/>
                    <a:p>
                      <a:pPr marL="306705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4-6 мг/кг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347980">
                        <a:lnSpc>
                          <a:spcPts val="1635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ежедневно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200–300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мг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635" algn="ctr">
                        <a:lnSpc>
                          <a:spcPts val="1635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ежедневно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300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мг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347980">
                        <a:lnSpc>
                          <a:spcPts val="1635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ежедневно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ts val="2060"/>
                        </a:lnSpc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300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мг</a:t>
                      </a:r>
                      <a:endParaRPr sz="2000" dirty="0">
                        <a:latin typeface="Georgia"/>
                        <a:cs typeface="Georgia"/>
                      </a:endParaRPr>
                    </a:p>
                    <a:p>
                      <a:pPr marL="215900">
                        <a:lnSpc>
                          <a:spcPts val="1635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ежедневно</a:t>
                      </a:r>
                      <a:endParaRPr sz="16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412376"/>
            <a:ext cx="7239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 err="1">
                <a:solidFill>
                  <a:srgbClr val="00B050"/>
                </a:solidFill>
              </a:rPr>
              <a:t>Рифампицин</a:t>
            </a:r>
            <a:r>
              <a:rPr lang="ru-RU" sz="4800" spc="-5" dirty="0">
                <a:solidFill>
                  <a:srgbClr val="00B050"/>
                </a:solidFill>
              </a:rPr>
              <a:t>              </a:t>
            </a:r>
            <a:r>
              <a:rPr lang="en-US" sz="4800" spc="-5" dirty="0">
                <a:solidFill>
                  <a:srgbClr val="00B050"/>
                </a:solidFill>
              </a:rPr>
              <a:t>R</a:t>
            </a:r>
            <a:endParaRPr sz="480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489410"/>
            <a:ext cx="9220200" cy="356956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 algn="l"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eorgia"/>
                <a:cs typeface="Georgia"/>
              </a:rPr>
              <a:t>антибиотик </a:t>
            </a:r>
            <a:r>
              <a:rPr sz="2000" spc="-5" dirty="0">
                <a:latin typeface="Georgia"/>
                <a:cs typeface="Georgia"/>
              </a:rPr>
              <a:t>широкого спектра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действия;</a:t>
            </a:r>
            <a:endParaRPr sz="2000" dirty="0">
              <a:latin typeface="Georgia"/>
              <a:cs typeface="Georgia"/>
            </a:endParaRPr>
          </a:p>
          <a:p>
            <a:pPr marL="355600" indent="-342900" algn="l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eorgia"/>
                <a:cs typeface="Georgia"/>
              </a:rPr>
              <a:t>оказывает </a:t>
            </a:r>
            <a:r>
              <a:rPr sz="2000" spc="-5" dirty="0">
                <a:latin typeface="Georgia"/>
                <a:cs typeface="Georgia"/>
              </a:rPr>
              <a:t>бактерицидный эффект </a:t>
            </a:r>
            <a:r>
              <a:rPr sz="2000" dirty="0">
                <a:latin typeface="Georgia"/>
                <a:cs typeface="Georgia"/>
              </a:rPr>
              <a:t>на МБТ,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обладает</a:t>
            </a:r>
            <a:endParaRPr sz="2000" dirty="0">
              <a:latin typeface="Georgia"/>
              <a:cs typeface="Georgia"/>
            </a:endParaRPr>
          </a:p>
          <a:p>
            <a:pPr marL="355600" algn="l"/>
            <a:r>
              <a:rPr sz="2000" spc="-5" dirty="0">
                <a:latin typeface="Georgia"/>
                <a:cs typeface="Georgia"/>
              </a:rPr>
              <a:t>стерилизующими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свойствами;</a:t>
            </a:r>
            <a:endParaRPr sz="2000" dirty="0">
              <a:latin typeface="Georgia"/>
              <a:cs typeface="Georgia"/>
            </a:endParaRPr>
          </a:p>
          <a:p>
            <a:pPr marL="355600" marR="5080" indent="-342900" algn="l"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Georgia"/>
                <a:cs typeface="Georgia"/>
              </a:rPr>
              <a:t>механизм действия основан </a:t>
            </a:r>
            <a:r>
              <a:rPr sz="2000" dirty="0">
                <a:latin typeface="Georgia"/>
                <a:cs typeface="Georgia"/>
              </a:rPr>
              <a:t>на подавлении </a:t>
            </a:r>
            <a:r>
              <a:rPr sz="2000" spc="-5" dirty="0">
                <a:latin typeface="Georgia"/>
                <a:cs typeface="Georgia"/>
              </a:rPr>
              <a:t>синтеза </a:t>
            </a:r>
            <a:r>
              <a:rPr sz="2000" dirty="0">
                <a:latin typeface="Georgia"/>
                <a:cs typeface="Georgia"/>
              </a:rPr>
              <a:t>РНК  </a:t>
            </a:r>
            <a:r>
              <a:rPr sz="2000" spc="-5" dirty="0">
                <a:latin typeface="Georgia"/>
                <a:cs typeface="Georgia"/>
              </a:rPr>
              <a:t>путем </a:t>
            </a:r>
            <a:r>
              <a:rPr sz="2000" dirty="0">
                <a:latin typeface="Georgia"/>
                <a:cs typeface="Georgia"/>
              </a:rPr>
              <a:t>образования </a:t>
            </a:r>
            <a:r>
              <a:rPr sz="2000" spc="-5" dirty="0">
                <a:latin typeface="Georgia"/>
                <a:cs typeface="Georgia"/>
              </a:rPr>
              <a:t>комплекса </a:t>
            </a:r>
            <a:r>
              <a:rPr sz="2000" dirty="0">
                <a:latin typeface="Georgia"/>
                <a:cs typeface="Georgia"/>
              </a:rPr>
              <a:t>с ДНК-зависимой РНК-  </a:t>
            </a:r>
            <a:r>
              <a:rPr sz="2000" spc="-5" dirty="0">
                <a:latin typeface="Georgia"/>
                <a:cs typeface="Georgia"/>
              </a:rPr>
              <a:t>полимеразой. </a:t>
            </a:r>
            <a:r>
              <a:rPr sz="2000" dirty="0">
                <a:latin typeface="Georgia"/>
                <a:cs typeface="Georgia"/>
              </a:rPr>
              <a:t>В </a:t>
            </a:r>
            <a:r>
              <a:rPr sz="2000" spc="-5" dirty="0">
                <a:latin typeface="Georgia"/>
                <a:cs typeface="Georgia"/>
              </a:rPr>
              <a:t>результате </a:t>
            </a:r>
            <a:r>
              <a:rPr sz="2000" dirty="0">
                <a:latin typeface="Georgia"/>
                <a:cs typeface="Georgia"/>
              </a:rPr>
              <a:t>у МБТ нарушается </a:t>
            </a:r>
            <a:r>
              <a:rPr sz="2000" spc="-5" dirty="0">
                <a:latin typeface="Georgia"/>
                <a:cs typeface="Georgia"/>
              </a:rPr>
              <a:t>передача  </a:t>
            </a:r>
            <a:r>
              <a:rPr sz="2000" dirty="0">
                <a:latin typeface="Georgia"/>
                <a:cs typeface="Georgia"/>
              </a:rPr>
              <a:t>генетической </a:t>
            </a:r>
            <a:r>
              <a:rPr sz="2000" spc="-5" dirty="0">
                <a:latin typeface="Georgia"/>
                <a:cs typeface="Georgia"/>
              </a:rPr>
              <a:t>информации, </a:t>
            </a:r>
            <a:r>
              <a:rPr sz="2000" dirty="0">
                <a:latin typeface="Georgia"/>
                <a:cs typeface="Georgia"/>
              </a:rPr>
              <a:t>и новые </a:t>
            </a:r>
            <a:r>
              <a:rPr sz="2000" spc="-5" dirty="0">
                <a:latin typeface="Georgia"/>
                <a:cs typeface="Georgia"/>
              </a:rPr>
              <a:t>МБТ </a:t>
            </a:r>
            <a:r>
              <a:rPr sz="2000" dirty="0">
                <a:latin typeface="Georgia"/>
                <a:cs typeface="Georgia"/>
              </a:rPr>
              <a:t>не</a:t>
            </a:r>
            <a:r>
              <a:rPr sz="2000" spc="-1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образуются.</a:t>
            </a:r>
          </a:p>
          <a:p>
            <a:pPr marL="138430" algn="l">
              <a:spcBef>
                <a:spcPts val="480"/>
              </a:spcBef>
            </a:pPr>
            <a:r>
              <a:rPr sz="2000" b="1" spc="-5" dirty="0">
                <a:solidFill>
                  <a:srgbClr val="FF0000"/>
                </a:solidFill>
                <a:latin typeface="Georgia"/>
                <a:cs typeface="Georgia"/>
              </a:rPr>
              <a:t>Суточная</a:t>
            </a:r>
            <a:r>
              <a:rPr sz="200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Georgia"/>
                <a:cs typeface="Georgia"/>
              </a:rPr>
              <a:t>доза</a:t>
            </a:r>
            <a:endParaRPr sz="2000" dirty="0">
              <a:latin typeface="Georgia"/>
              <a:cs typeface="Georgia"/>
            </a:endParaRPr>
          </a:p>
          <a:p>
            <a:pPr marL="138430" algn="l">
              <a:spcBef>
                <a:spcPts val="440"/>
              </a:spcBef>
            </a:pPr>
            <a:r>
              <a:rPr b="1" spc="-5" dirty="0">
                <a:latin typeface="Georgia"/>
                <a:cs typeface="Georgia"/>
              </a:rPr>
              <a:t>Ежедневно: </a:t>
            </a:r>
            <a:r>
              <a:rPr spc="-5" dirty="0">
                <a:latin typeface="Georgia"/>
                <a:cs typeface="Georgia"/>
              </a:rPr>
              <a:t>10 (8–12) мг/кг (0,6</a:t>
            </a:r>
            <a:r>
              <a:rPr spc="4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г)</a:t>
            </a:r>
          </a:p>
          <a:p>
            <a:pPr marL="138430" algn="l">
              <a:spcBef>
                <a:spcPts val="434"/>
              </a:spcBef>
            </a:pPr>
            <a:r>
              <a:rPr b="1" spc="-5" dirty="0">
                <a:latin typeface="Georgia"/>
                <a:cs typeface="Georgia"/>
              </a:rPr>
              <a:t>Через день или </a:t>
            </a:r>
            <a:r>
              <a:rPr b="1" dirty="0">
                <a:latin typeface="Georgia"/>
                <a:cs typeface="Georgia"/>
              </a:rPr>
              <a:t>3 раза </a:t>
            </a:r>
            <a:r>
              <a:rPr b="1" spc="-5" dirty="0">
                <a:latin typeface="Georgia"/>
                <a:cs typeface="Georgia"/>
              </a:rPr>
              <a:t>на </a:t>
            </a:r>
            <a:r>
              <a:rPr b="1" dirty="0">
                <a:latin typeface="Georgia"/>
                <a:cs typeface="Georgia"/>
              </a:rPr>
              <a:t>неделю: </a:t>
            </a:r>
            <a:r>
              <a:rPr spc="-5" dirty="0">
                <a:latin typeface="Georgia"/>
                <a:cs typeface="Georgia"/>
              </a:rPr>
              <a:t>10 (8–12) мг/кг (0,6</a:t>
            </a:r>
            <a:r>
              <a:rPr spc="4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г)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34213"/>
              </p:ext>
            </p:extLst>
          </p:nvPr>
        </p:nvGraphicFramePr>
        <p:xfrm>
          <a:off x="978816" y="5181600"/>
          <a:ext cx="8393785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521">
                <a:tc gridSpan="4"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Масса </a:t>
                      </a:r>
                      <a:r>
                        <a:rPr sz="1600" b="1" spc="-5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тела,</a:t>
                      </a:r>
                      <a:r>
                        <a:rPr sz="1600" b="1" spc="35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кг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2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&lt;33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33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50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51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70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&gt;70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359"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10-20</a:t>
                      </a:r>
                      <a:r>
                        <a:rPr sz="16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мг/кг</a:t>
                      </a:r>
                      <a:endParaRPr sz="16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ежедневно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450-600</a:t>
                      </a:r>
                      <a:r>
                        <a:rPr sz="16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мг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600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мг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0"/>
                        </a:lnSpc>
                      </a:pPr>
                      <a:r>
                        <a:rPr sz="1600" spc="-5" dirty="0">
                          <a:latin typeface="Georgia"/>
                          <a:cs typeface="Georgia"/>
                        </a:rPr>
                        <a:t>600</a:t>
                      </a:r>
                      <a:r>
                        <a:rPr sz="16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latin typeface="Georgia"/>
                          <a:cs typeface="Georgia"/>
                        </a:rPr>
                        <a:t>мг</a:t>
                      </a:r>
                      <a:endParaRPr sz="16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448041"/>
            <a:ext cx="5943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 err="1">
                <a:solidFill>
                  <a:srgbClr val="00B050"/>
                </a:solidFill>
              </a:rPr>
              <a:t>Этамбу</a:t>
            </a:r>
            <a:r>
              <a:rPr sz="4400" spc="-15" dirty="0" err="1">
                <a:solidFill>
                  <a:srgbClr val="00B050"/>
                </a:solidFill>
              </a:rPr>
              <a:t>т</a:t>
            </a:r>
            <a:r>
              <a:rPr sz="4400" dirty="0" err="1">
                <a:solidFill>
                  <a:srgbClr val="00B050"/>
                </a:solidFill>
              </a:rPr>
              <a:t>ол</a:t>
            </a:r>
            <a:r>
              <a:rPr lang="ru-RU" sz="4400" dirty="0">
                <a:solidFill>
                  <a:srgbClr val="00B050"/>
                </a:solidFill>
              </a:rPr>
              <a:t>             Е         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1371600"/>
            <a:ext cx="9677400" cy="3440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l">
              <a:spcBef>
                <a:spcPts val="105"/>
              </a:spcBef>
              <a:buClr>
                <a:srgbClr val="FF0000"/>
              </a:buClr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Georgia"/>
                <a:cs typeface="Georgia"/>
              </a:rPr>
              <a:t>Бактериостатический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препарат.</a:t>
            </a:r>
            <a:endParaRPr sz="2000" dirty="0">
              <a:latin typeface="Georgia"/>
              <a:cs typeface="Georgia"/>
            </a:endParaRPr>
          </a:p>
          <a:p>
            <a:pPr algn="l">
              <a:spcBef>
                <a:spcPts val="35"/>
              </a:spcBef>
              <a:buClr>
                <a:srgbClr val="FF0000"/>
              </a:buClr>
            </a:pPr>
            <a:endParaRPr sz="2500" dirty="0">
              <a:latin typeface="Georgia"/>
              <a:cs typeface="Georgia"/>
            </a:endParaRPr>
          </a:p>
          <a:p>
            <a:pPr marL="355600" marR="622300" indent="-342900" algn="l">
              <a:lnSpc>
                <a:spcPct val="80000"/>
              </a:lnSpc>
              <a:buClr>
                <a:srgbClr val="FF0000"/>
              </a:buClr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Georgia"/>
                <a:cs typeface="Georgia"/>
              </a:rPr>
              <a:t>Нарушает структуру </a:t>
            </a:r>
            <a:r>
              <a:rPr sz="2000" dirty="0">
                <a:latin typeface="Georgia"/>
                <a:cs typeface="Georgia"/>
              </a:rPr>
              <a:t>рибосом и </a:t>
            </a:r>
            <a:r>
              <a:rPr sz="2000" spc="-5" dirty="0">
                <a:latin typeface="Georgia"/>
                <a:cs typeface="Georgia"/>
              </a:rPr>
              <a:t>биосинтез </a:t>
            </a:r>
            <a:r>
              <a:rPr sz="2000" dirty="0">
                <a:latin typeface="Georgia"/>
                <a:cs typeface="Georgia"/>
              </a:rPr>
              <a:t>белка  </a:t>
            </a:r>
            <a:r>
              <a:rPr sz="2000" spc="-5" dirty="0">
                <a:latin typeface="Georgia"/>
                <a:cs typeface="Georgia"/>
              </a:rPr>
              <a:t>микобактерий, ингибирует арабинозил-трансферазу  клеточной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стенки.</a:t>
            </a:r>
            <a:endParaRPr sz="2000" dirty="0">
              <a:latin typeface="Georgia"/>
              <a:cs typeface="Georgia"/>
            </a:endParaRPr>
          </a:p>
          <a:p>
            <a:pPr algn="l">
              <a:spcBef>
                <a:spcPts val="40"/>
              </a:spcBef>
              <a:buClr>
                <a:srgbClr val="FF0000"/>
              </a:buClr>
              <a:buFont typeface="Arial"/>
              <a:buChar char="•"/>
            </a:pPr>
            <a:endParaRPr sz="2500" dirty="0">
              <a:latin typeface="Georgia"/>
              <a:cs typeface="Georgia"/>
            </a:endParaRPr>
          </a:p>
          <a:p>
            <a:pPr marL="355600" marR="316230" indent="-342900" algn="l">
              <a:lnSpc>
                <a:spcPct val="80000"/>
              </a:lnSpc>
              <a:buClr>
                <a:srgbClr val="FF0000"/>
              </a:buClr>
              <a:buSzPct val="12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eorgia"/>
                <a:cs typeface="Georgia"/>
              </a:rPr>
              <a:t>Активен в </a:t>
            </a:r>
            <a:r>
              <a:rPr sz="2000" spc="-5" dirty="0">
                <a:latin typeface="Georgia"/>
                <a:cs typeface="Georgia"/>
              </a:rPr>
              <a:t>отношении размножающихся микобактерий  расположенных </a:t>
            </a:r>
            <a:r>
              <a:rPr sz="2000" dirty="0">
                <a:latin typeface="Georgia"/>
                <a:cs typeface="Georgia"/>
              </a:rPr>
              <a:t>вне- и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внутриклеточно.</a:t>
            </a:r>
            <a:endParaRPr sz="2000" dirty="0">
              <a:latin typeface="Georgia"/>
              <a:cs typeface="Georgia"/>
            </a:endParaRPr>
          </a:p>
          <a:p>
            <a:pPr marL="128270" algn="l">
              <a:spcBef>
                <a:spcPts val="1995"/>
              </a:spcBef>
            </a:pP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Суточная</a:t>
            </a:r>
            <a:r>
              <a:rPr sz="2400" b="1" spc="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Georgia"/>
                <a:cs typeface="Georgia"/>
              </a:rPr>
              <a:t>доза</a:t>
            </a:r>
            <a:endParaRPr sz="2400" dirty="0">
              <a:latin typeface="Georgia"/>
              <a:cs typeface="Georgia"/>
            </a:endParaRPr>
          </a:p>
          <a:p>
            <a:pPr marL="127000" algn="l">
              <a:spcBef>
                <a:spcPts val="10"/>
              </a:spcBef>
            </a:pPr>
            <a:r>
              <a:rPr b="1" spc="-5" dirty="0">
                <a:latin typeface="Georgia"/>
                <a:cs typeface="Georgia"/>
              </a:rPr>
              <a:t>Ежедневно: </a:t>
            </a:r>
            <a:r>
              <a:rPr spc="-5" dirty="0">
                <a:latin typeface="Georgia"/>
                <a:cs typeface="Georgia"/>
              </a:rPr>
              <a:t>15 (15–20) мг/кг (1,2–1,6</a:t>
            </a:r>
            <a:r>
              <a:rPr spc="5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г)</a:t>
            </a:r>
          </a:p>
          <a:p>
            <a:pPr marL="128270" algn="l">
              <a:spcBef>
                <a:spcPts val="5"/>
              </a:spcBef>
            </a:pPr>
            <a:r>
              <a:rPr b="1" dirty="0">
                <a:latin typeface="Georgia"/>
                <a:cs typeface="Georgia"/>
              </a:rPr>
              <a:t>Через </a:t>
            </a:r>
            <a:r>
              <a:rPr b="1" spc="-5" dirty="0">
                <a:latin typeface="Georgia"/>
                <a:cs typeface="Georgia"/>
              </a:rPr>
              <a:t>день </a:t>
            </a:r>
            <a:r>
              <a:rPr b="1" dirty="0">
                <a:latin typeface="Georgia"/>
                <a:cs typeface="Georgia"/>
              </a:rPr>
              <a:t>или 3 раза на неделю: </a:t>
            </a:r>
            <a:r>
              <a:rPr dirty="0">
                <a:latin typeface="Georgia"/>
                <a:cs typeface="Georgia"/>
              </a:rPr>
              <a:t>30 </a:t>
            </a:r>
            <a:r>
              <a:rPr spc="-5" dirty="0">
                <a:latin typeface="Georgia"/>
                <a:cs typeface="Georgia"/>
              </a:rPr>
              <a:t>(25–35) мг/кг (1,6–2,0</a:t>
            </a:r>
            <a:r>
              <a:rPr spc="-30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г)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93017"/>
              </p:ext>
            </p:extLst>
          </p:nvPr>
        </p:nvGraphicFramePr>
        <p:xfrm>
          <a:off x="914401" y="5105400"/>
          <a:ext cx="8522539" cy="167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935">
                <a:tc gridSpan="4">
                  <a:txBody>
                    <a:bodyPr/>
                    <a:lstStyle/>
                    <a:p>
                      <a:pPr marL="1270" algn="ctr">
                        <a:lnSpc>
                          <a:spcPts val="1645"/>
                        </a:lnSpc>
                      </a:pPr>
                      <a:r>
                        <a:rPr sz="1400" b="1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Масса тела,</a:t>
                      </a:r>
                      <a:r>
                        <a:rPr sz="1400" b="1" spc="-20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кг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35">
                <a:tc>
                  <a:txBody>
                    <a:bodyPr/>
                    <a:lstStyle/>
                    <a:p>
                      <a:pPr marL="1270" algn="ctr">
                        <a:lnSpc>
                          <a:spcPts val="16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&lt;33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33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50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51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70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&gt;70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229">
                <a:tc>
                  <a:txBody>
                    <a:bodyPr/>
                    <a:lstStyle/>
                    <a:p>
                      <a:pPr marL="1905" algn="ctr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25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мг/кг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ежедневно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800–1200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мг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1200–1600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мг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1600–2000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мг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685800" y="218191"/>
            <a:ext cx="8915403" cy="1842816"/>
            <a:chOff x="-2" y="987425"/>
            <a:chExt cx="9144001" cy="2219325"/>
          </a:xfrm>
        </p:grpSpPr>
        <p:sp>
          <p:nvSpPr>
            <p:cNvPr id="9" name="object 9"/>
            <p:cNvSpPr/>
            <p:nvPr/>
          </p:nvSpPr>
          <p:spPr>
            <a:xfrm>
              <a:off x="-2" y="1738452"/>
              <a:ext cx="4775200" cy="1231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solidFill>
                  <a:srgbClr val="00B05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132701" y="987425"/>
              <a:ext cx="2011298" cy="2219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42626"/>
              </p:ext>
            </p:extLst>
          </p:nvPr>
        </p:nvGraphicFramePr>
        <p:xfrm>
          <a:off x="449853" y="4840668"/>
          <a:ext cx="8610602" cy="1255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281">
                <a:tc gridSpan="4">
                  <a:txBody>
                    <a:bodyPr/>
                    <a:lstStyle/>
                    <a:p>
                      <a:pPr marL="635" algn="ctr">
                        <a:lnSpc>
                          <a:spcPts val="1645"/>
                        </a:lnSpc>
                      </a:pPr>
                      <a:r>
                        <a:rPr sz="1400" b="1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Масса тела,</a:t>
                      </a:r>
                      <a:r>
                        <a:rPr sz="1400" b="1" spc="-25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333FF"/>
                          </a:solidFill>
                          <a:latin typeface="Georgia"/>
                          <a:cs typeface="Georgia"/>
                        </a:rPr>
                        <a:t>кг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&lt;33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33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50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51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–</a:t>
                      </a:r>
                      <a:r>
                        <a:rPr sz="1400" b="1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70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&gt;70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60">
                <a:tc>
                  <a:txBody>
                    <a:bodyPr/>
                    <a:lstStyle/>
                    <a:p>
                      <a:pPr marL="342900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15–20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мг/кг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405130">
                        <a:lnSpc>
                          <a:spcPts val="2105"/>
                        </a:lnSpc>
                        <a:spcBef>
                          <a:spcPts val="50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ежедневно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500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мг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750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мг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750–1000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мг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581400" y="4118975"/>
            <a:ext cx="2347508" cy="286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rgbClr val="00B05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6724" y="2460593"/>
            <a:ext cx="691147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b="1" spc="-5" dirty="0">
                <a:latin typeface="Georgia"/>
                <a:cs typeface="Georgia"/>
              </a:rPr>
              <a:t>Дериваты изоникотиновой</a:t>
            </a:r>
            <a:r>
              <a:rPr b="1" spc="-10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кислоты</a:t>
            </a:r>
            <a:endParaRPr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buFont typeface="Wingdings"/>
              <a:buChar char=""/>
              <a:tabLst>
                <a:tab pos="299720" algn="l"/>
              </a:tabLst>
            </a:pPr>
            <a:r>
              <a:rPr b="1" spc="-5" dirty="0">
                <a:latin typeface="Georgia"/>
                <a:cs typeface="Georgia"/>
              </a:rPr>
              <a:t>Полная перекрестная</a:t>
            </a:r>
            <a:r>
              <a:rPr b="1" spc="10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устойчивость</a:t>
            </a:r>
            <a:endParaRPr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6200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dirty="0">
                <a:solidFill>
                  <a:srgbClr val="00B050"/>
                </a:solidFill>
              </a:rPr>
              <a:t>Рассматриваемые темы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9982200" cy="4114800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ru-RU" sz="2600" dirty="0">
                <a:latin typeface="Arial" charset="0"/>
              </a:rPr>
              <a:t>Основы лечения</a:t>
            </a:r>
            <a:endParaRPr lang="en-US" sz="2600" dirty="0">
              <a:latin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2600" dirty="0">
                <a:latin typeface="Arial" charset="0"/>
              </a:rPr>
              <a:t>Как лечится ТБ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ru-RU" sz="2600" dirty="0">
                <a:latin typeface="Arial" charset="0"/>
              </a:rPr>
              <a:t>Группа препаратов</a:t>
            </a:r>
            <a:endParaRPr lang="en-US" sz="2600" dirty="0"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2600" dirty="0">
                <a:latin typeface="Arial" charset="0"/>
              </a:rPr>
              <a:t>Лечение в особых группах</a:t>
            </a:r>
            <a:endParaRPr lang="en-US" sz="2600" dirty="0"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2600" dirty="0">
                <a:latin typeface="Arial" charset="0"/>
              </a:rPr>
              <a:t>Исследования в области лечения</a:t>
            </a:r>
            <a:endParaRPr lang="en-US" sz="2600" dirty="0">
              <a:latin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2600" dirty="0">
                <a:latin typeface="Arial" charset="0"/>
              </a:rPr>
              <a:t>Важнейшие аспекты</a:t>
            </a:r>
            <a:endParaRPr lang="en-US" sz="2600" dirty="0">
              <a:latin typeface="Arial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8E7B0-25E2-A0D2-4174-DAE3FF9A74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34400" y="261316"/>
            <a:ext cx="1675764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400" b="0" dirty="0">
                <a:solidFill>
                  <a:srgbClr val="00B050"/>
                </a:solidFill>
              </a:rPr>
              <a:t>Lzd</a:t>
            </a:r>
            <a:endParaRPr sz="5400" dirty="0">
              <a:solidFill>
                <a:srgbClr val="00B05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82" y="685800"/>
            <a:ext cx="9144000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>
              <a:spcBef>
                <a:spcPts val="100"/>
              </a:spcBef>
            </a:pPr>
            <a:r>
              <a:rPr sz="4800" b="1" dirty="0">
                <a:solidFill>
                  <a:srgbClr val="00B050"/>
                </a:solidFill>
                <a:latin typeface="Georgia"/>
                <a:cs typeface="Georgia"/>
              </a:rPr>
              <a:t>Линезолид</a:t>
            </a:r>
            <a:endParaRPr sz="4800" dirty="0">
              <a:solidFill>
                <a:srgbClr val="00B050"/>
              </a:solidFill>
              <a:latin typeface="Georgia"/>
              <a:cs typeface="Georgia"/>
            </a:endParaRPr>
          </a:p>
          <a:p>
            <a:pPr marL="355600" marR="1724660" indent="-342900">
              <a:lnSpc>
                <a:spcPts val="2590"/>
              </a:lnSpc>
              <a:spcBef>
                <a:spcPts val="4085"/>
              </a:spcBef>
              <a:buClr>
                <a:srgbClr val="FF0000"/>
              </a:buClr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Антибиотик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класса  оксазолидинонов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3300" dirty="0">
              <a:latin typeface="Georgia"/>
              <a:cs typeface="Georgia"/>
            </a:endParaRPr>
          </a:p>
          <a:p>
            <a:pPr marL="355600" marR="12065" indent="-342900">
              <a:lnSpc>
                <a:spcPts val="2590"/>
              </a:lnSpc>
              <a:spcBef>
                <a:spcPts val="5"/>
              </a:spcBef>
              <a:buClr>
                <a:srgbClr val="FF0000"/>
              </a:buClr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Выраженная эффективность </a:t>
            </a:r>
            <a:r>
              <a:rPr sz="2400" dirty="0">
                <a:latin typeface="Georgia"/>
                <a:cs typeface="Georgia"/>
              </a:rPr>
              <a:t>in  vitro в </a:t>
            </a:r>
            <a:r>
              <a:rPr sz="2400" spc="-5" dirty="0">
                <a:latin typeface="Georgia"/>
                <a:cs typeface="Georgia"/>
              </a:rPr>
              <a:t>отношении M.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avium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endParaRPr sz="3300" dirty="0">
              <a:latin typeface="Georgia"/>
              <a:cs typeface="Georgia"/>
            </a:endParaRPr>
          </a:p>
          <a:p>
            <a:pPr marL="355600" marR="35560" indent="-342900">
              <a:lnSpc>
                <a:spcPts val="2590"/>
              </a:lnSpc>
              <a:buClr>
                <a:srgbClr val="FF0000"/>
              </a:buClr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Georgia"/>
                <a:cs typeface="Georgia"/>
              </a:rPr>
              <a:t>Селективно ингибирует синтез  </a:t>
            </a:r>
            <a:r>
              <a:rPr sz="2400" dirty="0">
                <a:latin typeface="Georgia"/>
                <a:cs typeface="Georgia"/>
              </a:rPr>
              <a:t>белка в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 err="1">
                <a:latin typeface="Georgia"/>
                <a:cs typeface="Georgia"/>
              </a:rPr>
              <a:t>бактериях</a:t>
            </a:r>
            <a:br>
              <a:rPr lang="ru-RU" sz="2400" spc="-5" dirty="0">
                <a:latin typeface="Georgia"/>
                <a:cs typeface="Georgia"/>
              </a:rPr>
            </a:br>
            <a:r>
              <a:rPr lang="ru-RU" sz="2400" spc="-5" dirty="0">
                <a:latin typeface="Georgia"/>
                <a:cs typeface="Georgia"/>
              </a:rPr>
              <a:t> </a:t>
            </a:r>
            <a:br>
              <a:rPr lang="ru-RU" sz="2400" spc="-5" dirty="0">
                <a:latin typeface="Georgia"/>
                <a:cs typeface="Georgia"/>
              </a:rPr>
            </a:br>
            <a:r>
              <a:rPr lang="ru-RU" sz="2400" b="1" spc="-5" dirty="0">
                <a:solidFill>
                  <a:srgbClr val="00B050"/>
                </a:solidFill>
                <a:latin typeface="Georgia"/>
                <a:cs typeface="Georgia"/>
              </a:rPr>
              <a:t>Суточная доза 600 мг </a:t>
            </a:r>
            <a:endParaRPr sz="2400" b="1" dirty="0">
              <a:solidFill>
                <a:srgbClr val="00B050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 dirty="0">
              <a:latin typeface="Georgia"/>
              <a:cs typeface="Georgia"/>
            </a:endParaRPr>
          </a:p>
          <a:p>
            <a:pPr>
              <a:spcBef>
                <a:spcPts val="20"/>
              </a:spcBef>
            </a:pPr>
            <a:endParaRPr sz="3800" dirty="0">
              <a:latin typeface="Georgia"/>
              <a:cs typeface="Georgia"/>
            </a:endParaRPr>
          </a:p>
          <a:p>
            <a:pPr marR="5080" algn="r"/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11658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ru-RU" sz="5000" dirty="0">
                <a:solidFill>
                  <a:srgbClr val="00B050"/>
                </a:solidFill>
              </a:rPr>
              <a:t>Лечение в особых группах</a:t>
            </a:r>
            <a:r>
              <a:rPr lang="en-US" sz="50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DC777D-9993-850F-9134-8EBF130B63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8991600" cy="609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solidFill>
                  <a:srgbClr val="00B050"/>
                </a:solidFill>
              </a:rPr>
              <a:t>Сочетанная инфекция </a:t>
            </a:r>
            <a:r>
              <a:rPr lang="ru-RU" sz="2800" dirty="0" err="1">
                <a:solidFill>
                  <a:srgbClr val="00B050"/>
                </a:solidFill>
              </a:rPr>
              <a:t>тб</a:t>
            </a:r>
            <a:r>
              <a:rPr lang="en-US" sz="2800" dirty="0">
                <a:solidFill>
                  <a:srgbClr val="00B050"/>
                </a:solidFill>
              </a:rPr>
              <a:t>/</a:t>
            </a:r>
            <a:r>
              <a:rPr lang="ru-RU" sz="2800" dirty="0" err="1">
                <a:solidFill>
                  <a:srgbClr val="00B050"/>
                </a:solidFill>
              </a:rPr>
              <a:t>вич</a:t>
            </a:r>
            <a:r>
              <a:rPr lang="en-US" sz="2800" dirty="0">
                <a:solidFill>
                  <a:srgbClr val="00B050"/>
                </a:solidFill>
              </a:rPr>
              <a:t> (1 </a:t>
            </a:r>
            <a:r>
              <a:rPr lang="ru-RU" sz="2800" dirty="0">
                <a:solidFill>
                  <a:srgbClr val="00B050"/>
                </a:solidFill>
              </a:rPr>
              <a:t>из</a:t>
            </a:r>
            <a:r>
              <a:rPr lang="en-US" sz="2800" dirty="0">
                <a:solidFill>
                  <a:srgbClr val="00B050"/>
                </a:solidFill>
              </a:rPr>
              <a:t> 2)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10744200" cy="44196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ru-RU" dirty="0" err="1">
                <a:latin typeface="Arial" charset="0"/>
              </a:rPr>
              <a:t>Рифампицин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основной противотуберкулезный препарат</a:t>
            </a:r>
            <a:r>
              <a:rPr lang="en-US" dirty="0">
                <a:latin typeface="Arial" charset="0"/>
              </a:rPr>
              <a:t>,</a:t>
            </a:r>
            <a:r>
              <a:rPr lang="ru-RU" dirty="0">
                <a:latin typeface="Arial" charset="0"/>
              </a:rPr>
              <a:t> снижает уровни ряда антиретровирусных агентов в организме человека</a:t>
            </a:r>
            <a:r>
              <a:rPr lang="en-US" dirty="0">
                <a:latin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Arial" charset="0"/>
                <a:cs typeface="ＭＳ Ｐゴシック" charset="0"/>
              </a:rPr>
              <a:t>Это требует </a:t>
            </a:r>
            <a:r>
              <a:rPr lang="ru-RU" u="sng" dirty="0">
                <a:latin typeface="Arial" charset="0"/>
                <a:cs typeface="ＭＳ Ｐゴシック" charset="0"/>
              </a:rPr>
              <a:t>корректировки дозировки</a:t>
            </a:r>
            <a:r>
              <a:rPr lang="en-US" u="sng" dirty="0">
                <a:solidFill>
                  <a:srgbClr val="000000"/>
                </a:solidFill>
                <a:latin typeface="Arial" charset="0"/>
                <a:cs typeface="ＭＳ Ｐゴシック" charset="0"/>
              </a:rPr>
              <a:t>,</a:t>
            </a:r>
            <a:r>
              <a:rPr lang="ru-RU" u="sng" dirty="0">
                <a:solidFill>
                  <a:srgbClr val="000000"/>
                </a:solidFill>
                <a:latin typeface="Arial" charset="0"/>
                <a:cs typeface="ＭＳ Ｐゴシック" charset="0"/>
              </a:rPr>
              <a:t> изменения выбора препаратов от ВИЧ</a:t>
            </a:r>
            <a:r>
              <a:rPr lang="en-US" dirty="0">
                <a:latin typeface="Arial" charset="0"/>
                <a:cs typeface="ＭＳ Ｐゴシック" charset="0"/>
              </a:rPr>
              <a:t>, </a:t>
            </a:r>
            <a:r>
              <a:rPr lang="ru-RU" dirty="0">
                <a:latin typeface="Arial" charset="0"/>
                <a:cs typeface="ＭＳ Ｐゴシック" charset="0"/>
              </a:rPr>
              <a:t>и</a:t>
            </a:r>
            <a:r>
              <a:rPr lang="en-US" dirty="0">
                <a:latin typeface="Arial" charset="0"/>
                <a:cs typeface="ＭＳ Ｐゴシック" charset="0"/>
              </a:rPr>
              <a:t>/</a:t>
            </a:r>
            <a:r>
              <a:rPr lang="ru-RU" dirty="0">
                <a:latin typeface="Arial" charset="0"/>
                <a:cs typeface="ＭＳ Ｐゴシック" charset="0"/>
              </a:rPr>
              <a:t>или использования </a:t>
            </a:r>
            <a:r>
              <a:rPr lang="ru-RU" dirty="0" err="1">
                <a:latin typeface="Arial" charset="0"/>
                <a:cs typeface="ＭＳ Ｐゴシック" charset="0"/>
              </a:rPr>
              <a:t>рифабутина</a:t>
            </a:r>
            <a:r>
              <a:rPr lang="ru-RU" dirty="0">
                <a:latin typeface="Arial" charset="0"/>
                <a:cs typeface="ＭＳ Ｐゴシック" charset="0"/>
              </a:rPr>
              <a:t> вместо </a:t>
            </a:r>
            <a:r>
              <a:rPr lang="ru-RU" dirty="0" err="1">
                <a:latin typeface="Arial" charset="0"/>
                <a:cs typeface="ＭＳ Ｐゴシック" charset="0"/>
              </a:rPr>
              <a:t>рифампицина</a:t>
            </a:r>
            <a:r>
              <a:rPr lang="ru-RU" dirty="0">
                <a:latin typeface="Arial" charset="0"/>
                <a:cs typeface="ＭＳ Ｐゴシック" charset="0"/>
              </a:rPr>
              <a:t> </a:t>
            </a:r>
            <a:endParaRPr lang="en-US" u="sng" dirty="0">
              <a:solidFill>
                <a:srgbClr val="000000"/>
              </a:solidFill>
              <a:latin typeface="Arial" charset="0"/>
              <a:cs typeface="ＭＳ Ｐゴシック" charset="0"/>
            </a:endParaRPr>
          </a:p>
          <a:p>
            <a:pPr marL="285750" indent="-2857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Arial" charset="0"/>
              </a:rPr>
              <a:t>Бедаквилин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взаимодействует с рядом антиретровирусных препаратов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marL="400050" lvl="1" indent="-285750" eaLnBrk="1" hangingPunct="1">
              <a:lnSpc>
                <a:spcPct val="90000"/>
              </a:lnSpc>
            </a:pPr>
            <a:r>
              <a:rPr lang="ru-RU" dirty="0" err="1">
                <a:solidFill>
                  <a:srgbClr val="000000"/>
                </a:solidFill>
                <a:latin typeface="Arial" charset="0"/>
              </a:rPr>
              <a:t>Бедаквилин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не должен использоваться совместно с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эфавирензом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эфавиренз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понижает концентрацию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бедаквилина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организме человека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или с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лопинавиром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ритонавиром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потому что оба препарата могут иметь побочное действие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на сердце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285750" indent="-2857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charset="0"/>
              </a:rPr>
              <a:t>Лекарственная нагрузка</a:t>
            </a:r>
            <a:r>
              <a:rPr lang="en-US" dirty="0">
                <a:latin typeface="Arial" charset="0"/>
              </a:rPr>
              <a:t>: </a:t>
            </a:r>
            <a:r>
              <a:rPr lang="ru-RU" dirty="0">
                <a:latin typeface="Arial" charset="0"/>
              </a:rPr>
              <a:t>прием многочисленных средств для борьбы с ТБ и ВИЧ может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оказаться чрезмерной нагрузкой для организма</a:t>
            </a:r>
            <a:endParaRPr lang="en-US" dirty="0">
              <a:latin typeface="Arial" charset="0"/>
            </a:endParaRPr>
          </a:p>
          <a:p>
            <a:pPr lvl="2"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5800" y="6255229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SPECIAL GROUPS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931BCE-A581-B203-1708-3B85252DAC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9818"/>
            <a:ext cx="8991600" cy="8001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solidFill>
                  <a:srgbClr val="00B050"/>
                </a:solidFill>
              </a:rPr>
              <a:t>Сочетанная инфекция ТБ</a:t>
            </a:r>
            <a:r>
              <a:rPr lang="en-US" sz="2800" dirty="0">
                <a:solidFill>
                  <a:srgbClr val="00B050"/>
                </a:solidFill>
              </a:rPr>
              <a:t>/</a:t>
            </a:r>
            <a:r>
              <a:rPr lang="ru-RU" sz="2800" dirty="0">
                <a:solidFill>
                  <a:srgbClr val="00B050"/>
                </a:solidFill>
              </a:rPr>
              <a:t>ВИЧ</a:t>
            </a:r>
            <a:r>
              <a:rPr lang="en-US" sz="2800" dirty="0">
                <a:solidFill>
                  <a:srgbClr val="00B050"/>
                </a:solidFill>
              </a:rPr>
              <a:t> (2 </a:t>
            </a:r>
            <a:r>
              <a:rPr lang="ru-RU" sz="2800" dirty="0">
                <a:solidFill>
                  <a:srgbClr val="00B050"/>
                </a:solidFill>
              </a:rPr>
              <a:t>из</a:t>
            </a:r>
            <a:r>
              <a:rPr lang="en-US" sz="2800" dirty="0">
                <a:solidFill>
                  <a:srgbClr val="00B050"/>
                </a:solidFill>
              </a:rPr>
              <a:t> 2)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11353800" cy="4876800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Arial" charset="0"/>
              <a:buChar char="•"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У людей, страдающих ТБ и ВИЧ одновременно, выбор времени начала АРВТ имеет большое значение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lvl="1" eaLnBrk="1" hangingPunct="1"/>
            <a:r>
              <a:rPr lang="ru-RU" sz="1800" dirty="0">
                <a:solidFill>
                  <a:srgbClr val="000000"/>
                </a:solidFill>
                <a:latin typeface="Arial" charset="0"/>
              </a:rPr>
              <a:t>У людей, одновременно начинающих прием противотуберкулезных препаратов и АРВТ может возникнуть реакция,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называемая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воспалительным синдромом восстановления иммунной системы (ВСВИС)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/>
            <a:r>
              <a:rPr lang="ru-RU" sz="1800" dirty="0">
                <a:solidFill>
                  <a:srgbClr val="000000"/>
                </a:solidFill>
                <a:latin typeface="Arial" charset="0"/>
              </a:rPr>
              <a:t>Развития ВСВИС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можно избежать, если начать терапию от ТБ до начала АРВТ. При этом, выбор времени проведения терапии зависит от  числа 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CD4</a:t>
            </a:r>
          </a:p>
          <a:p>
            <a:pPr lvl="1" eaLnBrk="1" hangingPunct="1"/>
            <a:r>
              <a:rPr lang="ru-RU" dirty="0">
                <a:solidFill>
                  <a:srgbClr val="000000"/>
                </a:solidFill>
                <a:latin typeface="Arial" charset="0"/>
              </a:rPr>
              <a:t>Для тех, у кого число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CD4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лимфоцитов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&lt;50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клеток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мм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необходимо начать АРВТ спустя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2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недели после начала терапии от ТБ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/>
            <a:r>
              <a:rPr lang="ru-RU" dirty="0">
                <a:solidFill>
                  <a:srgbClr val="000000"/>
                </a:solidFill>
                <a:latin typeface="Arial" charset="0"/>
              </a:rPr>
              <a:t>Для тех, у кого число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CD4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лимфоцитов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составляет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50-500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клеток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мм</a:t>
            </a:r>
            <a:r>
              <a:rPr lang="en-US" baseline="300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необходимо начать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АРВТ спустя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8-12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недель для предотвращения смерти и развития связанных со СПИДом состояний 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/>
            <a:r>
              <a:rPr lang="ru-RU" dirty="0">
                <a:solidFill>
                  <a:srgbClr val="000000"/>
                </a:solidFill>
                <a:latin typeface="Arial" charset="0"/>
              </a:rPr>
              <a:t>Людям, страдающим туберкулезным менингитом рекомендуется начинать АРВТ спустя, по меньшей мере,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8-12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недель для предотвращения развития ВСВИС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в центральной нервной системе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/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/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04004" y="6305550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SPECIAL GROUPS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866F44-819E-08A1-C35A-8C16B4ACED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190540"/>
            <a:ext cx="2209800" cy="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07988"/>
            <a:ext cx="9829800" cy="76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solidFill>
                  <a:srgbClr val="00B050"/>
                </a:solidFill>
              </a:rPr>
              <a:t>ТБ в детском и подростковом возрасте 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12376" y="1412409"/>
            <a:ext cx="11398624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ru-RU" b="0" dirty="0">
                <a:solidFill>
                  <a:srgbClr val="000000"/>
                </a:solidFill>
                <a:latin typeface="Arial" charset="0"/>
              </a:rPr>
              <a:t>Течение ТБ и обмен веществ у подростков почти такие же, как у взрослых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  <a:latin typeface="Arial" charset="0"/>
              </a:rPr>
              <a:t>Подростков следует лечить от ТБ так же, как и взрослых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ru-RU" b="0" dirty="0">
                <a:solidFill>
                  <a:srgbClr val="000000"/>
                </a:solidFill>
                <a:latin typeface="Arial" charset="0"/>
              </a:rPr>
              <a:t>Дети подвергаются </a:t>
            </a:r>
            <a:r>
              <a:rPr lang="ru-RU" b="0" u="sng" dirty="0">
                <a:solidFill>
                  <a:srgbClr val="000000"/>
                </a:solidFill>
                <a:latin typeface="Arial" charset="0"/>
              </a:rPr>
              <a:t>повышенному риску</a:t>
            </a:r>
            <a:r>
              <a:rPr lang="en-US" b="0" u="sng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0" u="sng" dirty="0">
                <a:solidFill>
                  <a:srgbClr val="000000"/>
                </a:solidFill>
                <a:latin typeface="Arial" charset="0"/>
              </a:rPr>
              <a:t>развития болезни, но вместе с тем у них, как правило меньше бактерий, и им может не требоваться столь длительное лечение</a:t>
            </a:r>
            <a:endParaRPr lang="en-US" b="0" u="sng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ru-RU" b="0" dirty="0">
                <a:solidFill>
                  <a:srgbClr val="000000"/>
                </a:solidFill>
                <a:latin typeface="Arial" charset="0"/>
              </a:rPr>
              <a:t>Доступны новые</a:t>
            </a:r>
            <a:r>
              <a:rPr lang="en-US" b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b="0" dirty="0">
                <a:solidFill>
                  <a:srgbClr val="000000"/>
                </a:solidFill>
                <a:latin typeface="Arial" charset="0"/>
              </a:rPr>
              <a:t>щадящие схемы лечения туберкулеза у детей, в которых тщательно подобраны меньшие дозы, чем в стандартных схемах лечения взрослых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ru-RU" b="0" u="sng" dirty="0">
                <a:solidFill>
                  <a:srgbClr val="000000"/>
                </a:solidFill>
                <a:latin typeface="Arial" charset="0"/>
              </a:rPr>
              <a:t>Недостаток лекарственных форм для использования у детей для большинства препаратов второй линии</a:t>
            </a:r>
            <a:r>
              <a:rPr lang="en-US" b="0" u="sng" dirty="0">
                <a:solidFill>
                  <a:srgbClr val="000000"/>
                </a:solidFill>
                <a:latin typeface="Arial" charset="0"/>
              </a:rPr>
              <a:t> 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dirty="0">
                <a:solidFill>
                  <a:srgbClr val="000000"/>
                </a:solidFill>
                <a:latin typeface="Arial" charset="0"/>
              </a:rPr>
              <a:t>ВОЗ рекомендовала применение </a:t>
            </a:r>
            <a:r>
              <a:rPr lang="ru-RU" dirty="0" err="1">
                <a:solidFill>
                  <a:srgbClr val="000000"/>
                </a:solidFill>
                <a:latin typeface="Arial" charset="0"/>
              </a:rPr>
              <a:t>деламанида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у детей в возрасте от 6 лет 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ru-RU" b="0" dirty="0">
                <a:solidFill>
                  <a:srgbClr val="000000"/>
                </a:solidFill>
                <a:latin typeface="Arial" charset="0"/>
              </a:rPr>
              <a:t>Сложности </a:t>
            </a:r>
            <a:r>
              <a:rPr lang="ru-RU" b="0" u="sng" dirty="0">
                <a:solidFill>
                  <a:srgbClr val="000000"/>
                </a:solidFill>
                <a:latin typeface="Arial" charset="0"/>
              </a:rPr>
              <a:t>диагностики, мониторинга и оценки эффективности лечения</a:t>
            </a:r>
            <a:endParaRPr lang="en-US" b="0" u="sng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ru-RU" b="0" dirty="0">
                <a:solidFill>
                  <a:srgbClr val="000000"/>
                </a:solidFill>
                <a:latin typeface="Arial" charset="0"/>
              </a:rPr>
              <a:t>Недостаточно широкий учет специфики диагностики и лечения детей и подростков при проведении исследований, несмотря на общее понимание того, как следует производить такой учет</a:t>
            </a:r>
            <a:endParaRPr lang="en-US" sz="2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915" name="TextBox 1"/>
          <p:cNvSpPr txBox="1">
            <a:spLocks noChangeArrowheads="1"/>
          </p:cNvSpPr>
          <p:nvPr/>
        </p:nvSpPr>
        <p:spPr bwMode="auto">
          <a:xfrm>
            <a:off x="10145713" y="1169988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0" y="6377375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SPECIAL GROUPS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0800" y="6377375"/>
            <a:ext cx="4025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Source: https://</a:t>
            </a:r>
            <a:r>
              <a:rPr lang="en-US" sz="1200" dirty="0" err="1">
                <a:latin typeface="Arial"/>
                <a:cs typeface="Arial"/>
              </a:rPr>
              <a:t>www.ncbi.nlm.nih.gov</a:t>
            </a:r>
            <a:r>
              <a:rPr lang="en-US" sz="1200" dirty="0">
                <a:latin typeface="Arial"/>
                <a:cs typeface="Arial"/>
              </a:rPr>
              <a:t>/</a:t>
            </a:r>
            <a:r>
              <a:rPr lang="en-US" sz="1200" dirty="0" err="1">
                <a:latin typeface="Arial"/>
                <a:cs typeface="Arial"/>
              </a:rPr>
              <a:t>pubmed</a:t>
            </a:r>
            <a:r>
              <a:rPr lang="en-US" sz="1200" dirty="0">
                <a:latin typeface="Arial"/>
                <a:cs typeface="Arial"/>
              </a:rPr>
              <a:t>/25957923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8C7995-C422-DA3D-B1BD-CE9FE3B2FB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9677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sz="3800" dirty="0"/>
            </a:br>
            <a:r>
              <a:rPr lang="ru-RU" sz="3800" dirty="0">
                <a:solidFill>
                  <a:srgbClr val="00B050"/>
                </a:solidFill>
              </a:rPr>
              <a:t>лечение ТБ и опиоидная заместительная терапия (ОЗТ)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11125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ru-RU" dirty="0">
                <a:latin typeface="Arial" charset="0"/>
              </a:rPr>
              <a:t>Некоторые люди, которые прежде употребляли героин или другие опиаты, принимают ОЗТ, чтобы отказаться от этой привычки</a:t>
            </a:r>
            <a:r>
              <a:rPr lang="en-US" dirty="0">
                <a:latin typeface="Arial" charset="0"/>
              </a:rPr>
              <a:t> </a:t>
            </a:r>
            <a:endParaRPr lang="ru-RU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ru-RU" u="sng" dirty="0" err="1">
                <a:solidFill>
                  <a:srgbClr val="000000"/>
                </a:solidFill>
                <a:latin typeface="Arial" charset="0"/>
              </a:rPr>
              <a:t>Метадон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и</a:t>
            </a:r>
            <a:r>
              <a:rPr lang="en-US" dirty="0">
                <a:latin typeface="Arial" charset="0"/>
              </a:rPr>
              <a:t> </a:t>
            </a:r>
            <a:r>
              <a:rPr lang="ru-RU" u="sng" dirty="0" err="1">
                <a:solidFill>
                  <a:srgbClr val="000000"/>
                </a:solidFill>
                <a:latin typeface="Arial" charset="0"/>
              </a:rPr>
              <a:t>Бупренорфин</a:t>
            </a:r>
            <a:r>
              <a:rPr lang="en-US" dirty="0">
                <a:latin typeface="Arial" charset="0"/>
              </a:rPr>
              <a:t> –</a:t>
            </a:r>
            <a:r>
              <a:rPr lang="ru-RU" dirty="0">
                <a:latin typeface="Arial" charset="0"/>
              </a:rPr>
              <a:t> наиболее распространенные формы ОЗТ</a:t>
            </a:r>
            <a:r>
              <a:rPr lang="en-US" dirty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ru-RU" u="sng" dirty="0" err="1">
                <a:solidFill>
                  <a:srgbClr val="000000"/>
                </a:solidFill>
                <a:latin typeface="Arial" charset="0"/>
              </a:rPr>
              <a:t>Рифампицин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снижает концентрацию </a:t>
            </a:r>
            <a:r>
              <a:rPr lang="ru-RU" u="sng" dirty="0" err="1">
                <a:solidFill>
                  <a:srgbClr val="000000"/>
                </a:solidFill>
                <a:latin typeface="Arial" charset="0"/>
              </a:rPr>
              <a:t>метадона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и </a:t>
            </a:r>
            <a:r>
              <a:rPr lang="ru-RU" u="sng" dirty="0" err="1">
                <a:solidFill>
                  <a:srgbClr val="000000"/>
                </a:solidFill>
                <a:latin typeface="Arial" charset="0"/>
              </a:rPr>
              <a:t>бупренорфина</a:t>
            </a:r>
            <a:r>
              <a:rPr lang="ru-RU" dirty="0">
                <a:solidFill>
                  <a:srgbClr val="000000"/>
                </a:solidFill>
                <a:latin typeface="Arial" charset="0"/>
              </a:rPr>
              <a:t> в организме человека</a:t>
            </a:r>
            <a:endParaRPr lang="en-US" u="sng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Arial" charset="0"/>
              </a:rPr>
              <a:t>Лицам, страдающим ТБ и принимающим ОЗТ, может потребоваться назначение </a:t>
            </a:r>
            <a:r>
              <a:rPr lang="ru-RU" dirty="0" err="1">
                <a:latin typeface="Arial" charset="0"/>
              </a:rPr>
              <a:t>рифабутина</a:t>
            </a:r>
            <a:r>
              <a:rPr lang="ru-RU" dirty="0">
                <a:latin typeface="Arial" charset="0"/>
              </a:rPr>
              <a:t> (аналог </a:t>
            </a:r>
            <a:r>
              <a:rPr lang="ru-RU" dirty="0" err="1">
                <a:latin typeface="Arial" charset="0"/>
              </a:rPr>
              <a:t>рифампицина</a:t>
            </a:r>
            <a:r>
              <a:rPr lang="ru-RU" dirty="0">
                <a:latin typeface="Arial" charset="0"/>
              </a:rPr>
              <a:t>, которые не взаимодействует с </a:t>
            </a:r>
            <a:r>
              <a:rPr lang="ru-RU" dirty="0" err="1">
                <a:latin typeface="Arial" charset="0"/>
              </a:rPr>
              <a:t>метадоном</a:t>
            </a:r>
            <a:r>
              <a:rPr lang="ru-RU" dirty="0">
                <a:latin typeface="Arial" charset="0"/>
              </a:rPr>
              <a:t> указанным образом) или более высокие дозировки препаратов ОЗТ</a:t>
            </a:r>
            <a:r>
              <a:rPr lang="en-US" dirty="0">
                <a:latin typeface="Arial" charset="0"/>
              </a:rPr>
              <a:t> </a:t>
            </a:r>
            <a:endParaRPr lang="ru-RU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 err="1">
                <a:latin typeface="Arial" charset="0"/>
              </a:rPr>
              <a:t>Бедаквилин</a:t>
            </a:r>
            <a:r>
              <a:rPr lang="ru-RU" dirty="0">
                <a:latin typeface="Arial" charset="0"/>
              </a:rPr>
              <a:t>, вероятно, также снижает  концентрацию </a:t>
            </a:r>
            <a:r>
              <a:rPr lang="ru-RU" dirty="0" err="1">
                <a:latin typeface="Arial" charset="0"/>
              </a:rPr>
              <a:t>метадона</a:t>
            </a:r>
            <a:r>
              <a:rPr lang="ru-RU" dirty="0">
                <a:latin typeface="Arial" charset="0"/>
              </a:rPr>
              <a:t> и </a:t>
            </a:r>
            <a:r>
              <a:rPr lang="ru-RU" dirty="0" err="1">
                <a:latin typeface="Arial" charset="0"/>
              </a:rPr>
              <a:t>бупренорфина</a:t>
            </a:r>
            <a:r>
              <a:rPr lang="ru-RU" dirty="0">
                <a:latin typeface="Arial" charset="0"/>
              </a:rPr>
              <a:t> в организме человека</a:t>
            </a:r>
            <a:endParaRPr lang="en-US" dirty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6391275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SPECIAL GROUPS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505607-41BA-93F1-3ECE-28234A8A7C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615895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0836"/>
            <a:ext cx="112014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>
                <a:solidFill>
                  <a:srgbClr val="00B050"/>
                </a:solidFill>
              </a:rPr>
              <a:t>Важнейшие выводы по лечению ТБ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820400" cy="43735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sz="2400" b="0" dirty="0">
                <a:latin typeface="Arial" charset="0"/>
              </a:rPr>
              <a:t>ТБ излечим</a:t>
            </a:r>
            <a:endParaRPr lang="en-US" sz="2400" b="0" dirty="0"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ru-RU" sz="2400" b="0" dirty="0">
                <a:latin typeface="Arial" charset="0"/>
              </a:rPr>
              <a:t>Лечение должно назначаться по результатам анализов на чувствительность к антибиотикам</a:t>
            </a:r>
            <a:endParaRPr lang="en-US" sz="2400" b="0" dirty="0"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ru-RU" sz="2400" b="0" dirty="0">
                <a:latin typeface="Arial" charset="0"/>
              </a:rPr>
              <a:t>Должны быть доступны новые методы лечения</a:t>
            </a:r>
            <a:r>
              <a:rPr lang="en-US" sz="2400" b="0" dirty="0">
                <a:latin typeface="Arial" charset="0"/>
              </a:rPr>
              <a:t> (</a:t>
            </a:r>
            <a:r>
              <a:rPr lang="ru-RU" sz="2400" b="0" dirty="0">
                <a:latin typeface="Arial" charset="0"/>
              </a:rPr>
              <a:t>укороченные схемы лечения</a:t>
            </a:r>
            <a:r>
              <a:rPr lang="en-US" sz="2400" b="0" dirty="0">
                <a:latin typeface="Arial" charset="0"/>
              </a:rPr>
              <a:t>, </a:t>
            </a:r>
            <a:r>
              <a:rPr lang="ru-RU" sz="2400" b="0" dirty="0" err="1">
                <a:latin typeface="Arial" charset="0"/>
              </a:rPr>
              <a:t>бедаквилин</a:t>
            </a:r>
            <a:r>
              <a:rPr lang="en-US" sz="2400" b="0" dirty="0">
                <a:latin typeface="Arial" charset="0"/>
              </a:rPr>
              <a:t>, </a:t>
            </a:r>
            <a:r>
              <a:rPr lang="ru-RU" sz="2400" b="0" dirty="0" err="1">
                <a:latin typeface="Arial" charset="0"/>
              </a:rPr>
              <a:t>деламанид</a:t>
            </a:r>
            <a:r>
              <a:rPr lang="en-US" sz="2400" b="0" dirty="0">
                <a:latin typeface="Arial" charset="0"/>
              </a:rPr>
              <a:t>, </a:t>
            </a:r>
            <a:r>
              <a:rPr lang="ru-RU" sz="2400" b="0" dirty="0" err="1">
                <a:latin typeface="Arial" charset="0"/>
              </a:rPr>
              <a:t>линезолид</a:t>
            </a:r>
            <a:r>
              <a:rPr lang="en-US" sz="2400" b="0" dirty="0">
                <a:latin typeface="Arial" charset="0"/>
              </a:rPr>
              <a:t>, </a:t>
            </a:r>
            <a:r>
              <a:rPr lang="ru-RU" sz="2400" b="0" dirty="0" err="1">
                <a:latin typeface="Arial" charset="0"/>
              </a:rPr>
              <a:t>клофазимин</a:t>
            </a:r>
            <a:r>
              <a:rPr lang="en-US" sz="2400" b="0" dirty="0">
                <a:latin typeface="Arial" charset="0"/>
              </a:rPr>
              <a:t>)  </a:t>
            </a:r>
          </a:p>
          <a:p>
            <a:pPr>
              <a:buFont typeface="Arial" charset="0"/>
              <a:buChar char="•"/>
            </a:pPr>
            <a:r>
              <a:rPr lang="ru-RU" sz="2400" b="0" dirty="0">
                <a:latin typeface="Arial" charset="0"/>
              </a:rPr>
              <a:t>Необходимы гораздо большие объемы исследований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28600" y="6345239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MAIN POINTS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BF4205-45D5-11F1-3CA8-FFF3242A4E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57400"/>
            <a:ext cx="77724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5000" dirty="0">
                <a:solidFill>
                  <a:srgbClr val="00B050"/>
                </a:solidFill>
              </a:rPr>
              <a:t>Основы лечения</a:t>
            </a:r>
            <a:endParaRPr lang="en-US" sz="5000" dirty="0">
              <a:solidFill>
                <a:srgbClr val="00B05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1EECFF-7E27-084E-317E-7C5C3EFCE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9525000" cy="838200"/>
          </a:xfrm>
        </p:spPr>
        <p:txBody>
          <a:bodyPr/>
          <a:lstStyle/>
          <a:p>
            <a:pPr eaLnBrk="1" hangingPunct="1">
              <a:defRPr/>
            </a:pPr>
            <a:r>
              <a:rPr lang="ru-RU" sz="3800" dirty="0">
                <a:solidFill>
                  <a:srgbClr val="00B050"/>
                </a:solidFill>
              </a:rPr>
              <a:t>Принципы</a:t>
            </a:r>
            <a:r>
              <a:rPr lang="en-US" sz="3800" dirty="0">
                <a:solidFill>
                  <a:srgbClr val="00B050"/>
                </a:solidFill>
              </a:rPr>
              <a:t> </a:t>
            </a:r>
            <a:r>
              <a:rPr lang="ru-RU" sz="3800" dirty="0">
                <a:solidFill>
                  <a:srgbClr val="00B050"/>
                </a:solidFill>
              </a:rPr>
              <a:t>лечения </a:t>
            </a:r>
            <a:r>
              <a:rPr lang="ru-RU" sz="3800" dirty="0" err="1">
                <a:solidFill>
                  <a:srgbClr val="00B050"/>
                </a:solidFill>
              </a:rPr>
              <a:t>тб</a:t>
            </a:r>
            <a:endParaRPr lang="en-US" sz="3800" dirty="0">
              <a:solidFill>
                <a:srgbClr val="00B050"/>
              </a:solidFill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1201400" cy="480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Цель лечения </a:t>
            </a:r>
            <a:r>
              <a:rPr lang="ru-RU" sz="2200" dirty="0">
                <a:latin typeface="Arial" charset="0"/>
              </a:rPr>
              <a:t>заключается </a:t>
            </a:r>
            <a:r>
              <a:rPr lang="ru-RU" sz="2200" u="sng" dirty="0">
                <a:latin typeface="Arial" charset="0"/>
              </a:rPr>
              <a:t>в исцелении от ТБ, восстановлении здоровья и предотвращении передачи ТБ другим людям</a:t>
            </a:r>
            <a:r>
              <a:rPr lang="ru-RU" sz="2200" dirty="0"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 </a:t>
            </a:r>
            <a:endParaRPr lang="en-US" sz="2200" u="sng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ru-RU" sz="22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Цель лечения </a:t>
            </a:r>
            <a:r>
              <a:rPr lang="ru-RU" sz="2200" dirty="0">
                <a:latin typeface="Arial" charset="0"/>
              </a:rPr>
              <a:t>– провести </a:t>
            </a:r>
            <a:r>
              <a:rPr lang="ru-RU" sz="2200" u="sng" dirty="0">
                <a:latin typeface="Arial" charset="0"/>
              </a:rPr>
              <a:t>наиболее безопасную </a:t>
            </a:r>
            <a:r>
              <a:rPr lang="ru-RU" sz="2200" dirty="0">
                <a:latin typeface="Arial" charset="0"/>
              </a:rPr>
              <a:t>и </a:t>
            </a:r>
            <a:r>
              <a:rPr lang="ru-RU" sz="2200" u="sng" dirty="0">
                <a:latin typeface="Arial" charset="0"/>
              </a:rPr>
              <a:t>наиболее эффективную </a:t>
            </a:r>
            <a:r>
              <a:rPr lang="ru-RU" sz="2200" dirty="0">
                <a:latin typeface="Arial" charset="0"/>
              </a:rPr>
              <a:t>терапию в кратчайшие сроки</a:t>
            </a:r>
            <a:endParaRPr lang="en-US" sz="2200" u="sng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sz="1000" dirty="0">
              <a:latin typeface="Arial" charset="0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ru-RU" sz="1800" dirty="0">
                <a:latin typeface="Arial" charset="0"/>
              </a:rPr>
              <a:t>Три основных принципа лечения ТБ</a:t>
            </a:r>
            <a:r>
              <a:rPr lang="en-US" sz="1800" dirty="0">
                <a:latin typeface="Arial" charset="0"/>
              </a:rPr>
              <a:t>:</a:t>
            </a:r>
          </a:p>
          <a:p>
            <a:pPr marL="914400" lvl="1" indent="-457200" eaLnBrk="1" hangingPunct="1">
              <a:lnSpc>
                <a:spcPct val="90000"/>
              </a:lnSpc>
              <a:buFont typeface="AmericanTypewriter Medium" charset="0"/>
              <a:buAutoNum type="arabicPeriod"/>
              <a:defRPr/>
            </a:pPr>
            <a:r>
              <a:rPr lang="ru-RU" sz="1600" dirty="0">
                <a:latin typeface="Arial" charset="0"/>
              </a:rPr>
              <a:t>Схемы лечения должны подразумевать применение </a:t>
            </a:r>
            <a:r>
              <a:rPr lang="ru-RU" sz="1600" u="sng" dirty="0">
                <a:latin typeface="Arial" charset="0"/>
              </a:rPr>
              <a:t>многочисленных препаратов,</a:t>
            </a:r>
            <a:r>
              <a:rPr lang="ru-RU" sz="1600" dirty="0">
                <a:latin typeface="Arial" charset="0"/>
              </a:rPr>
              <a:t> к которым чувствителен организм человека для предотвращения развития лекарственной устойчивости</a:t>
            </a:r>
            <a:endParaRPr lang="en-US" sz="1600" dirty="0">
              <a:latin typeface="Arial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AmericanTypewriter Medium" charset="0"/>
              <a:buAutoNum type="arabicPeriod"/>
              <a:defRPr/>
            </a:pPr>
            <a:r>
              <a:rPr lang="ru-RU" sz="1600" dirty="0">
                <a:latin typeface="Arial" charset="0"/>
              </a:rPr>
              <a:t>Экспозиция препаратов</a:t>
            </a:r>
            <a:r>
              <a:rPr lang="en-US" sz="1600" dirty="0">
                <a:latin typeface="Arial" charset="0"/>
              </a:rPr>
              <a:t> (</a:t>
            </a:r>
            <a:r>
              <a:rPr lang="ru-RU" sz="1600" dirty="0">
                <a:latin typeface="Arial" charset="0"/>
              </a:rPr>
              <a:t>какое количество действующего вещества сохраняется в организме человека</a:t>
            </a:r>
            <a:r>
              <a:rPr lang="en-US" sz="1600" dirty="0">
                <a:latin typeface="Arial" charset="0"/>
              </a:rPr>
              <a:t>) </a:t>
            </a:r>
            <a:r>
              <a:rPr lang="ru-RU" sz="1600" dirty="0">
                <a:latin typeface="Arial" charset="0"/>
              </a:rPr>
              <a:t>должна быть достаточно высокой на протяжении всего лечения, чтобы уничтожить возбудителя </a:t>
            </a:r>
            <a:r>
              <a:rPr lang="en-US" sz="1600" dirty="0">
                <a:latin typeface="Arial" charset="0"/>
              </a:rPr>
              <a:t>– </a:t>
            </a:r>
            <a:r>
              <a:rPr lang="ru-RU" sz="1600" dirty="0">
                <a:latin typeface="Arial" charset="0"/>
              </a:rPr>
              <a:t>это означает, что лекарства </a:t>
            </a:r>
            <a:r>
              <a:rPr lang="ru-RU" sz="1600" u="sng" dirty="0">
                <a:latin typeface="Arial" charset="0"/>
              </a:rPr>
              <a:t>должны приниматься регулярно </a:t>
            </a:r>
            <a:r>
              <a:rPr lang="en-US" sz="1600" u="sng" dirty="0">
                <a:latin typeface="Arial" charset="0"/>
              </a:rPr>
              <a:t> </a:t>
            </a:r>
            <a:endParaRPr lang="en-US" sz="1600" u="sng" dirty="0">
              <a:solidFill>
                <a:srgbClr val="000000"/>
              </a:solidFill>
              <a:latin typeface="Arial" charset="0"/>
            </a:endParaRPr>
          </a:p>
          <a:p>
            <a:pPr marL="914400" lvl="1" indent="-457200" eaLnBrk="1" hangingPunct="1">
              <a:lnSpc>
                <a:spcPct val="90000"/>
              </a:lnSpc>
              <a:buFont typeface="AmericanTypewriter Medium" charset="0"/>
              <a:buAutoNum type="arabicPeriod"/>
              <a:defRPr/>
            </a:pPr>
            <a:r>
              <a:rPr lang="ru-RU" sz="1600" dirty="0">
                <a:latin typeface="Arial" charset="0"/>
              </a:rPr>
              <a:t>Медикаментозная терапия должна </a:t>
            </a:r>
            <a:r>
              <a:rPr lang="ru-RU" sz="1600" u="sng" dirty="0">
                <a:latin typeface="Arial" charset="0"/>
              </a:rPr>
              <a:t>вестись достаточно долго</a:t>
            </a:r>
            <a:r>
              <a:rPr lang="ru-RU" sz="1600" dirty="0">
                <a:latin typeface="Arial" charset="0"/>
              </a:rPr>
              <a:t>, чтобы все оставшиеся возбудители ТБ были уничтожены</a:t>
            </a:r>
            <a:endParaRPr lang="en-US" sz="1600" dirty="0">
              <a:latin typeface="Times New Roman" charset="0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533400" y="6274279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FUNDAMENTALS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F9F32A-4ECB-95E5-2837-85F5A3BD06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rgbClr val="00B050"/>
                </a:solidFill>
              </a:rPr>
              <a:t>Мониторинг лечения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10896600" cy="4648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ru-RU" sz="1800" i="1" dirty="0">
                <a:latin typeface="Arial" charset="0"/>
              </a:rPr>
              <a:t>Как определить эффективность лечения</a:t>
            </a:r>
            <a:r>
              <a:rPr lang="en-US" sz="1800" i="1" dirty="0">
                <a:latin typeface="Arial" charset="0"/>
              </a:rPr>
              <a:t>? </a:t>
            </a:r>
          </a:p>
          <a:p>
            <a:pPr marL="360000" indent="-360000" eaLnBrk="1" hangingPunct="1">
              <a:buFont typeface="Arial"/>
              <a:buChar char="•"/>
              <a:defRPr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Бактериологические тесты</a:t>
            </a:r>
            <a:r>
              <a:rPr lang="en-US" sz="1800" dirty="0">
                <a:latin typeface="Arial" charset="0"/>
              </a:rPr>
              <a:t>: </a:t>
            </a:r>
            <a:r>
              <a:rPr lang="ru-RU" sz="1800" dirty="0">
                <a:latin typeface="Arial" charset="0"/>
              </a:rPr>
              <a:t>для определения живых бактерий ТБ</a:t>
            </a:r>
            <a:r>
              <a:rPr lang="en-US" sz="1800" dirty="0">
                <a:latin typeface="Arial" charset="0"/>
              </a:rPr>
              <a:t> </a:t>
            </a:r>
          </a:p>
          <a:p>
            <a:pPr marL="720000" lvl="1" eaLnBrk="1" hangingPunct="1">
              <a:defRPr/>
            </a:pPr>
            <a:r>
              <a:rPr lang="ru-RU" sz="1800" dirty="0">
                <a:latin typeface="Arial" charset="0"/>
              </a:rPr>
              <a:t>Микроскопическое исследование слюны</a:t>
            </a:r>
            <a:endParaRPr lang="en-US" sz="1800" dirty="0">
              <a:latin typeface="Arial" charset="0"/>
            </a:endParaRPr>
          </a:p>
          <a:p>
            <a:pPr marL="720000" lvl="1" eaLnBrk="1" hangingPunct="1">
              <a:defRPr/>
            </a:pPr>
            <a:r>
              <a:rPr lang="ru-RU" sz="1800" dirty="0">
                <a:latin typeface="Arial" charset="0"/>
              </a:rPr>
              <a:t>Посев с использованием плотной и жидкой среды</a:t>
            </a:r>
            <a:endParaRPr lang="en-US" sz="1800" dirty="0">
              <a:latin typeface="Arial" charset="0"/>
            </a:endParaRPr>
          </a:p>
          <a:p>
            <a:pPr marL="360000" indent="-360000" eaLnBrk="1" hangingPunct="1">
              <a:buFont typeface="Arial"/>
              <a:buChar char="•"/>
              <a:defRPr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Клинический мониторинг снижения интенсивности симптомов ТБ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b="0" dirty="0">
                <a:latin typeface="Arial" charset="0"/>
              </a:rPr>
              <a:t> (</a:t>
            </a:r>
            <a:r>
              <a:rPr lang="ru-RU" sz="1800" b="0" dirty="0">
                <a:latin typeface="Arial" charset="0"/>
              </a:rPr>
              <a:t>например</a:t>
            </a:r>
            <a:r>
              <a:rPr lang="en-US" sz="1800" b="0" dirty="0">
                <a:latin typeface="Arial" charset="0"/>
              </a:rPr>
              <a:t>, </a:t>
            </a:r>
            <a:r>
              <a:rPr lang="ru-RU" sz="1800" b="0" dirty="0">
                <a:latin typeface="Arial" charset="0"/>
              </a:rPr>
              <a:t>набор веса</a:t>
            </a:r>
            <a:r>
              <a:rPr lang="en-US" sz="1800" b="0" dirty="0">
                <a:latin typeface="Arial" charset="0"/>
              </a:rPr>
              <a:t>)</a:t>
            </a:r>
          </a:p>
          <a:p>
            <a:pPr marL="360000" indent="-360000" eaLnBrk="1" hangingPunct="1">
              <a:buFont typeface="Arial"/>
              <a:buChar char="•"/>
              <a:defRPr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Рентгеновское исследование</a:t>
            </a:r>
            <a:r>
              <a:rPr lang="en-US" sz="1800" dirty="0">
                <a:latin typeface="Arial" charset="0"/>
              </a:rPr>
              <a:t>: </a:t>
            </a:r>
            <a:r>
              <a:rPr lang="ru-RU" sz="1800" dirty="0">
                <a:latin typeface="Arial" charset="0"/>
              </a:rPr>
              <a:t>проведение рентгеновского исследования грудной клетки</a:t>
            </a:r>
            <a:endParaRPr lang="en-US" sz="1800" dirty="0">
              <a:latin typeface="Arial" charset="0"/>
            </a:endParaRPr>
          </a:p>
          <a:p>
            <a:pPr marL="0" indent="0" eaLnBrk="1" hangingPunct="1">
              <a:defRPr/>
            </a:pPr>
            <a:r>
              <a:rPr lang="ru-RU" sz="1800" dirty="0">
                <a:latin typeface="Arial" charset="0"/>
              </a:rPr>
              <a:t>Следующие методы </a:t>
            </a:r>
            <a:r>
              <a:rPr lang="ru-RU" sz="1800" u="sng" dirty="0">
                <a:latin typeface="Arial" charset="0"/>
              </a:rPr>
              <a:t>не должны </a:t>
            </a:r>
            <a:r>
              <a:rPr lang="ru-RU" sz="1800" dirty="0">
                <a:latin typeface="Arial" charset="0"/>
              </a:rPr>
              <a:t>использоваться для проведения мониторинга лечения</a:t>
            </a:r>
            <a:r>
              <a:rPr lang="en-US" sz="1800" dirty="0">
                <a:latin typeface="Arial" charset="0"/>
              </a:rPr>
              <a:t>:</a:t>
            </a:r>
          </a:p>
          <a:p>
            <a:pPr marL="360000" indent="-360000" eaLnBrk="1" hangingPunct="1">
              <a:buFont typeface="Arial"/>
              <a:buChar char="•"/>
              <a:defRPr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Тесты, основанные на амплификации нуклеиновых кислот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(</a:t>
            </a:r>
            <a:r>
              <a:rPr lang="ru-RU" sz="1800" dirty="0">
                <a:latin typeface="Arial" charset="0"/>
              </a:rPr>
              <a:t>анализ </a:t>
            </a:r>
            <a:r>
              <a:rPr lang="ru-RU" sz="1800" dirty="0" err="1">
                <a:latin typeface="Arial" charset="0"/>
              </a:rPr>
              <a:t>олигонуклеотидными</a:t>
            </a:r>
            <a:r>
              <a:rPr lang="ru-RU" sz="1800" dirty="0">
                <a:latin typeface="Arial" charset="0"/>
              </a:rPr>
              <a:t> зондами</a:t>
            </a:r>
            <a:r>
              <a:rPr lang="en-US" sz="1800" dirty="0">
                <a:latin typeface="Arial" charset="0"/>
              </a:rPr>
              <a:t>, </a:t>
            </a:r>
            <a:r>
              <a:rPr lang="en-US" sz="1800" i="1" dirty="0" err="1">
                <a:latin typeface="Arial" charset="0"/>
              </a:rPr>
              <a:t>Xpert</a:t>
            </a:r>
            <a:r>
              <a:rPr lang="en-US" sz="1800" i="1" dirty="0">
                <a:latin typeface="Arial" charset="0"/>
              </a:rPr>
              <a:t> MTB/RIF Ultra</a:t>
            </a:r>
            <a:r>
              <a:rPr lang="en-US" sz="1800" dirty="0">
                <a:latin typeface="Arial" charset="0"/>
              </a:rPr>
              <a:t>): </a:t>
            </a:r>
            <a:r>
              <a:rPr lang="ru-RU" sz="1800" b="0" dirty="0">
                <a:latin typeface="Arial" charset="0"/>
              </a:rPr>
              <a:t>убитые микробы ТБ могут спровоцировать ложно-положительный результат такой диагностики</a:t>
            </a:r>
            <a:endParaRPr lang="en-US" sz="1800" b="0" dirty="0">
              <a:latin typeface="Arial" charset="0"/>
            </a:endParaRPr>
          </a:p>
          <a:p>
            <a:pPr marL="0" indent="0" eaLnBrk="1" hangingPunct="1">
              <a:defRPr/>
            </a:pPr>
            <a:endParaRPr lang="en-US" sz="2800" dirty="0">
              <a:latin typeface="Arial" charset="0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304800" y="6324600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>
                <a:solidFill>
                  <a:schemeClr val="tx2"/>
                </a:solidFill>
                <a:latin typeface="Arial Black" charset="0"/>
                <a:cs typeface="Arial Black" charset="0"/>
              </a:rPr>
              <a:t>FUNDAMENTALS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7235B2-EE5F-8A48-77A8-C2DBEB06AC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 flipV="1">
            <a:off x="2236076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1920</a:t>
            </a:r>
            <a:r>
              <a:rPr lang="ru-RU" sz="1400" dirty="0">
                <a:solidFill>
                  <a:schemeClr val="bg1"/>
                </a:solidFill>
              </a:rPr>
              <a:t>-е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0800000" flipV="1">
            <a:off x="2998076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1930</a:t>
            </a:r>
            <a:r>
              <a:rPr lang="ru-RU" sz="1400" dirty="0">
                <a:solidFill>
                  <a:schemeClr val="bg1"/>
                </a:solidFill>
              </a:rPr>
              <a:t>-е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0800000" flipV="1">
            <a:off x="3760076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1940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522076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1950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5270938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1960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rot="10800000" flipV="1">
            <a:off x="6019800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1970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 rot="10800000" flipV="1">
            <a:off x="6781800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1980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7543800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1990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 rot="10800000" flipV="1">
            <a:off x="8305800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2000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9067800" y="2994806"/>
            <a:ext cx="762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2010</a:t>
            </a:r>
            <a:r>
              <a:rPr lang="ru-RU" sz="1400" dirty="0"/>
              <a:t>-е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 flipH="1">
            <a:off x="2209801" y="29186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2538244" y="33758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H="1">
            <a:off x="3302878" y="29186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3693065" y="33758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4050425" y="29186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4219906" y="33758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>
            <a:off x="4575943" y="29186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>
            <a:off x="4648200" y="33758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5021321" y="3377121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H="1">
            <a:off x="8279527" y="2936998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>
            <a:off x="9189986" y="3373178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4861034" y="29186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>
            <a:off x="5358965" y="2918606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flipH="1">
            <a:off x="9346327" y="2936998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>
            <a:off x="9595946" y="3373178"/>
            <a:ext cx="123495" cy="152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25" idx="0"/>
          </p:cNvCxnSpPr>
          <p:nvPr/>
        </p:nvCxnSpPr>
        <p:spPr>
          <a:xfrm flipV="1">
            <a:off x="2271547" y="2080406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4"/>
          </p:cNvCxnSpPr>
          <p:nvPr/>
        </p:nvCxnSpPr>
        <p:spPr>
          <a:xfrm>
            <a:off x="2599990" y="3528206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94299" y="1618741"/>
            <a:ext cx="1231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1920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Вакцина БЦЖ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34210" y="454245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1924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Внедрение терапии 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золотом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Connector 57"/>
          <p:cNvCxnSpPr>
            <a:endCxn id="61" idx="2"/>
          </p:cNvCxnSpPr>
          <p:nvPr/>
        </p:nvCxnSpPr>
        <p:spPr>
          <a:xfrm flipH="1" flipV="1">
            <a:off x="3351726" y="2690006"/>
            <a:ext cx="580" cy="386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82317" y="2043676"/>
            <a:ext cx="153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1934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Отказ от терапии 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золотом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3" name="Straight Connector 62"/>
          <p:cNvCxnSpPr>
            <a:stCxn id="28" idx="4"/>
          </p:cNvCxnSpPr>
          <p:nvPr/>
        </p:nvCxnSpPr>
        <p:spPr>
          <a:xfrm>
            <a:off x="3754811" y="3528206"/>
            <a:ext cx="5264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35999" y="3680607"/>
            <a:ext cx="1353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1940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Актиномицин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Стрептотрицин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4079789" y="1715188"/>
            <a:ext cx="18085" cy="1241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39027" y="1275042"/>
            <a:ext cx="12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1944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Стрептомицин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253032" y="3540187"/>
            <a:ext cx="15591" cy="1014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18008" y="4546938"/>
            <a:ext cx="1147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1948</a:t>
            </a:r>
          </a:p>
          <a:p>
            <a:r>
              <a:rPr lang="ru-RU" sz="1200" b="1" dirty="0">
                <a:latin typeface="Arial" charset="0"/>
                <a:ea typeface="Arial" charset="0"/>
                <a:cs typeface="Arial" charset="0"/>
              </a:rPr>
              <a:t>ПАС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Тиоацетазон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2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H="1" flipV="1">
            <a:off x="4609243" y="2640083"/>
            <a:ext cx="572" cy="3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18424" y="2226634"/>
            <a:ext cx="1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1951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Изониазид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 flipV="1">
            <a:off x="4698579" y="3438815"/>
            <a:ext cx="572" cy="3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61106" y="3756807"/>
            <a:ext cx="122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1952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Пиразинамид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 flipV="1">
            <a:off x="4887465" y="2145448"/>
            <a:ext cx="25117" cy="849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39030" y="1715585"/>
            <a:ext cx="1111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1955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Циклосерин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6" name="Straight Connector 85"/>
          <p:cNvCxnSpPr>
            <a:stCxn id="33" idx="3"/>
          </p:cNvCxnSpPr>
          <p:nvPr/>
        </p:nvCxnSpPr>
        <p:spPr>
          <a:xfrm>
            <a:off x="5126731" y="3507203"/>
            <a:ext cx="355729" cy="317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38316" y="3695051"/>
            <a:ext cx="1185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1957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Рифампицин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5408684" y="2636758"/>
            <a:ext cx="572" cy="38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15908" y="2208386"/>
            <a:ext cx="100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1962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Этамбутол</a:t>
            </a:r>
            <a:endParaRPr lang="ru-RU" sz="12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8341273" y="2208385"/>
            <a:ext cx="572" cy="72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772999" y="1775607"/>
            <a:ext cx="113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2000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Рифапентин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67358" y="3925883"/>
            <a:ext cx="111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2012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Бедаквилин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8873146" y="3404977"/>
            <a:ext cx="364795" cy="551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9408073" y="2761878"/>
            <a:ext cx="572" cy="156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809856" y="2168437"/>
            <a:ext cx="1196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2014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Рифапентин</a:t>
            </a:r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*</a:t>
            </a:r>
          </a:p>
          <a:p>
            <a:r>
              <a:rPr lang="ru-RU" sz="1200" b="1" dirty="0" err="1">
                <a:latin typeface="Arial" charset="0"/>
                <a:ea typeface="Arial" charset="0"/>
                <a:cs typeface="Arial" charset="0"/>
              </a:rPr>
              <a:t>Деламанид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9657692" y="3513523"/>
            <a:ext cx="572" cy="728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866137" y="4242137"/>
            <a:ext cx="1573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2015</a:t>
            </a:r>
          </a:p>
          <a:p>
            <a:r>
              <a:rPr lang="ru-RU" sz="1200" b="1" dirty="0">
                <a:latin typeface="Arial"/>
                <a:cs typeface="Arial"/>
              </a:rPr>
              <a:t>ВОЗ рекомендует </a:t>
            </a:r>
          </a:p>
          <a:p>
            <a:r>
              <a:rPr lang="ru-RU" sz="1200" b="1" dirty="0">
                <a:latin typeface="Arial"/>
                <a:cs typeface="Arial"/>
              </a:rPr>
              <a:t>краткосрочные</a:t>
            </a:r>
            <a:r>
              <a:rPr lang="en-US" sz="1200" b="1" dirty="0">
                <a:latin typeface="Arial"/>
                <a:cs typeface="Arial"/>
              </a:rPr>
              <a:t> </a:t>
            </a:r>
          </a:p>
          <a:p>
            <a:r>
              <a:rPr lang="ru-RU" sz="1200" b="1" dirty="0">
                <a:latin typeface="Arial"/>
                <a:cs typeface="Arial"/>
              </a:rPr>
              <a:t>Схемы лечения</a:t>
            </a:r>
            <a:endParaRPr lang="en-US" sz="1200" b="1" dirty="0">
              <a:latin typeface="Arial"/>
              <a:cs typeface="Arial"/>
            </a:endParaRPr>
          </a:p>
          <a:p>
            <a:r>
              <a:rPr lang="ru-RU" sz="1200" b="1" dirty="0">
                <a:latin typeface="Arial"/>
                <a:cs typeface="Arial"/>
              </a:rPr>
              <a:t>Лекарственно-</a:t>
            </a:r>
          </a:p>
          <a:p>
            <a:r>
              <a:rPr lang="ru-RU" sz="1200" b="1" dirty="0">
                <a:latin typeface="Arial"/>
                <a:cs typeface="Arial"/>
              </a:rPr>
              <a:t>устойчивой </a:t>
            </a:r>
          </a:p>
          <a:p>
            <a:r>
              <a:rPr lang="ru-RU" sz="1200" b="1" dirty="0">
                <a:latin typeface="Arial"/>
                <a:cs typeface="Arial"/>
              </a:rPr>
              <a:t>формы ТБ</a:t>
            </a:r>
            <a:endParaRPr lang="en-US" sz="1200" b="1" dirty="0">
              <a:latin typeface="Arial"/>
              <a:cs typeface="Arial"/>
            </a:endParaRPr>
          </a:p>
          <a:p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Rectangle 36"/>
          <p:cNvSpPr txBox="1">
            <a:spLocks noChangeArrowheads="1"/>
          </p:cNvSpPr>
          <p:nvPr/>
        </p:nvSpPr>
        <p:spPr>
          <a:xfrm>
            <a:off x="1809883" y="160821"/>
            <a:ext cx="8763000" cy="105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 spc="-6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rgbClr val="00B050"/>
                </a:solidFill>
              </a:rPr>
              <a:t>Открытие</a:t>
            </a:r>
            <a:r>
              <a:rPr lang="en-US" sz="2400" dirty="0">
                <a:solidFill>
                  <a:srgbClr val="00B050"/>
                </a:solidFill>
              </a:rPr>
              <a:t> &amp; </a:t>
            </a:r>
            <a:r>
              <a:rPr lang="ru-RU" sz="2400" dirty="0">
                <a:solidFill>
                  <a:srgbClr val="00B050"/>
                </a:solidFill>
              </a:rPr>
              <a:t>разработка лекарства и итоговый результат для системы лечения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9" name="TextBox 2"/>
          <p:cNvSpPr txBox="1">
            <a:spLocks noChangeArrowheads="1"/>
          </p:cNvSpPr>
          <p:nvPr/>
        </p:nvSpPr>
        <p:spPr bwMode="auto">
          <a:xfrm>
            <a:off x="1627150" y="6522121"/>
            <a:ext cx="276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r>
              <a:rPr lang="en-US" sz="1200" dirty="0"/>
              <a:t>*approved for treating latent TB infection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47218" y="5668226"/>
            <a:ext cx="1321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24 </a:t>
            </a:r>
            <a:r>
              <a:rPr lang="ru-RU" sz="2000" b="1" dirty="0"/>
              <a:t>месяца</a:t>
            </a:r>
            <a:endParaRPr lang="en-US" sz="2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8993538" y="5672650"/>
            <a:ext cx="131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 </a:t>
            </a:r>
            <a:r>
              <a:rPr lang="ru-RU" sz="2000" b="1" dirty="0"/>
              <a:t>месяцев</a:t>
            </a:r>
            <a:endParaRPr lang="en-US" sz="20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3124201" y="5880281"/>
            <a:ext cx="5748945" cy="337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41380" y="5476148"/>
            <a:ext cx="3187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Arial" charset="0"/>
                <a:ea typeface="Arial" charset="0"/>
                <a:cs typeface="Arial" charset="0"/>
              </a:rPr>
              <a:t>Продолжительность лечения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TextBox 19"/>
          <p:cNvSpPr txBox="1">
            <a:spLocks noChangeArrowheads="1"/>
          </p:cNvSpPr>
          <p:nvPr/>
        </p:nvSpPr>
        <p:spPr bwMode="auto">
          <a:xfrm>
            <a:off x="220123" y="6262945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FUNDAMENTALS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8F3369-31C7-26D8-CC18-4EC1A16F3E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81" y="6188849"/>
            <a:ext cx="2209800" cy="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514600"/>
            <a:ext cx="77724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5000" dirty="0">
                <a:solidFill>
                  <a:srgbClr val="00B050"/>
                </a:solidFill>
              </a:rPr>
              <a:t>Как лечится ТБ</a:t>
            </a:r>
            <a:endParaRPr lang="en-US" sz="5000" dirty="0">
              <a:solidFill>
                <a:srgbClr val="00B05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8476B8-4EF9-40D2-087E-F63FE30445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33350"/>
            <a:ext cx="8458200" cy="1162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>
                <a:solidFill>
                  <a:srgbClr val="00B050"/>
                </a:solidFill>
              </a:rPr>
              <a:t>Необходимость знать, какие лекарства следует применять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10744200" cy="4495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ru-RU" sz="1800" dirty="0">
                <a:latin typeface="Arial" charset="0"/>
              </a:rPr>
              <a:t>Тест на чувствительность к антибиотикам</a:t>
            </a:r>
            <a:r>
              <a:rPr lang="en-US" sz="1800" b="0" dirty="0">
                <a:latin typeface="Arial" charset="0"/>
              </a:rPr>
              <a:t> (</a:t>
            </a:r>
            <a:r>
              <a:rPr lang="ru-RU" sz="1800" b="0" dirty="0">
                <a:latin typeface="Arial" charset="0"/>
              </a:rPr>
              <a:t>см. Модуль «Диагностика»</a:t>
            </a:r>
            <a:r>
              <a:rPr lang="en-US" sz="1800" b="0" dirty="0">
                <a:latin typeface="Arial" charset="0"/>
              </a:rPr>
              <a:t>) </a:t>
            </a:r>
            <a:r>
              <a:rPr lang="ru-RU" sz="1800" b="0" dirty="0">
                <a:latin typeface="Arial" charset="0"/>
              </a:rPr>
              <a:t>важен для выбора схемы лечения для обеспечения наиболее эффективных результатов</a:t>
            </a:r>
            <a:endParaRPr lang="en-US" sz="1800" b="0" dirty="0">
              <a:latin typeface="Arial" charset="0"/>
            </a:endParaRPr>
          </a:p>
          <a:p>
            <a:pPr>
              <a:buFont typeface="Arial" charset="0"/>
              <a:buChar char="•"/>
            </a:pPr>
            <a:r>
              <a:rPr lang="ru-RU" sz="1800" b="0" dirty="0">
                <a:latin typeface="Arial" charset="0"/>
              </a:rPr>
              <a:t>Первый тест, который должен пройти каждый пациент, - </a:t>
            </a:r>
            <a:r>
              <a:rPr lang="en-US" sz="1800" b="0" dirty="0">
                <a:latin typeface="Arial" charset="0"/>
              </a:rPr>
              <a:t> </a:t>
            </a:r>
            <a:r>
              <a:rPr lang="en-US" sz="1800" b="0" dirty="0" err="1">
                <a:latin typeface="Arial" charset="0"/>
              </a:rPr>
              <a:t>Xpert</a:t>
            </a:r>
            <a:r>
              <a:rPr lang="en-US" sz="1800" b="0" dirty="0">
                <a:latin typeface="Arial" charset="0"/>
              </a:rPr>
              <a:t> MTB/RIF Ultra</a:t>
            </a:r>
            <a:r>
              <a:rPr lang="ru-RU" sz="1800" b="0" dirty="0">
                <a:latin typeface="Arial" charset="0"/>
              </a:rPr>
              <a:t>. Необходимо, как минимум, знать является ли форма туберкулеза устойчивой или чувствительной к </a:t>
            </a:r>
            <a:r>
              <a:rPr lang="ru-RU" sz="1800" b="0" dirty="0" err="1">
                <a:latin typeface="Arial" charset="0"/>
              </a:rPr>
              <a:t>рифампицину</a:t>
            </a:r>
            <a:r>
              <a:rPr lang="ru-RU" sz="1800" b="0" dirty="0">
                <a:latin typeface="Arial" charset="0"/>
              </a:rPr>
              <a:t> </a:t>
            </a:r>
            <a:endParaRPr lang="en-US" sz="1800" b="0" dirty="0">
              <a:latin typeface="Arial" charset="0"/>
            </a:endParaRPr>
          </a:p>
          <a:p>
            <a:pPr lvl="1"/>
            <a:r>
              <a:rPr lang="ru-RU" sz="1800" dirty="0">
                <a:latin typeface="Arial" charset="0"/>
              </a:rPr>
              <a:t>Тем не менее, необходимы дальнейшие анализы, потому что</a:t>
            </a:r>
            <a:r>
              <a:rPr lang="en-US" sz="1800" dirty="0">
                <a:latin typeface="Arial" charset="0"/>
              </a:rPr>
              <a:t>: </a:t>
            </a:r>
          </a:p>
          <a:p>
            <a:pPr>
              <a:buFont typeface="Arial" charset="0"/>
              <a:buChar char="•"/>
            </a:pPr>
            <a:r>
              <a:rPr lang="ru-RU" sz="1800" b="0" dirty="0">
                <a:latin typeface="Arial" charset="0"/>
              </a:rPr>
              <a:t>Людям, страдающим МЛУ-ТБ (множественной лекарственной устойчивости), необходим, по меньшей мере 9-месячный курс лечения</a:t>
            </a:r>
            <a:r>
              <a:rPr lang="en-US" sz="1800" b="0" dirty="0">
                <a:latin typeface="Arial" charset="0"/>
              </a:rPr>
              <a:t> </a:t>
            </a:r>
          </a:p>
          <a:p>
            <a:pPr>
              <a:buFont typeface="Arial" charset="0"/>
              <a:buChar char="•"/>
            </a:pPr>
            <a:r>
              <a:rPr lang="ru-RU" sz="1800" b="0" dirty="0">
                <a:latin typeface="Arial" charset="0"/>
              </a:rPr>
              <a:t>Людям, склонным к развитию ШЛУ-ТБ (широкой лекарственной устойчивостью)  или уже страдающим такой формой заболевания, необходима индивидуальная схема лечения, подразумевающая применение, по крайней мере, одного из новейших препаратов</a:t>
            </a:r>
            <a:r>
              <a:rPr lang="en-US" sz="1800" b="0" dirty="0">
                <a:latin typeface="Arial" charset="0"/>
              </a:rPr>
              <a:t> (</a:t>
            </a:r>
            <a:r>
              <a:rPr lang="ru-RU" sz="1800" b="0" dirty="0" err="1">
                <a:latin typeface="Arial" charset="0"/>
              </a:rPr>
              <a:t>деламанида</a:t>
            </a:r>
            <a:r>
              <a:rPr lang="en-US" sz="1800" b="0" dirty="0">
                <a:latin typeface="Arial" charset="0"/>
              </a:rPr>
              <a:t> </a:t>
            </a:r>
            <a:r>
              <a:rPr lang="ru-RU" sz="1800" b="0" dirty="0">
                <a:latin typeface="Arial" charset="0"/>
              </a:rPr>
              <a:t>или </a:t>
            </a:r>
            <a:r>
              <a:rPr lang="ru-RU" sz="1800" b="0" dirty="0" err="1">
                <a:latin typeface="Arial" charset="0"/>
              </a:rPr>
              <a:t>бедаквилина</a:t>
            </a:r>
            <a:r>
              <a:rPr lang="en-US" sz="1800" b="0" dirty="0">
                <a:latin typeface="Arial" charset="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ru-RU" sz="1800" b="0" dirty="0">
                <a:latin typeface="Arial" charset="0"/>
              </a:rPr>
              <a:t>Люди, страдающие устойчивой к </a:t>
            </a:r>
            <a:r>
              <a:rPr lang="ru-RU" sz="1800" b="0" dirty="0" err="1">
                <a:latin typeface="Arial" charset="0"/>
              </a:rPr>
              <a:t>изониазиду</a:t>
            </a:r>
            <a:r>
              <a:rPr lang="ru-RU" sz="1800" b="0" dirty="0">
                <a:latin typeface="Arial" charset="0"/>
              </a:rPr>
              <a:t> формой заболевания,</a:t>
            </a:r>
            <a:r>
              <a:rPr lang="en-US" sz="1800" b="0" dirty="0">
                <a:latin typeface="Arial" charset="0"/>
              </a:rPr>
              <a:t> (</a:t>
            </a:r>
            <a:r>
              <a:rPr lang="ru-RU" sz="1800" b="0" dirty="0">
                <a:latin typeface="Arial" charset="0"/>
              </a:rPr>
              <a:t>которая чувствительна к </a:t>
            </a:r>
            <a:r>
              <a:rPr lang="ru-RU" sz="1800" b="0" dirty="0" err="1">
                <a:latin typeface="Arial" charset="0"/>
              </a:rPr>
              <a:t>рифампицину</a:t>
            </a:r>
            <a:r>
              <a:rPr lang="en-US" sz="1800" b="0" dirty="0">
                <a:latin typeface="Arial" charset="0"/>
              </a:rPr>
              <a:t>) </a:t>
            </a:r>
            <a:r>
              <a:rPr lang="ru-RU" sz="1800" b="0" dirty="0">
                <a:latin typeface="Arial" charset="0"/>
              </a:rPr>
              <a:t>имеют менее впечатляющие результаты лечения, если им прописывается стандартная терапия, подразумевающая лекарственную чувствительность </a:t>
            </a:r>
            <a:endParaRPr lang="en-US" sz="1800" b="0" dirty="0">
              <a:latin typeface="Arial" charset="0"/>
            </a:endParaRPr>
          </a:p>
          <a:p>
            <a:pPr>
              <a:buFont typeface="Arial" charset="0"/>
              <a:buChar char="•"/>
            </a:pPr>
            <a:endParaRPr lang="en-US" sz="18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6336488"/>
            <a:ext cx="4589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Source: </a:t>
            </a:r>
            <a:r>
              <a:rPr lang="en-US" sz="1200" dirty="0"/>
              <a:t>https://</a:t>
            </a:r>
            <a:r>
              <a:rPr lang="en-US" sz="1200" dirty="0" err="1"/>
              <a:t>www.ncbi.nlm.nih.gov</a:t>
            </a:r>
            <a:r>
              <a:rPr lang="en-US" sz="1200" dirty="0"/>
              <a:t>/</a:t>
            </a:r>
            <a:r>
              <a:rPr lang="en-US" sz="1200" dirty="0" err="1"/>
              <a:t>pmc</a:t>
            </a:r>
            <a:r>
              <a:rPr lang="en-US" sz="1200" dirty="0"/>
              <a:t>/articles/PMC3786434/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04800" y="6253124"/>
            <a:ext cx="2590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TREATMENT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F7D6EA-0C09-5818-CE8F-B94D5A5DA4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86800" cy="99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sz="2400" dirty="0">
                <a:solidFill>
                  <a:srgbClr val="00B050"/>
                </a:solidFill>
              </a:rPr>
              <a:t>Лечение лекарственно-чувствительной формы ТБ</a:t>
            </a:r>
            <a:r>
              <a:rPr lang="en-US" sz="2400" dirty="0">
                <a:solidFill>
                  <a:srgbClr val="00B050"/>
                </a:solidFill>
              </a:rPr>
              <a:t> (</a:t>
            </a:r>
            <a:r>
              <a:rPr lang="ru-RU" sz="2400" dirty="0">
                <a:solidFill>
                  <a:srgbClr val="00B050"/>
                </a:solidFill>
              </a:rPr>
              <a:t>препараты первой линии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107442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ru-RU" sz="1700" dirty="0"/>
              <a:t>Лечение лекарственно-чувствительной формы туберкулеза подразделяется на два этапа</a:t>
            </a:r>
            <a:r>
              <a:rPr lang="en-US" sz="1700" dirty="0"/>
              <a:t>:</a:t>
            </a:r>
          </a:p>
          <a:p>
            <a:pPr marL="731837" lvl="1" indent="-457200" eaLnBrk="1" hangingPunct="1">
              <a:lnSpc>
                <a:spcPct val="90000"/>
              </a:lnSpc>
              <a:buFont typeface="Wingdings" charset="2"/>
              <a:buAutoNum type="arabicPlain"/>
              <a:defRPr/>
            </a:pPr>
            <a:r>
              <a:rPr lang="ru-RU" sz="1700" b="1" dirty="0"/>
              <a:t>Первичный</a:t>
            </a:r>
            <a:r>
              <a:rPr lang="en-US" sz="1700" b="1" dirty="0"/>
              <a:t>/</a:t>
            </a:r>
            <a:r>
              <a:rPr lang="ru-RU" sz="1700" b="1" dirty="0"/>
              <a:t>интенсивный</a:t>
            </a:r>
            <a:r>
              <a:rPr lang="en-US" sz="1700" b="1" dirty="0"/>
              <a:t> </a:t>
            </a:r>
            <a:r>
              <a:rPr lang="ru-RU" sz="1700" b="1" dirty="0"/>
              <a:t>этап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ru-RU" sz="1700" dirty="0"/>
              <a:t>для уничтожения растущего числа бактерий</a:t>
            </a:r>
            <a:endParaRPr lang="en-US" sz="1700" dirty="0"/>
          </a:p>
          <a:p>
            <a:pPr marL="731837" lvl="1" indent="-457200" eaLnBrk="1" hangingPunct="1">
              <a:lnSpc>
                <a:spcPct val="90000"/>
              </a:lnSpc>
              <a:buFont typeface="Wingdings" charset="2"/>
              <a:buAutoNum type="arabicPlain"/>
              <a:defRPr/>
            </a:pPr>
            <a:r>
              <a:rPr lang="ru-RU" sz="1700" b="1" dirty="0"/>
              <a:t>Этап продолжения лечения</a:t>
            </a:r>
            <a:r>
              <a:rPr lang="en-US" sz="1700" b="1" dirty="0"/>
              <a:t>: </a:t>
            </a:r>
            <a:r>
              <a:rPr lang="ru-RU" sz="1700" dirty="0"/>
              <a:t>для уничтожения оставшихся бактерий и сокращения вероятности</a:t>
            </a:r>
            <a:r>
              <a:rPr lang="en-US" sz="1700" dirty="0"/>
              <a:t> </a:t>
            </a:r>
            <a:r>
              <a:rPr lang="ru-RU" sz="1700" dirty="0"/>
              <a:t>неблагоприятного исхода лечения</a:t>
            </a:r>
            <a:r>
              <a:rPr lang="en-US" sz="1700" dirty="0"/>
              <a:t> / </a:t>
            </a:r>
            <a:r>
              <a:rPr lang="ru-RU" sz="1700" dirty="0"/>
              <a:t>возврата болезни</a:t>
            </a:r>
            <a:endParaRPr lang="en-US" sz="1700" dirty="0"/>
          </a:p>
          <a:p>
            <a:pPr marL="108000" lvl="1" indent="0" eaLnBrk="1" hangingPunct="1">
              <a:lnSpc>
                <a:spcPct val="90000"/>
              </a:lnSpc>
              <a:buNone/>
              <a:defRPr/>
            </a:pPr>
            <a:r>
              <a:rPr lang="en-US" sz="1700" b="1" dirty="0"/>
              <a:t> </a:t>
            </a:r>
            <a:endParaRPr lang="ru-RU" sz="1700" b="1" dirty="0"/>
          </a:p>
          <a:p>
            <a:pPr marL="108000" lvl="1" indent="0" eaLnBrk="1" hangingPunct="1">
              <a:lnSpc>
                <a:spcPct val="90000"/>
              </a:lnSpc>
              <a:buNone/>
              <a:defRPr/>
            </a:pPr>
            <a:r>
              <a:rPr lang="ru-RU" sz="1700" b="1" dirty="0"/>
              <a:t>ВОЗ рекомендует следующие схемы лечения для лекарственно-чувствительной активной формы ТБ</a:t>
            </a:r>
            <a:r>
              <a:rPr lang="en-US" sz="1700" b="1" dirty="0"/>
              <a:t>:</a:t>
            </a:r>
            <a:endParaRPr lang="en-US" sz="17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1700" b="1" dirty="0">
                <a:solidFill>
                  <a:srgbClr val="000000"/>
                </a:solidFill>
              </a:rPr>
              <a:t>Два месяца ежедневной терапии четырьмя препаратами первой линии </a:t>
            </a:r>
            <a:r>
              <a:rPr lang="en-US" sz="1700" b="1" dirty="0">
                <a:solidFill>
                  <a:srgbClr val="000000"/>
                </a:solidFill>
              </a:rPr>
              <a:t> </a:t>
            </a:r>
            <a:r>
              <a:rPr lang="en-US" sz="1700" b="1" u="sng" dirty="0">
                <a:solidFill>
                  <a:srgbClr val="000000"/>
                </a:solidFill>
              </a:rPr>
              <a:t>(</a:t>
            </a:r>
            <a:r>
              <a:rPr lang="ru-RU" sz="1700" b="1" u="sng" dirty="0" err="1">
                <a:solidFill>
                  <a:srgbClr val="000000"/>
                </a:solidFill>
              </a:rPr>
              <a:t>изониазид</a:t>
            </a:r>
            <a:r>
              <a:rPr lang="en-US" sz="1700" b="1" u="sng" dirty="0">
                <a:solidFill>
                  <a:srgbClr val="000000"/>
                </a:solidFill>
              </a:rPr>
              <a:t>, </a:t>
            </a:r>
            <a:r>
              <a:rPr lang="ru-RU" sz="1700" b="1" u="sng" dirty="0" err="1">
                <a:solidFill>
                  <a:srgbClr val="000000"/>
                </a:solidFill>
              </a:rPr>
              <a:t>рифампицин</a:t>
            </a:r>
            <a:r>
              <a:rPr lang="en-US" sz="1700" b="1" u="sng" dirty="0">
                <a:solidFill>
                  <a:srgbClr val="000000"/>
                </a:solidFill>
              </a:rPr>
              <a:t>, </a:t>
            </a:r>
            <a:r>
              <a:rPr lang="ru-RU" sz="1700" b="1" u="sng" dirty="0" err="1">
                <a:solidFill>
                  <a:srgbClr val="000000"/>
                </a:solidFill>
              </a:rPr>
              <a:t>пиразинамид</a:t>
            </a:r>
            <a:r>
              <a:rPr lang="en-US" sz="1700" b="1" u="sng" dirty="0">
                <a:solidFill>
                  <a:srgbClr val="000000"/>
                </a:solidFill>
              </a:rPr>
              <a:t>, </a:t>
            </a:r>
            <a:r>
              <a:rPr lang="ru-RU" sz="1700" b="1" u="sng" dirty="0" err="1">
                <a:solidFill>
                  <a:srgbClr val="000000"/>
                </a:solidFill>
              </a:rPr>
              <a:t>этамбутол</a:t>
            </a:r>
            <a:r>
              <a:rPr lang="en-US" sz="1700" b="1" u="sng" dirty="0">
                <a:solidFill>
                  <a:srgbClr val="000000"/>
                </a:solidFill>
              </a:rPr>
              <a:t>),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ru-RU" sz="1700" dirty="0">
                <a:solidFill>
                  <a:srgbClr val="000000"/>
                </a:solidFill>
              </a:rPr>
              <a:t>после чего </a:t>
            </a:r>
            <a:r>
              <a:rPr lang="ru-RU" sz="1700" b="1" dirty="0">
                <a:solidFill>
                  <a:srgbClr val="000000"/>
                </a:solidFill>
              </a:rPr>
              <a:t>четыре месяца ежедневного приема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ru-RU" sz="1700" b="1" dirty="0" err="1">
                <a:solidFill>
                  <a:srgbClr val="000000"/>
                </a:solidFill>
              </a:rPr>
              <a:t>изониазида</a:t>
            </a:r>
            <a:r>
              <a:rPr lang="ru-RU" sz="1700" b="1" dirty="0">
                <a:solidFill>
                  <a:srgbClr val="000000"/>
                </a:solidFill>
              </a:rPr>
              <a:t> и </a:t>
            </a:r>
            <a:r>
              <a:rPr lang="ru-RU" sz="1700" b="1" dirty="0" err="1">
                <a:solidFill>
                  <a:srgbClr val="000000"/>
                </a:solidFill>
              </a:rPr>
              <a:t>рифампицина</a:t>
            </a:r>
            <a:endParaRPr lang="en-US" sz="17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1700" dirty="0">
                <a:solidFill>
                  <a:srgbClr val="000000"/>
                </a:solidFill>
              </a:rPr>
              <a:t>Это также применимо к большинству случаев внелегочного ТБ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ru-RU" sz="1700" dirty="0">
                <a:solidFill>
                  <a:srgbClr val="000000"/>
                </a:solidFill>
              </a:rPr>
              <a:t>с более длительной терапией в случае ТБ центральной нервной системы, костей и суставов</a:t>
            </a:r>
            <a:endParaRPr lang="en-US" sz="17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ru-RU" sz="1700" u="sng" dirty="0"/>
              <a:t>Вспомогательная кортикостероидная терапия</a:t>
            </a:r>
            <a:r>
              <a:rPr lang="en-US" sz="1700" dirty="0"/>
              <a:t> </a:t>
            </a:r>
            <a:r>
              <a:rPr lang="ru-RU" sz="1700" dirty="0"/>
              <a:t>рекомендуется в случае туберкулезного менингита и перикардита</a:t>
            </a:r>
            <a:r>
              <a:rPr lang="en-US" sz="1700" dirty="0"/>
              <a:t>,</a:t>
            </a:r>
            <a:r>
              <a:rPr lang="ru-RU" sz="1700" dirty="0"/>
              <a:t> в случаях, когда нет подозрений на их лекарственную устойчивость</a:t>
            </a:r>
            <a:r>
              <a:rPr lang="en-US" sz="1700" dirty="0"/>
              <a:t> </a:t>
            </a:r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2286000" y="6186785"/>
            <a:ext cx="632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/>
            <a:r>
              <a:rPr lang="ru-RU" sz="1200" dirty="0">
                <a:solidFill>
                  <a:srgbClr val="000000"/>
                </a:solidFill>
              </a:rPr>
              <a:t>Источник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ru-RU" sz="1200" dirty="0">
                <a:solidFill>
                  <a:srgbClr val="000000"/>
                </a:solidFill>
              </a:rPr>
              <a:t>Руководящие указания ВОЗ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ru-RU" sz="1200" dirty="0">
                <a:solidFill>
                  <a:srgbClr val="000000"/>
                </a:solidFill>
              </a:rPr>
              <a:t>по лечению ТБ</a:t>
            </a:r>
            <a:r>
              <a:rPr lang="en-US" sz="1200" dirty="0">
                <a:solidFill>
                  <a:srgbClr val="000000"/>
                </a:solidFill>
              </a:rPr>
              <a:t>, 4</a:t>
            </a:r>
            <a:r>
              <a:rPr lang="ru-RU" sz="1200" dirty="0">
                <a:solidFill>
                  <a:srgbClr val="000000"/>
                </a:solidFill>
              </a:rPr>
              <a:t>-е Издание</a:t>
            </a:r>
            <a:endParaRPr lang="en-US" sz="1200" dirty="0">
              <a:solidFill>
                <a:srgbClr val="000000"/>
              </a:solidFill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http://</a:t>
            </a:r>
            <a:r>
              <a:rPr lang="en-US" sz="1200" dirty="0" err="1">
                <a:solidFill>
                  <a:srgbClr val="000000"/>
                </a:solidFill>
              </a:rPr>
              <a:t>apps.who.int</a:t>
            </a:r>
            <a:r>
              <a:rPr lang="en-US" sz="1200" dirty="0">
                <a:solidFill>
                  <a:srgbClr val="000000"/>
                </a:solidFill>
              </a:rPr>
              <a:t>/iris/</a:t>
            </a:r>
            <a:r>
              <a:rPr lang="en-US" sz="1200" dirty="0" err="1">
                <a:solidFill>
                  <a:srgbClr val="000000"/>
                </a:solidFill>
              </a:rPr>
              <a:t>bitstream</a:t>
            </a:r>
            <a:r>
              <a:rPr lang="en-US" sz="1200" dirty="0">
                <a:solidFill>
                  <a:srgbClr val="000000"/>
                </a:solidFill>
              </a:rPr>
              <a:t>/10665/44165/1/9789241547833_eng.pdf?ua=1&amp;ua=1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600" y="6324600"/>
            <a:ext cx="1981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mericanTypewriter Medium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500" b="1" dirty="0">
                <a:solidFill>
                  <a:schemeClr val="tx2"/>
                </a:solidFill>
                <a:latin typeface="Arial Black" charset="0"/>
                <a:cs typeface="Arial Black" charset="0"/>
              </a:rPr>
              <a:t>TREATMENT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588D3A-81CD-860A-7E5F-D4C3CF13AD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6097008"/>
            <a:ext cx="2209800" cy="63608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G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TAG Theme.thmx</Template>
  <TotalTime>22362</TotalTime>
  <Words>2259</Words>
  <Application>Microsoft Office PowerPoint</Application>
  <PresentationFormat>Широкоэкранный</PresentationFormat>
  <Paragraphs>281</Paragraphs>
  <Slides>26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40" baseType="lpstr">
      <vt:lpstr>ＭＳ Ｐゴシック</vt:lpstr>
      <vt:lpstr>American Typewriter</vt:lpstr>
      <vt:lpstr>AmericanTypewriter Medium</vt:lpstr>
      <vt:lpstr>Arial</vt:lpstr>
      <vt:lpstr>Arial Black</vt:lpstr>
      <vt:lpstr>Calibri</vt:lpstr>
      <vt:lpstr>Carlito</vt:lpstr>
      <vt:lpstr>Georgia</vt:lpstr>
      <vt:lpstr>Lucida Grande</vt:lpstr>
      <vt:lpstr>Times</vt:lpstr>
      <vt:lpstr>Times New Roman</vt:lpstr>
      <vt:lpstr>Wingdings</vt:lpstr>
      <vt:lpstr>TAG Theme</vt:lpstr>
      <vt:lpstr>Office Theme</vt:lpstr>
      <vt:lpstr>Лечение туберкулеза</vt:lpstr>
      <vt:lpstr>Рассматриваемые темы</vt:lpstr>
      <vt:lpstr>Основы лечения</vt:lpstr>
      <vt:lpstr>Принципы лечения тб</vt:lpstr>
      <vt:lpstr>Мониторинг лечения</vt:lpstr>
      <vt:lpstr>Презентация PowerPoint</vt:lpstr>
      <vt:lpstr>Как лечится ТБ</vt:lpstr>
      <vt:lpstr>Необходимость знать, какие лекарства следует применять</vt:lpstr>
      <vt:lpstr>Лечение лекарственно-чувствительной формы ТБ (препараты первой линии)</vt:lpstr>
      <vt:lpstr>ТБ, устойчивый к изониазиду</vt:lpstr>
      <vt:lpstr>Укороченные схемы лечения для лекарственно-устойчивых форм ТБ</vt:lpstr>
      <vt:lpstr>МЛУ- и ШЛУ-ТБ</vt:lpstr>
      <vt:lpstr>По традиционной классификации </vt:lpstr>
      <vt:lpstr>Презентация PowerPoint</vt:lpstr>
      <vt:lpstr>Презентация PowerPoint</vt:lpstr>
      <vt:lpstr>Изониазид                  I</vt:lpstr>
      <vt:lpstr>Рифампицин              R</vt:lpstr>
      <vt:lpstr>Этамбутол             Е         </vt:lpstr>
      <vt:lpstr>Презентация PowerPoint</vt:lpstr>
      <vt:lpstr>Lzd</vt:lpstr>
      <vt:lpstr>Лечение в особых группах </vt:lpstr>
      <vt:lpstr>Сочетанная инфекция тб/вич (1 из 2)</vt:lpstr>
      <vt:lpstr>Сочетанная инфекция ТБ/ВИЧ (2 из 2)</vt:lpstr>
      <vt:lpstr>ТБ в детском и подростковом возрасте </vt:lpstr>
      <vt:lpstr> лечение ТБ и опиоидная заместительная терапия (ОЗТ)</vt:lpstr>
      <vt:lpstr>Важнейшие выводы по лечению ТБ</vt:lpstr>
    </vt:vector>
  </TitlesOfParts>
  <Company>Treatment Action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 Treatment</dc:title>
  <dc:creator>Office 2004 Test Drive User</dc:creator>
  <cp:lastModifiedBy>Назир Тургунов</cp:lastModifiedBy>
  <cp:revision>464</cp:revision>
  <cp:lastPrinted>2011-04-28T18:19:25Z</cp:lastPrinted>
  <dcterms:created xsi:type="dcterms:W3CDTF">2011-03-02T16:33:02Z</dcterms:created>
  <dcterms:modified xsi:type="dcterms:W3CDTF">2023-07-11T09:11:27Z</dcterms:modified>
</cp:coreProperties>
</file>